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emf" ContentType="image/x-emf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4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2.xml" ContentType="application/vnd.openxmlformats-officedocument.presentationml.slideLayout+xml"/>
  <Override PartName="/ppt/slides/slide31.xml" ContentType="application/vnd.openxmlformats-officedocument.presentationml.slide+xml"/>
  <Override PartName="/ppt/slides/slide36.xml" ContentType="application/vnd.openxmlformats-officedocument.presentationml.slide+xml"/>
  <Override PartName="/ppt/slides/slide42.xml" ContentType="application/vnd.openxmlformats-officedocument.presentationml.slide+xml"/>
  <Override PartName="/ppt/slides/slide32.xml" ContentType="application/vnd.openxmlformats-officedocument.presentationml.slide+xml"/>
  <Override PartName="/ppt/slides/slide37.xml" ContentType="application/vnd.openxmlformats-officedocument.presentationml.slide+xml"/>
  <Override PartName="/ppt/slides/slide40.xml" ContentType="application/vnd.openxmlformats-officedocument.presentationml.slide+xml"/>
  <Override PartName="/ppt/slides/slide35.xml" ContentType="application/vnd.openxmlformats-officedocument.presentationml.slide+xml"/>
  <Override PartName="/ppt/slides/slide30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38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39.xml" ContentType="application/vnd.openxmlformats-officedocument.presentationml.slide+xml"/>
  <Override PartName="/ppt/slides/slide29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311" r:id="rId30"/>
    <p:sldId id="312" r:id="rId31"/>
    <p:sldId id="313" r:id="rId32"/>
    <p:sldId id="660" r:id="rId33"/>
    <p:sldId id="670" r:id="rId34"/>
    <p:sldId id="671" r:id="rId35"/>
    <p:sldId id="672" r:id="rId36"/>
    <p:sldId id="673" r:id="rId37"/>
    <p:sldId id="674" r:id="rId38"/>
    <p:sldId id="675" r:id="rId39"/>
    <p:sldId id="676" r:id="rId40"/>
    <p:sldId id="677" r:id="rId41"/>
    <p:sldId id="678" r:id="rId42"/>
    <p:sldId id="679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41.xml" Id="rId42" /><Relationship Type="http://schemas.openxmlformats.org/officeDocument/2006/relationships/slide" Target="/ppt/slides/slide31.xml" Id="rId32" /><Relationship Type="http://schemas.openxmlformats.org/officeDocument/2006/relationships/slide" Target="/ppt/slides/slide36.xml" Id="rId37" /><Relationship Type="http://schemas.openxmlformats.org/officeDocument/2006/relationships/slide" Target="/ppt/slides/slide42.xml" Id="rId43" /><Relationship Type="http://schemas.openxmlformats.org/officeDocument/2006/relationships/slide" Target="/ppt/slides/slide32.xml" Id="rId33" /><Relationship Type="http://schemas.openxmlformats.org/officeDocument/2006/relationships/slide" Target="/ppt/slides/slide37.xml" Id="rId38" /><Relationship Type="http://schemas.openxmlformats.org/officeDocument/2006/relationships/slide" Target="/ppt/slides/slide40.xml" Id="rId41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35.xml" Id="rId36" /><Relationship Type="http://schemas.openxmlformats.org/officeDocument/2006/relationships/slide" Target="/ppt/slides/slide30.xml" Id="rId31" /><Relationship Type="http://schemas.openxmlformats.org/officeDocument/2006/relationships/viewProps" Target="/ppt/viewProps.xml" Id="rId99" /><Relationship Type="http://schemas.openxmlformats.org/officeDocument/2006/relationships/tableStyles" Target="/ppt/tableStyles.xml" Id="rId101" /><Relationship Type="http://schemas.openxmlformats.org/officeDocument/2006/relationships/slide" Target="/ppt/slides/slide38.xml" Id="rId39" /><Relationship Type="http://schemas.openxmlformats.org/officeDocument/2006/relationships/slide" Target="/ppt/slides/slide33.xml" Id="rId34" /><Relationship Type="http://schemas.openxmlformats.org/officeDocument/2006/relationships/notesMaster" Target="/ppt/notesMasters/notesMaster1.xml" Id="rId97" /><Relationship Type="http://schemas.openxmlformats.org/officeDocument/2006/relationships/slide" Target="/ppt/slides/slide39.xml" Id="rId40" /><Relationship Type="http://schemas.openxmlformats.org/officeDocument/2006/relationships/slide" Target="/ppt/slides/slide29.xml" Id="rId30" /><Relationship Type="http://schemas.openxmlformats.org/officeDocument/2006/relationships/slide" Target="/ppt/slides/slide34.xml" Id="rId35" /><Relationship Type="http://schemas.openxmlformats.org/officeDocument/2006/relationships/theme" Target="/ppt/theme/theme1.xml" Id="rId100" /><Relationship Type="http://schemas.openxmlformats.org/officeDocument/2006/relationships/presProps" Target="/ppt/presProps.xml" Id="rId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EC482-62E6-4E48-8FDA-F4A028C3F6C3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61A0-6E37-4567-AEE3-2445F91A3B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97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image" Target="/ppt/media/image1.png" Id="rId2" /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76732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3077B3-6BEC-4150-87D9-222AAB91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C1C52-F1BB-413C-85DA-0A304826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F5DAD9-3D66-46AF-A625-6AF09BC1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81171-AC2F-446A-9A9A-19C39660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595A22-1BF6-4BA5-B897-37960C3F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7030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3" /><Relationship Type="http://schemas.openxmlformats.org/officeDocument/2006/relationships/slideLayout" Target="/ppt/slideLayouts/slideLayout12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D631A0-9678-4C5D-B3BA-D6AF44CC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9EE133-DD4F-4C22-B7FD-A8C2B564D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8018-4177-40AD-AFF7-BDC8E3E7C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6A1-5AE6-41AB-AAE3-1BCE05277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11F6B-452D-4CEB-90B4-F03DDE419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9.xml.rels>&#65279;<?xml version="1.0" encoding="utf-8"?><Relationships xmlns="http://schemas.openxmlformats.org/package/2006/relationships"><Relationship Type="http://schemas.openxmlformats.org/officeDocument/2006/relationships/image" Target="/ppt/media/image26.jpeg" Id="rId3" /><Relationship Type="http://schemas.openxmlformats.org/officeDocument/2006/relationships/image" Target="/ppt/media/image25.jpeg" Id="rId2" /><Relationship Type="http://schemas.openxmlformats.org/officeDocument/2006/relationships/slideLayout" Target="/ppt/slideLayouts/slideLayout12.xml" Id="rId1" /><Relationship Type="http://schemas.openxmlformats.org/officeDocument/2006/relationships/image" Target="/ppt/media/image28.jpeg" Id="rId5" /><Relationship Type="http://schemas.openxmlformats.org/officeDocument/2006/relationships/image" Target="/ppt/media/image27.jpeg" Id="rId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image" Target="/ppt/media/image29.jpeg" Id="rId2" /><Relationship Type="http://schemas.openxmlformats.org/officeDocument/2006/relationships/slideLayout" Target="/ppt/slideLayouts/slideLayout12.xml" Id="rId1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image" Target="/ppt/media/image30.emf" Id="rId2" /><Relationship Type="http://schemas.openxmlformats.org/officeDocument/2006/relationships/slideLayout" Target="/ppt/slideLayouts/slideLayout2.xml" Id="rId1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image" Target="/ppt/media/image31.emf" Id="rId2" /><Relationship Type="http://schemas.openxmlformats.org/officeDocument/2006/relationships/slideLayout" Target="/ppt/slideLayouts/slideLayout2.xml" Id="rId1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image" Target="/ppt/media/image32.emf" Id="rId2" /><Relationship Type="http://schemas.openxmlformats.org/officeDocument/2006/relationships/slideLayout" Target="/ppt/slideLayouts/slideLayout2.xml" Id="rId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image" Target="/ppt/media/image33.emf" Id="rId2" /><Relationship Type="http://schemas.openxmlformats.org/officeDocument/2006/relationships/slideLayout" Target="/ppt/slideLayouts/slideLayout2.xml" Id="rId1" /></Relationships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872067-B401-4729-A7CC-EDAB0496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944" y="365126"/>
            <a:ext cx="7886700" cy="1325563"/>
          </a:xfrm>
        </p:spPr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36410F-4DCB-49B5-B80B-D33E4E670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50" b="1" dirty="0"/>
              <a:t>Normal </a:t>
            </a:r>
            <a:r>
              <a:rPr lang="tr-TR" sz="2250" b="1" dirty="0" err="1"/>
              <a:t>Spermatozoon</a:t>
            </a:r>
            <a:endParaRPr lang="tr-TR" sz="2250" b="1" dirty="0"/>
          </a:p>
          <a:p>
            <a:pPr marL="0" indent="0">
              <a:buNone/>
            </a:pPr>
            <a:endParaRPr lang="tr-TR" sz="2250" b="1" dirty="0"/>
          </a:p>
          <a:p>
            <a:pPr marL="0" indent="0">
              <a:buNone/>
            </a:pPr>
            <a:r>
              <a:rPr lang="tr-TR" sz="3375" dirty="0"/>
              <a:t>Optimal normal </a:t>
            </a:r>
            <a:r>
              <a:rPr lang="tr-TR" sz="3375" dirty="0" err="1"/>
              <a:t>spz</a:t>
            </a:r>
            <a:r>
              <a:rPr lang="tr-TR" sz="3375" dirty="0"/>
              <a:t> </a:t>
            </a:r>
            <a:r>
              <a:rPr lang="tr-TR" sz="3375" dirty="0">
                <a:solidFill>
                  <a:srgbClr val="FF0000"/>
                </a:solidFill>
              </a:rPr>
              <a:t>&gt;%50</a:t>
            </a:r>
          </a:p>
          <a:p>
            <a:pPr marL="0" indent="0">
              <a:buNone/>
            </a:pPr>
            <a:endParaRPr lang="tr-TR" sz="3375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375" dirty="0" err="1"/>
              <a:t>Expected</a:t>
            </a:r>
            <a:r>
              <a:rPr lang="tr-TR" sz="3375" dirty="0"/>
              <a:t> normal </a:t>
            </a:r>
            <a:r>
              <a:rPr lang="tr-TR" sz="3375" dirty="0" err="1"/>
              <a:t>spz</a:t>
            </a:r>
            <a:r>
              <a:rPr lang="tr-TR" sz="3375" dirty="0"/>
              <a:t> </a:t>
            </a:r>
            <a:r>
              <a:rPr lang="tr-TR" sz="3375" dirty="0">
                <a:solidFill>
                  <a:srgbClr val="FF0000"/>
                </a:solidFill>
              </a:rPr>
              <a:t>&gt;%60</a:t>
            </a:r>
            <a:endParaRPr lang="tr-TR" sz="3375" dirty="0"/>
          </a:p>
          <a:p>
            <a:pPr marL="0" indent="0">
              <a:buNone/>
            </a:pPr>
            <a:endParaRPr lang="tr-TR" sz="3094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CACB02C-B069-4F40-86FB-BF869807C8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38203" r="10450" b="32500"/>
          <a:stretch/>
        </p:blipFill>
        <p:spPr>
          <a:xfrm>
            <a:off x="1651944" y="4488751"/>
            <a:ext cx="4019003" cy="2283524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47E8F379-E9FB-4C2A-B913-4476CD54F3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28" r="15070" b="26875"/>
          <a:stretch/>
        </p:blipFill>
        <p:spPr>
          <a:xfrm>
            <a:off x="5670948" y="4488751"/>
            <a:ext cx="4368402" cy="2283524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289B8602-E93B-4E05-8174-2283CDAE31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2" t="28385" r="12222" b="38317"/>
          <a:stretch/>
        </p:blipFill>
        <p:spPr>
          <a:xfrm>
            <a:off x="9013031" y="2205227"/>
            <a:ext cx="3178969" cy="228352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A80927B-A4B3-4AA6-A00D-232064C9F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31404" r="5394" b="35797"/>
          <a:stretch/>
        </p:blipFill>
        <p:spPr>
          <a:xfrm>
            <a:off x="9013031" y="-34223"/>
            <a:ext cx="3178969" cy="22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7107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C87AD9-5EF0-4EF7-A484-E461E2F1B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AB88579-FCC5-42E7-BB7D-3892431FA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tr-TR" sz="2250" b="1" dirty="0">
                <a:solidFill>
                  <a:prstClr val="black"/>
                </a:solidFill>
              </a:rPr>
              <a:t>Live </a:t>
            </a:r>
            <a:r>
              <a:rPr lang="tr-TR" sz="2250" b="1" dirty="0" err="1">
                <a:solidFill>
                  <a:prstClr val="black"/>
                </a:solidFill>
                <a:latin typeface="Aptos" panose="02110004020202020204"/>
              </a:rPr>
              <a:t>Spermatozoon</a:t>
            </a:r>
            <a:endParaRPr lang="tr-TR" sz="2250" b="1" dirty="0">
              <a:solidFill>
                <a:prstClr val="black"/>
              </a:solidFill>
              <a:latin typeface="Aptos" panose="02110004020202020204"/>
            </a:endParaRPr>
          </a:p>
          <a:p>
            <a:pPr marL="0" indent="0" defTabSz="685797">
              <a:spcBef>
                <a:spcPts val="750"/>
              </a:spcBef>
              <a:buNone/>
              <a:defRPr/>
            </a:pPr>
            <a:endParaRPr lang="tr-TR" sz="2250" b="1" dirty="0">
              <a:solidFill>
                <a:prstClr val="black"/>
              </a:solidFill>
              <a:latin typeface="Aptos" panose="02110004020202020204"/>
            </a:endParaRPr>
          </a:p>
          <a:p>
            <a:pPr marL="0" indent="0" defTabSz="685797">
              <a:spcBef>
                <a:spcPts val="750"/>
              </a:spcBef>
              <a:buNone/>
              <a:defRPr/>
            </a:pP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Optimal </a:t>
            </a: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live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 (</a:t>
            </a: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viable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) </a:t>
            </a: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spz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tr-TR" sz="3375" dirty="0">
                <a:solidFill>
                  <a:srgbClr val="FF0000"/>
                </a:solidFill>
                <a:latin typeface="Aptos" panose="02110004020202020204"/>
              </a:rPr>
              <a:t>&gt;%50</a:t>
            </a:r>
          </a:p>
          <a:p>
            <a:pPr marL="0" indent="0" defTabSz="685797">
              <a:spcBef>
                <a:spcPts val="750"/>
              </a:spcBef>
              <a:buNone/>
              <a:defRPr/>
            </a:pPr>
            <a:endParaRPr lang="tr-TR" sz="3375" dirty="0">
              <a:solidFill>
                <a:srgbClr val="FF0000"/>
              </a:solidFill>
              <a:latin typeface="Aptos" panose="02110004020202020204"/>
            </a:endParaRPr>
          </a:p>
          <a:p>
            <a:pPr marL="0" indent="0" defTabSz="685797">
              <a:spcBef>
                <a:spcPts val="750"/>
              </a:spcBef>
              <a:buNone/>
              <a:defRPr/>
            </a:pP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Expected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live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 (</a:t>
            </a: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viable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) </a:t>
            </a:r>
            <a:r>
              <a:rPr lang="tr-TR" sz="3375" dirty="0" err="1">
                <a:solidFill>
                  <a:prstClr val="black"/>
                </a:solidFill>
                <a:latin typeface="Aptos" panose="02110004020202020204"/>
              </a:rPr>
              <a:t>spz</a:t>
            </a:r>
            <a:r>
              <a:rPr lang="tr-TR" sz="3375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tr-TR" sz="3375" dirty="0">
                <a:solidFill>
                  <a:srgbClr val="FF0000"/>
                </a:solidFill>
                <a:latin typeface="Aptos" panose="02110004020202020204"/>
              </a:rPr>
              <a:t>&gt;%80</a:t>
            </a:r>
            <a:endParaRPr lang="tr-TR" sz="3375" dirty="0">
              <a:solidFill>
                <a:prstClr val="black"/>
              </a:solidFill>
              <a:latin typeface="Aptos" panose="02110004020202020204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2" descr="Application of two staining methods for sperm morphometric evaluation in  domestic pigs">
            <a:extLst>
              <a:ext uri="{FF2B5EF4-FFF2-40B4-BE49-F238E27FC236}">
                <a16:creationId xmlns:a16="http://schemas.microsoft.com/office/drawing/2014/main" id="{0397336F-1C58-405B-8659-F321F9779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511" y="3491397"/>
            <a:ext cx="3779489" cy="336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88563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9C40E5-1BCD-41C8-9134-AFBEF58D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267546-9955-49CF-85A9-FC2FE9435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062" b="1" dirty="0"/>
              <a:t>MMNS </a:t>
            </a:r>
            <a:r>
              <a:rPr lang="tr-TR" sz="5062" b="1" dirty="0" err="1"/>
              <a:t>spz</a:t>
            </a:r>
            <a:r>
              <a:rPr lang="tr-TR" sz="5062" b="1" dirty="0"/>
              <a:t>/</a:t>
            </a:r>
            <a:r>
              <a:rPr lang="tr-TR" sz="5062" b="1" dirty="0" err="1"/>
              <a:t>ejaculate</a:t>
            </a:r>
            <a:endParaRPr lang="tr-TR" sz="5062" b="1" dirty="0"/>
          </a:p>
          <a:p>
            <a:pPr marL="0" indent="0" algn="ctr">
              <a:buNone/>
            </a:pPr>
            <a:endParaRPr lang="tr-TR" sz="5062" b="1" dirty="0"/>
          </a:p>
          <a:p>
            <a:pPr marL="0" indent="0" algn="ctr">
              <a:buNone/>
            </a:pPr>
            <a:r>
              <a:rPr lang="tr-TR" sz="5062" b="1" u="sng" dirty="0">
                <a:solidFill>
                  <a:srgbClr val="FF0000"/>
                </a:solidFill>
              </a:rPr>
              <a:t>&gt;200x10</a:t>
            </a:r>
            <a:r>
              <a:rPr lang="tr-TR" sz="5062" b="1" u="sng" baseline="30000" dirty="0">
                <a:solidFill>
                  <a:srgbClr val="FF0000"/>
                </a:solidFill>
              </a:rPr>
              <a:t>6 </a:t>
            </a:r>
            <a:r>
              <a:rPr lang="tr-TR" sz="5062" b="1" u="sng" dirty="0" err="1">
                <a:solidFill>
                  <a:srgbClr val="FF0000"/>
                </a:solidFill>
              </a:rPr>
              <a:t>spz</a:t>
            </a:r>
            <a:r>
              <a:rPr lang="tr-TR" sz="5062" b="1" u="sng" dirty="0">
                <a:solidFill>
                  <a:srgbClr val="FF0000"/>
                </a:solidFill>
              </a:rPr>
              <a:t>/</a:t>
            </a:r>
            <a:r>
              <a:rPr lang="tr-TR" sz="5062" b="1" u="sng" dirty="0" err="1">
                <a:solidFill>
                  <a:srgbClr val="FF0000"/>
                </a:solidFill>
              </a:rPr>
              <a:t>ejaculate</a:t>
            </a:r>
            <a:endParaRPr lang="tr-TR" sz="5062" b="1" u="sng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sz="5062" b="1" dirty="0"/>
          </a:p>
        </p:txBody>
      </p:sp>
    </p:spTree>
    <p:extLst>
      <p:ext uri="{BB962C8B-B14F-4D97-AF65-F5344CB8AC3E}">
        <p14:creationId xmlns:p14="http://schemas.microsoft.com/office/powerpoint/2010/main" val="121992290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B6DE32-0260-E872-2292-4AD7273D7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in Dogs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C2730-3D0F-D232-1636-72A14F16B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06953" cy="4351338"/>
          </a:xfrm>
        </p:spPr>
        <p:txBody>
          <a:bodyPr>
            <a:normAutofit/>
          </a:bodyPr>
          <a:lstStyle/>
          <a:p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altLang="tr-TR" dirty="0"/>
              <a:t>	  </a:t>
            </a:r>
            <a:r>
              <a:rPr lang="tr-TR" altLang="tr-TR" sz="4000" b="1" dirty="0"/>
              <a:t>50-200x10</a:t>
            </a:r>
            <a:r>
              <a:rPr lang="tr-TR" altLang="tr-TR" sz="4000" b="1" baseline="30000" dirty="0"/>
              <a:t>6</a:t>
            </a:r>
            <a:r>
              <a:rPr lang="tr-TR" altLang="tr-TR" dirty="0"/>
              <a:t> </a:t>
            </a:r>
            <a:r>
              <a:rPr lang="tr-TR" altLang="tr-TR" dirty="0" err="1"/>
              <a:t>motile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morphologically</a:t>
            </a:r>
            <a:r>
              <a:rPr lang="tr-TR" altLang="tr-TR" dirty="0"/>
              <a:t> normal </a:t>
            </a:r>
            <a:r>
              <a:rPr lang="tr-TR" altLang="tr-TR" dirty="0" err="1"/>
              <a:t>spermatozoa</a:t>
            </a:r>
            <a:r>
              <a:rPr lang="tr-TR" alt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Late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/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diestrus</a:t>
            </a:r>
            <a:r>
              <a:rPr lang="tr-TR" dirty="0"/>
              <a:t> </a:t>
            </a:r>
            <a:r>
              <a:rPr lang="tr-TR" dirty="0" err="1"/>
              <a:t>inseminations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pregnancy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embryonic</a:t>
            </a:r>
            <a:r>
              <a:rPr lang="tr-TR" dirty="0"/>
              <a:t> </a:t>
            </a:r>
            <a:r>
              <a:rPr lang="tr-TR" dirty="0" err="1"/>
              <a:t>death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CEH+pyometra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224A561-6535-7C97-470E-082844BC5FDB}"/>
              </a:ext>
            </a:extLst>
          </p:cNvPr>
          <p:cNvSpPr txBox="1"/>
          <p:nvPr/>
        </p:nvSpPr>
        <p:spPr>
          <a:xfrm>
            <a:off x="1953473" y="3429000"/>
            <a:ext cx="3274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Frozen</a:t>
            </a:r>
            <a:r>
              <a:rPr lang="tr-TR" dirty="0"/>
              <a:t> → </a:t>
            </a:r>
            <a:r>
              <a:rPr lang="tr-TR" dirty="0" err="1"/>
              <a:t>Fresh</a:t>
            </a:r>
            <a:endParaRPr lang="tr-TR" dirty="0"/>
          </a:p>
          <a:p>
            <a:r>
              <a:rPr lang="tr-TR" dirty="0" err="1"/>
              <a:t>Intrauterine</a:t>
            </a:r>
            <a:r>
              <a:rPr lang="tr-TR" dirty="0"/>
              <a:t> → </a:t>
            </a:r>
            <a:r>
              <a:rPr lang="tr-TR" dirty="0" err="1"/>
              <a:t>Vaginal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4562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D505CC-7676-4D7E-A54D-F01A06BB9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4D09D7-8C57-491E-9AC6-199B5CC95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Andominal</a:t>
            </a:r>
            <a:r>
              <a:rPr lang="tr-TR" dirty="0"/>
              <a:t> </a:t>
            </a:r>
            <a:r>
              <a:rPr lang="tr-TR" dirty="0" err="1"/>
              <a:t>palpation</a:t>
            </a:r>
            <a:endParaRPr lang="tr-TR" dirty="0"/>
          </a:p>
          <a:p>
            <a:r>
              <a:rPr lang="tr-TR" dirty="0" err="1"/>
              <a:t>Radiography</a:t>
            </a:r>
            <a:endParaRPr lang="tr-TR" dirty="0"/>
          </a:p>
          <a:p>
            <a:r>
              <a:rPr lang="tr-TR" dirty="0" err="1"/>
              <a:t>Endocrine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tr-TR" dirty="0"/>
          </a:p>
          <a:p>
            <a:r>
              <a:rPr lang="tr-TR" dirty="0" err="1"/>
              <a:t>Ultrasound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972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0F92D5-7A8D-4CCA-97BA-F65CA6B8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E857B2-EC1E-4845-9F76-3A431019D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Not </a:t>
            </a:r>
            <a:r>
              <a:rPr lang="tr-TR" dirty="0" err="1"/>
              <a:t>useful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dogs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length</a:t>
            </a:r>
            <a:r>
              <a:rPr lang="tr-TR" dirty="0"/>
              <a:t> of </a:t>
            </a:r>
            <a:r>
              <a:rPr lang="tr-TR" dirty="0" err="1"/>
              <a:t>diestrus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pregnancy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B2A8122-0996-4756-97BF-418C7521A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284" y="3429000"/>
            <a:ext cx="6641432" cy="33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0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7BC7AC-226B-444E-B448-82538A715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B34285-DBC0-41F4-BEE0-FDF362C20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non-pregnant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exhibit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prolactin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As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uncommon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intake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approximately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50%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pregnancy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exhibit</a:t>
            </a:r>
            <a:r>
              <a:rPr lang="tr-TR" dirty="0"/>
              <a:t> a </a:t>
            </a:r>
            <a:r>
              <a:rPr lang="tr-TR" dirty="0" err="1"/>
              <a:t>brief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of </a:t>
            </a: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appetite</a:t>
            </a:r>
            <a:r>
              <a:rPr lang="tr-TR" dirty="0"/>
              <a:t> 3-4 </a:t>
            </a:r>
            <a:r>
              <a:rPr lang="tr-TR" dirty="0" err="1"/>
              <a:t>weeks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mating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9709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D8ABDE-9283-4659-A2FF-72E6FAE49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A4AC51-8EEC-44BB-884C-904B688F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Not </a:t>
            </a:r>
            <a:r>
              <a:rPr lang="tr-TR" dirty="0" err="1"/>
              <a:t>common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tr-TR" dirty="0" err="1"/>
              <a:t>Slight</a:t>
            </a:r>
            <a:r>
              <a:rPr lang="tr-TR" dirty="0"/>
              <a:t> </a:t>
            </a:r>
            <a:r>
              <a:rPr lang="tr-TR" dirty="0" err="1"/>
              <a:t>mucoid</a:t>
            </a:r>
            <a:r>
              <a:rPr lang="tr-TR" dirty="0"/>
              <a:t> </a:t>
            </a:r>
            <a:r>
              <a:rPr lang="tr-TR" dirty="0" err="1"/>
              <a:t>vulvar</a:t>
            </a:r>
            <a:r>
              <a:rPr lang="tr-TR" dirty="0"/>
              <a:t> </a:t>
            </a:r>
            <a:r>
              <a:rPr lang="tr-TR" dirty="0" err="1"/>
              <a:t>discharge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month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mating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/>
              <a:t>Body 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begins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35, </a:t>
            </a:r>
            <a:r>
              <a:rPr lang="tr-TR" dirty="0" err="1"/>
              <a:t>gains</a:t>
            </a:r>
            <a:r>
              <a:rPr lang="tr-TR" dirty="0"/>
              <a:t> 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50% of normal.</a:t>
            </a:r>
          </a:p>
          <a:p>
            <a:pPr marL="0" indent="0">
              <a:buNone/>
            </a:pPr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swelling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noted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40, </a:t>
            </a:r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distesion</a:t>
            </a:r>
            <a:r>
              <a:rPr lang="tr-TR" dirty="0"/>
              <a:t> can be </a:t>
            </a:r>
            <a:r>
              <a:rPr lang="tr-TR" dirty="0" err="1"/>
              <a:t>seen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50.</a:t>
            </a:r>
          </a:p>
          <a:p>
            <a:pPr marL="0" indent="0">
              <a:buNone/>
            </a:pPr>
            <a:r>
              <a:rPr lang="tr-TR" dirty="0" err="1"/>
              <a:t>Colostrum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present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7 </a:t>
            </a:r>
            <a:r>
              <a:rPr lang="tr-TR" dirty="0" err="1"/>
              <a:t>days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primigravida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signs</a:t>
            </a:r>
            <a:r>
              <a:rPr lang="tr-TR" dirty="0"/>
              <a:t> can be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pronounced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01171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A720D3-E0DD-4B3A-AEEC-72F3F93B7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2B9D3B-B991-4A17-9C5F-6081F809C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palpation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30 can be </a:t>
            </a:r>
            <a:r>
              <a:rPr lang="tr-TR" dirty="0" err="1"/>
              <a:t>diagnosed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technique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45 body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fetuses</a:t>
            </a:r>
            <a:r>
              <a:rPr lang="tr-TR" dirty="0"/>
              <a:t> can </a:t>
            </a:r>
            <a:r>
              <a:rPr lang="tr-TR" dirty="0" err="1"/>
              <a:t>palpated</a:t>
            </a:r>
            <a:r>
              <a:rPr lang="tr-TR" dirty="0"/>
              <a:t> </a:t>
            </a:r>
            <a:r>
              <a:rPr lang="tr-TR" dirty="0" err="1"/>
              <a:t>easily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Bitches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relaxed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thin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09906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ECE8A5-9274-4203-8372-A754972F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9C1ECB-7B31-4918-943E-162011132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Radiography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Can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safely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pregnancy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 is not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45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mineralization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skeleton</a:t>
            </a:r>
            <a:r>
              <a:rPr lang="tr-TR" dirty="0"/>
              <a:t> is </a:t>
            </a:r>
            <a:r>
              <a:rPr lang="tr-TR" dirty="0" err="1"/>
              <a:t>completed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4096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EB381C-152E-4369-9B62-76FE2F6DF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224E42-716B-45D5-8898-4E90544B1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Endocrine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Prolactin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Relaxin</a:t>
            </a:r>
            <a:r>
              <a:rPr lang="tr-TR" dirty="0"/>
              <a:t> </a:t>
            </a:r>
            <a:r>
              <a:rPr lang="tr-TR" dirty="0" err="1"/>
              <a:t>presents</a:t>
            </a:r>
            <a:r>
              <a:rPr lang="tr-TR" dirty="0"/>
              <a:t> 4-5 </a:t>
            </a:r>
            <a:r>
              <a:rPr lang="tr-TR" dirty="0" err="1"/>
              <a:t>ng</a:t>
            </a:r>
            <a:r>
              <a:rPr lang="tr-TR" dirty="0"/>
              <a:t>/ml in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Not </a:t>
            </a:r>
            <a:r>
              <a:rPr lang="tr-TR" dirty="0" err="1"/>
              <a:t>detectable</a:t>
            </a:r>
            <a:r>
              <a:rPr lang="tr-TR" dirty="0"/>
              <a:t> in </a:t>
            </a:r>
            <a:r>
              <a:rPr lang="tr-TR" dirty="0" err="1"/>
              <a:t>non-pregnant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pseudopregnant</a:t>
            </a:r>
            <a:r>
              <a:rPr lang="tr-TR" dirty="0"/>
              <a:t> </a:t>
            </a:r>
            <a:r>
              <a:rPr lang="tr-TR" dirty="0" err="1"/>
              <a:t>bitches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0261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987C9D-B05D-409B-911A-0FE8DEC2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7FC74F-262D-4ED1-BF80-67973EBBC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Ultrasound</a:t>
            </a:r>
            <a:endParaRPr lang="tr-TR" dirty="0"/>
          </a:p>
          <a:p>
            <a:endParaRPr lang="tr-TR" dirty="0"/>
          </a:p>
          <a:p>
            <a:r>
              <a:rPr lang="tr-TR" b="1" dirty="0" err="1"/>
              <a:t>Day</a:t>
            </a:r>
            <a:r>
              <a:rPr lang="tr-TR" b="1" dirty="0"/>
              <a:t> 15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First </a:t>
            </a:r>
            <a:r>
              <a:rPr lang="tr-TR" dirty="0" err="1"/>
              <a:t>detection</a:t>
            </a:r>
            <a:r>
              <a:rPr lang="tr-TR" dirty="0"/>
              <a:t> of </a:t>
            </a:r>
            <a:r>
              <a:rPr lang="tr-TR" dirty="0" err="1"/>
              <a:t>embryonic</a:t>
            </a:r>
            <a:r>
              <a:rPr lang="tr-TR" dirty="0"/>
              <a:t> sac.</a:t>
            </a:r>
          </a:p>
          <a:p>
            <a:pPr marL="0" indent="0">
              <a:buNone/>
            </a:pP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as </a:t>
            </a:r>
            <a:r>
              <a:rPr lang="tr-TR" dirty="0" err="1"/>
              <a:t>much</a:t>
            </a:r>
            <a:r>
              <a:rPr lang="tr-TR" dirty="0"/>
              <a:t> as 1-2 mm in </a:t>
            </a:r>
            <a:r>
              <a:rPr lang="tr-TR" dirty="0" err="1"/>
              <a:t>diameter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Spherical</a:t>
            </a:r>
            <a:r>
              <a:rPr lang="tr-TR" dirty="0"/>
              <a:t> </a:t>
            </a:r>
            <a:r>
              <a:rPr lang="tr-TR" dirty="0" err="1"/>
              <a:t>anechoic</a:t>
            </a:r>
            <a:r>
              <a:rPr lang="tr-TR" dirty="0"/>
              <a:t> </a:t>
            </a:r>
            <a:r>
              <a:rPr lang="tr-TR" dirty="0" err="1"/>
              <a:t>fluid-filled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uterus</a:t>
            </a:r>
            <a:r>
              <a:rPr lang="tr-TR" dirty="0"/>
              <a:t> can be </a:t>
            </a:r>
            <a:r>
              <a:rPr lang="tr-TR" dirty="0" err="1"/>
              <a:t>observed</a:t>
            </a:r>
            <a:r>
              <a:rPr lang="tr-TR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88D0CC0-A5FD-4D79-8756-2C73D1CBA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531" y="0"/>
            <a:ext cx="5139469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088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3C84FE-E85A-4B89-B199-3417C2FE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FC8FF1-D3CA-47B3-A89E-2C00548E9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tr-TR" b="1" dirty="0" err="1"/>
              <a:t>Day</a:t>
            </a:r>
            <a:r>
              <a:rPr lang="tr-TR" b="1" dirty="0"/>
              <a:t> 20</a:t>
            </a:r>
          </a:p>
          <a:p>
            <a:pPr marL="0" indent="0">
              <a:buNone/>
            </a:pPr>
            <a:r>
              <a:rPr lang="tr-TR" dirty="0"/>
              <a:t>Sac </a:t>
            </a:r>
            <a:r>
              <a:rPr lang="tr-TR" dirty="0" err="1"/>
              <a:t>loses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spherical</a:t>
            </a:r>
            <a:r>
              <a:rPr lang="tr-TR" dirty="0"/>
              <a:t> </a:t>
            </a:r>
            <a:r>
              <a:rPr lang="tr-TR" dirty="0" err="1"/>
              <a:t>outline</a:t>
            </a:r>
            <a:r>
              <a:rPr lang="tr-TR" dirty="0"/>
              <a:t>,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oblate</a:t>
            </a:r>
            <a:r>
              <a:rPr lang="tr-TR" dirty="0"/>
              <a:t> in </a:t>
            </a:r>
            <a:r>
              <a:rPr lang="tr-TR" dirty="0" err="1"/>
              <a:t>appearance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Embryonic</a:t>
            </a:r>
            <a:r>
              <a:rPr lang="tr-TR" dirty="0"/>
              <a:t> sac can be </a:t>
            </a:r>
            <a:r>
              <a:rPr lang="tr-TR" dirty="0" err="1"/>
              <a:t>measured</a:t>
            </a:r>
            <a:r>
              <a:rPr lang="tr-TR" dirty="0"/>
              <a:t> as 7mm </a:t>
            </a:r>
          </a:p>
          <a:p>
            <a:pPr marL="0" indent="0">
              <a:buNone/>
            </a:pPr>
            <a:r>
              <a:rPr lang="tr-TR" dirty="0"/>
              <a:t>in </a:t>
            </a:r>
            <a:r>
              <a:rPr lang="tr-TR" dirty="0" err="1"/>
              <a:t>diameter</a:t>
            </a:r>
            <a:r>
              <a:rPr lang="tr-TR" dirty="0"/>
              <a:t>, 15 mm in </a:t>
            </a:r>
            <a:r>
              <a:rPr lang="tr-TR" dirty="0" err="1"/>
              <a:t>length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visible</a:t>
            </a:r>
            <a:r>
              <a:rPr lang="tr-TR" dirty="0"/>
              <a:t>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4EFCA0A-6728-49E6-BAE3-59702FD0D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526" y="2760228"/>
            <a:ext cx="5133473" cy="409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404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55FCC-3E47-4DA1-986F-10F6086E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59296F-A054-4C7E-8C80-3E5CF0246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Day</a:t>
            </a:r>
            <a:r>
              <a:rPr lang="tr-TR" b="1" dirty="0"/>
              <a:t> 22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Embryonic</a:t>
            </a:r>
            <a:r>
              <a:rPr lang="tr-TR" dirty="0"/>
              <a:t> </a:t>
            </a:r>
            <a:r>
              <a:rPr lang="tr-TR" dirty="0" err="1"/>
              <a:t>heartbeats</a:t>
            </a:r>
            <a:r>
              <a:rPr lang="tr-TR" dirty="0"/>
              <a:t> can be </a:t>
            </a:r>
            <a:r>
              <a:rPr lang="tr-TR" dirty="0" err="1"/>
              <a:t>present</a:t>
            </a:r>
            <a:r>
              <a:rPr lang="tr-TR" dirty="0"/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66DCFC9-F98B-4520-ABE6-102453C54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034" y="2010521"/>
            <a:ext cx="5726966" cy="469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83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3693</Words>
  <Application>Microsoft Office PowerPoint</Application>
  <PresentationFormat>Geniş ekran</PresentationFormat>
  <Paragraphs>765</Paragraphs>
  <Slides>95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95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Century Gothic</vt:lpstr>
      <vt:lpstr>Office Teması</vt:lpstr>
      <vt:lpstr>Reproductive cycle of Bitches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Vajinal sitoloji</vt:lpstr>
      <vt:lpstr>PowerPoint Sunusu</vt:lpstr>
      <vt:lpstr>PowerPoint Sunusu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Insemination time</vt:lpstr>
      <vt:lpstr>Artificial insemination</vt:lpstr>
      <vt:lpstr>Artificial Insemination techniques</vt:lpstr>
      <vt:lpstr>Artificial Insemination techniques</vt:lpstr>
      <vt:lpstr>Artificial Insemination techniques</vt:lpstr>
      <vt:lpstr>Artificial Insemination techniques</vt:lpstr>
      <vt:lpstr>Artificial Insemination techniques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Artificial Insemination in Dogs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Uygun Tohumlama Zamanı</vt:lpstr>
      <vt:lpstr>Suni Tohumlama Teknikleri</vt:lpstr>
      <vt:lpstr>Suni Tohumlama Teknikleri</vt:lpstr>
      <vt:lpstr>PowerPoint Sunusu</vt:lpstr>
      <vt:lpstr>Suni Tohumlama Teknikleri</vt:lpstr>
      <vt:lpstr>PowerPoint Sunusu</vt:lpstr>
      <vt:lpstr>Suni Tohumlama Teknikleri</vt:lpstr>
      <vt:lpstr>Başarının denetlenmesi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Queens</vt:lpstr>
      <vt:lpstr>Clinical Control of Reproductive Activity in Queens</vt:lpstr>
      <vt:lpstr>Clinical Control of Reproductive Activity in Queens</vt:lpstr>
      <vt:lpstr>Clinical Control of Reproductive Activity in Queens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Siklus</dc:title>
  <dc:creator>Administrator</dc:creator>
  <cp:lastModifiedBy>Kemal.Tuna.Olgac</cp:lastModifiedBy>
  <cp:revision>108</cp:revision>
  <dcterms:created xsi:type="dcterms:W3CDTF">2022-03-22T05:39:47Z</dcterms:created>
  <dcterms:modified xsi:type="dcterms:W3CDTF">2025-01-03T07:38:44Z</dcterms:modified>
</cp:coreProperties>
</file>