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4" r:id="rId7"/>
    <p:sldId id="266" r:id="rId8"/>
    <p:sldId id="267" r:id="rId9"/>
    <p:sldId id="268" r:id="rId10"/>
    <p:sldId id="270" r:id="rId11"/>
    <p:sldId id="271" r:id="rId12"/>
    <p:sldId id="275" r:id="rId13"/>
    <p:sldId id="276" r:id="rId14"/>
    <p:sldId id="277" r:id="rId15"/>
    <p:sldId id="278" r:id="rId16"/>
    <p:sldId id="281" r:id="rId17"/>
    <p:sldId id="282" r:id="rId18"/>
    <p:sldId id="286" r:id="rId19"/>
    <p:sldId id="287" r:id="rId20"/>
    <p:sldId id="288" r:id="rId21"/>
    <p:sldId id="289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6C8B-CF64-48F1-A871-05D5779FE8FB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68A7-8380-49B2-AADD-99B0F5C5B8D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6C8B-CF64-48F1-A871-05D5779FE8FB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68A7-8380-49B2-AADD-99B0F5C5B8D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6C8B-CF64-48F1-A871-05D5779FE8FB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68A7-8380-49B2-AADD-99B0F5C5B8D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6C8B-CF64-48F1-A871-05D5779FE8FB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68A7-8380-49B2-AADD-99B0F5C5B8D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6C8B-CF64-48F1-A871-05D5779FE8FB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68A7-8380-49B2-AADD-99B0F5C5B8D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6C8B-CF64-48F1-A871-05D5779FE8FB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68A7-8380-49B2-AADD-99B0F5C5B8D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6C8B-CF64-48F1-A871-05D5779FE8FB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68A7-8380-49B2-AADD-99B0F5C5B8D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6C8B-CF64-48F1-A871-05D5779FE8FB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68A7-8380-49B2-AADD-99B0F5C5B8D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6C8B-CF64-48F1-A871-05D5779FE8FB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68A7-8380-49B2-AADD-99B0F5C5B8D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6C8B-CF64-48F1-A871-05D5779FE8FB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68A7-8380-49B2-AADD-99B0F5C5B8D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6C8B-CF64-48F1-A871-05D5779FE8FB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A68A7-8380-49B2-AADD-99B0F5C5B8D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B6C8B-CF64-48F1-A871-05D5779FE8FB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A68A7-8380-49B2-AADD-99B0F5C5B8DE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Arjantin, Kolombiya, Şili </a:t>
            </a:r>
            <a:r>
              <a:rPr lang="tr-TR" b="1" dirty="0" smtClean="0"/>
              <a:t>Sosyal Güvenlik Sistemi</a:t>
            </a:r>
            <a:endParaRPr lang="tr-TR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 lnSpcReduction="10000"/>
          </a:bodyPr>
          <a:lstStyle/>
          <a:p>
            <a:endParaRPr lang="tr-TR" dirty="0" smtClean="0"/>
          </a:p>
          <a:p>
            <a:r>
              <a:rPr lang="tr-TR" dirty="0"/>
              <a:t>Özel bireysel emeklilik modeli, </a:t>
            </a:r>
            <a:r>
              <a:rPr lang="tr-TR" b="1" dirty="0"/>
              <a:t>kamu emeklilik sisteminin alternatifi olması yanında iki sisteminde birbiriyle rekabet etmesini amaçlamaktadır. </a:t>
            </a:r>
            <a:endParaRPr lang="tr-TR" b="1" dirty="0" smtClean="0"/>
          </a:p>
          <a:p>
            <a:endParaRPr lang="tr-TR" dirty="0"/>
          </a:p>
          <a:p>
            <a:r>
              <a:rPr lang="tr-TR" dirty="0"/>
              <a:t>Bu çerçevede reform, yeni bir yapıya kavuşmuş ve önceki kamu programı ile birlikte özel emeklilik programını başlatmıştır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b="1" dirty="0"/>
              <a:t>Yeni sistemdeki zorunluluk esası, her bireyin tercihine bağlıdır.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53253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b="1" dirty="0"/>
              <a:t>Yeni özel emeklilik modeli, Şili modelinin özelliklerinin çoğuna sahip olmakla birlikte bir takım farklılıkları da içermektedir. </a:t>
            </a:r>
            <a:endParaRPr lang="tr-TR" b="1" dirty="0" smtClean="0"/>
          </a:p>
          <a:p>
            <a:endParaRPr lang="tr-TR" b="1" dirty="0"/>
          </a:p>
          <a:p>
            <a:r>
              <a:rPr lang="tr-TR" dirty="0"/>
              <a:t>Örneğin işgücüne yeni katılanlar da dahil olmak üzere tüm sigortalılar, 3 yılda bir olmak üzere bu iki programdan birini seçme serbestliğine sahiptir.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4711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Şili Sosyal Güvenlik Sistemi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034998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 lnSpcReduction="10000"/>
          </a:bodyPr>
          <a:lstStyle/>
          <a:p>
            <a:endParaRPr lang="tr-TR" dirty="0" smtClean="0"/>
          </a:p>
          <a:p>
            <a:r>
              <a:rPr lang="tr-TR" dirty="0" smtClean="0"/>
              <a:t>1981 </a:t>
            </a:r>
            <a:r>
              <a:rPr lang="tr-TR" dirty="0"/>
              <a:t>yılında Şili hükümetince sosyal güvenlik sorununa kesim çözüm getirmek amacıyla </a:t>
            </a:r>
            <a:r>
              <a:rPr lang="tr-TR" b="1" dirty="0"/>
              <a:t>özel sektör tarafından yönetilecek olan Emeklilik Tasarruf Hesabı sistemine geçilmiştir</a:t>
            </a:r>
            <a:r>
              <a:rPr lang="tr-TR" b="1" dirty="0" smtClean="0"/>
              <a:t>.</a:t>
            </a:r>
          </a:p>
          <a:p>
            <a:endParaRPr lang="tr-TR" b="1" dirty="0"/>
          </a:p>
          <a:p>
            <a:r>
              <a:rPr lang="tr-TR" dirty="0"/>
              <a:t>Daha öce kamu emeklilik sistemini uygulayan Şili, reform sonucu </a:t>
            </a:r>
            <a:r>
              <a:rPr lang="tr-TR" b="1" dirty="0"/>
              <a:t>özel yönetimli ve bireysel tasarruf hesabına dayalı emeklilik sistemine </a:t>
            </a:r>
            <a:r>
              <a:rPr lang="tr-TR" dirty="0"/>
              <a:t>geçmiştir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b="1" dirty="0"/>
              <a:t>Bu modelle kamu emeklilik sistemi tasfiye edilerek, özel emeklilik fonları kurulmuştur.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9157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/>
              <a:t>Yeni özel emeklilik sistemi, mevcut çalışanları eski sistemden ayırarak yeni sisteme katılma konusunda serbest bırakmaktadır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Yeni sistemde, </a:t>
            </a:r>
            <a:r>
              <a:rPr lang="tr-TR" b="1" dirty="0"/>
              <a:t>ilk defa çalışmaya başlayan işçiler kendi bireysel emeklilik hesaplarında tasarruf yapmak zorunda bırakılmıştır.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0118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/>
              <a:t>Ülkede </a:t>
            </a:r>
            <a:r>
              <a:rPr lang="tr-TR" b="1" dirty="0"/>
              <a:t>zorunlu</a:t>
            </a:r>
            <a:r>
              <a:rPr lang="tr-TR" dirty="0"/>
              <a:t> olarak öngörülen </a:t>
            </a:r>
            <a:r>
              <a:rPr lang="tr-TR" b="1" dirty="0"/>
              <a:t>bireysel emeklilik sistemi,</a:t>
            </a:r>
            <a:r>
              <a:rPr lang="tr-TR" dirty="0"/>
              <a:t> özellikle liberal iktisatçılar tarafından sosyal sigortalara alternatif bir model olarak değerlendirilmektedir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b="1" dirty="0"/>
              <a:t>Yeni sistemde (bireysel tasarruf hesabı) emeklilik maaşları </a:t>
            </a:r>
            <a:r>
              <a:rPr lang="tr-TR" dirty="0"/>
              <a:t>(yaşlılık, sakatlık, dul, yetim maaşları) daha önce uygulanan kamu emeklilik sistemine (pay-as-</a:t>
            </a:r>
            <a:r>
              <a:rPr lang="tr-TR" dirty="0" err="1"/>
              <a:t>you</a:t>
            </a:r>
            <a:r>
              <a:rPr lang="tr-TR" dirty="0"/>
              <a:t>-</a:t>
            </a:r>
            <a:r>
              <a:rPr lang="tr-TR" dirty="0" err="1"/>
              <a:t>go</a:t>
            </a:r>
            <a:r>
              <a:rPr lang="tr-TR" dirty="0"/>
              <a:t>) göre %50-100 arasında değişen oranlarda daha fazladır.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78559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 fontScale="85000" lnSpcReduction="10000"/>
          </a:bodyPr>
          <a:lstStyle/>
          <a:p>
            <a:endParaRPr lang="tr-TR" dirty="0" smtClean="0"/>
          </a:p>
          <a:p>
            <a:r>
              <a:rPr lang="tr-TR" dirty="0"/>
              <a:t>Şili deneyimi, dünyanın birçok ülkesi için örnek niteliğinde bir model olup, ABD’de bile, 60 yıldan beri uygulanan sosyal güvenlik sisteminin özelleştirilmesine ilişkin ciddi tartışmaların başlamasına neden olmuştur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b="1" dirty="0"/>
              <a:t>Bireysel özel yönetimli tasarruf hesabı emeklilik sisteminin esası, bireysel </a:t>
            </a:r>
            <a:r>
              <a:rPr lang="tr-TR" b="1" dirty="0" err="1"/>
              <a:t>kapitalizasyona</a:t>
            </a:r>
            <a:r>
              <a:rPr lang="tr-TR" dirty="0"/>
              <a:t>, yani toplanan fonların özel yönetim elinde toplanması ve bu yönetimin işçi fonlarının idaresinde söz sahibi olmasına dayanmaktadır.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Bu sistemde, </a:t>
            </a:r>
            <a:r>
              <a:rPr lang="tr-TR" b="1" dirty="0"/>
              <a:t>asgari emeklilik aylığı devlet tarafından garanti edilmekte ve işçinin ücretinden %10-20 oranında yapılan prim kesintileri işçinin hesabına yatırılmaktadır.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97915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 fontScale="77500" lnSpcReduction="20000"/>
          </a:bodyPr>
          <a:lstStyle/>
          <a:p>
            <a:endParaRPr lang="tr-TR" dirty="0" smtClean="0"/>
          </a:p>
          <a:p>
            <a:r>
              <a:rPr lang="tr-TR" b="1" dirty="0"/>
              <a:t>Yeni sisteme göre, erkekler 65, kadınlar ise 60 yaşında emekli olabilmektedir. </a:t>
            </a:r>
            <a:endParaRPr lang="tr-TR" b="1" dirty="0" smtClean="0"/>
          </a:p>
          <a:p>
            <a:endParaRPr lang="tr-TR" b="1" dirty="0"/>
          </a:p>
          <a:p>
            <a:r>
              <a:rPr lang="tr-TR" dirty="0"/>
              <a:t>İşçinin hesabında biriken tutar, faizleri ile birlikte işçilerin emekliliği esnasında toptan geri verilmektedir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b="1" dirty="0"/>
              <a:t>Sistemdeki fonlar</a:t>
            </a:r>
            <a:r>
              <a:rPr lang="tr-TR" dirty="0"/>
              <a:t>, birbirleri ile rekabet eden </a:t>
            </a:r>
            <a:r>
              <a:rPr lang="tr-TR" b="1" dirty="0"/>
              <a:t>Fon Yönetim Şirketleri (AFP)</a:t>
            </a:r>
            <a:r>
              <a:rPr lang="tr-TR" dirty="0"/>
              <a:t> olarak adlandırılan özel şirketler tarafından yönetilmekte ve emeklilik kanununda gösterilen çeşitli yatırım araçlarında değerlendirilmektedir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İşçinin hesabındaki fon, </a:t>
            </a:r>
            <a:r>
              <a:rPr lang="tr-TR" dirty="0" err="1"/>
              <a:t>AFP’den</a:t>
            </a:r>
            <a:r>
              <a:rPr lang="tr-TR" dirty="0"/>
              <a:t> bağımsız olup, AFP adlı özel yönetim şirketlerinin iflas etmesi halinde bile işçimin fondaki hesabı bundan etkilenmemektedir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Ayrıca işçi, fonunu başka bir yatırım şirketine de devredebilir.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85471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/>
              <a:t>Şili modeli dünyada pek çok ülke açısından örnek bir model olarak görülmekle birlikte, </a:t>
            </a:r>
            <a:endParaRPr lang="tr-TR" dirty="0" smtClean="0"/>
          </a:p>
          <a:p>
            <a:r>
              <a:rPr lang="tr-TR" b="1" dirty="0" smtClean="0"/>
              <a:t>ülkede </a:t>
            </a:r>
            <a:r>
              <a:rPr lang="tr-TR" b="1" dirty="0"/>
              <a:t>özellikle özel emeklilik sisteminin işleyişi bakımından </a:t>
            </a:r>
            <a:r>
              <a:rPr lang="tr-TR" b="1" u="sng" dirty="0"/>
              <a:t>düşük gelirli kesimler yönünden yeterli gelir desteği sağlamadığına </a:t>
            </a:r>
            <a:r>
              <a:rPr lang="tr-TR" b="1" dirty="0"/>
              <a:t>yönelik tartışmalar başlamıştır</a:t>
            </a:r>
            <a:r>
              <a:rPr lang="tr-TR" b="1" dirty="0" smtClean="0"/>
              <a:t>.</a:t>
            </a:r>
          </a:p>
          <a:p>
            <a:endParaRPr lang="tr-TR" b="1" dirty="0"/>
          </a:p>
          <a:p>
            <a:r>
              <a:rPr lang="tr-TR" dirty="0"/>
              <a:t>Şili Hükümeti, </a:t>
            </a:r>
            <a:r>
              <a:rPr lang="tr-TR" b="1" dirty="0"/>
              <a:t>kısa bir süre içinde sosyal güvenlik sisteminde devlete daha büyük bir rol veren ek bir sistemi uygulamayı </a:t>
            </a:r>
            <a:r>
              <a:rPr lang="tr-TR" dirty="0"/>
              <a:t>planlamaktadır. </a:t>
            </a:r>
          </a:p>
        </p:txBody>
      </p:sp>
    </p:spTree>
    <p:extLst>
      <p:ext uri="{BB962C8B-B14F-4D97-AF65-F5344CB8AC3E}">
        <p14:creationId xmlns:p14="http://schemas.microsoft.com/office/powerpoint/2010/main" val="27302620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Bu </a:t>
            </a:r>
            <a:r>
              <a:rPr lang="tr-TR" dirty="0"/>
              <a:t>çerçevede özel emeklilik sistemine ek olarak devlet tarafından toplumda </a:t>
            </a:r>
            <a:r>
              <a:rPr lang="tr-TR" b="1" dirty="0"/>
              <a:t>emeklilik primi ödeyemeyen yoksul kişilere yönelik minimum bir emeklilik ödemesini garanti eden bir düzenlemeye gidilmesi </a:t>
            </a:r>
            <a:r>
              <a:rPr lang="tr-TR" dirty="0"/>
              <a:t>hedeflenmektedir.</a:t>
            </a:r>
          </a:p>
        </p:txBody>
      </p:sp>
    </p:spTree>
    <p:extLst>
      <p:ext uri="{BB962C8B-B14F-4D97-AF65-F5344CB8AC3E}">
        <p14:creationId xmlns:p14="http://schemas.microsoft.com/office/powerpoint/2010/main" val="84357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 fontScale="92500" lnSpcReduction="10000"/>
          </a:bodyPr>
          <a:lstStyle/>
          <a:p>
            <a:endParaRPr lang="tr-TR" dirty="0" smtClean="0"/>
          </a:p>
          <a:p>
            <a:r>
              <a:rPr lang="tr-TR" dirty="0"/>
              <a:t>Arjantin’de hükümet, 1990’lı yılların başında özelleştirme ve ekonomide liberalleşme çabaları çerçevesinde bir takım tedbirler alınmıştır. 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Bunlardan biri 1993 yılından itibaren </a:t>
            </a:r>
            <a:r>
              <a:rPr lang="tr-TR" b="1" dirty="0"/>
              <a:t>çalışanlara kamu katkılı emeklilik programı ile özel bireysel emeklilik programı arsında bir tercih sunulmasıdır</a:t>
            </a:r>
            <a:r>
              <a:rPr lang="tr-TR" b="1" dirty="0" smtClean="0"/>
              <a:t>.</a:t>
            </a:r>
          </a:p>
          <a:p>
            <a:endParaRPr lang="tr-TR" dirty="0"/>
          </a:p>
          <a:p>
            <a:r>
              <a:rPr lang="tr-TR" b="1" dirty="0"/>
              <a:t>Özel emeklilik programı ise bir emeklilik fonu yönetim şirketine yapılan bireysel katkılara ve bu katkıların getirisinden yönetim giderlerinin düşüldüğü ücrete dayalıdır.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 fontScale="92500" lnSpcReduction="10000"/>
          </a:bodyPr>
          <a:lstStyle/>
          <a:p>
            <a:endParaRPr lang="tr-TR" dirty="0" smtClean="0"/>
          </a:p>
          <a:p>
            <a:r>
              <a:rPr lang="tr-TR" dirty="0"/>
              <a:t>Sonuçta Şili modelinin uygulama sonuçları; </a:t>
            </a:r>
            <a:endParaRPr lang="tr-TR" dirty="0" smtClean="0"/>
          </a:p>
          <a:p>
            <a:r>
              <a:rPr lang="tr-TR" b="1" dirty="0" smtClean="0"/>
              <a:t>sermaye </a:t>
            </a:r>
            <a:r>
              <a:rPr lang="tr-TR" b="1" dirty="0"/>
              <a:t>piyasasının gelişmesine katkıda bulunması açısından olumlu görülmekle birlikte</a:t>
            </a:r>
            <a:r>
              <a:rPr lang="tr-TR" b="1" dirty="0" smtClean="0"/>
              <a:t>,</a:t>
            </a:r>
          </a:p>
          <a:p>
            <a:endParaRPr lang="tr-TR" dirty="0"/>
          </a:p>
          <a:p>
            <a:r>
              <a:rPr lang="tr-TR" dirty="0" smtClean="0"/>
              <a:t> </a:t>
            </a:r>
            <a:r>
              <a:rPr lang="tr-TR" dirty="0"/>
              <a:t>devlet bütçesi üzerindeki yükün daha da ağırlaşmasına </a:t>
            </a:r>
            <a:r>
              <a:rPr lang="tr-TR" dirty="0" smtClean="0"/>
              <a:t>ve </a:t>
            </a:r>
          </a:p>
          <a:p>
            <a:endParaRPr lang="tr-TR" dirty="0"/>
          </a:p>
          <a:p>
            <a:r>
              <a:rPr lang="tr-TR" b="1" dirty="0" smtClean="0"/>
              <a:t>alt </a:t>
            </a:r>
            <a:r>
              <a:rPr lang="tr-TR" b="1" dirty="0"/>
              <a:t>gelir gruplarına yönelik üst gelir gruplarından geliri yeniden dağıtıcı mekanizmaların tam işlememesine </a:t>
            </a:r>
            <a:endParaRPr lang="tr-TR" b="1" dirty="0" smtClean="0"/>
          </a:p>
          <a:p>
            <a:endParaRPr lang="tr-TR" dirty="0"/>
          </a:p>
          <a:p>
            <a:r>
              <a:rPr lang="tr-TR" dirty="0" smtClean="0"/>
              <a:t>yol </a:t>
            </a:r>
            <a:r>
              <a:rPr lang="tr-TR" dirty="0"/>
              <a:t>açmasından dolayı </a:t>
            </a:r>
            <a:r>
              <a:rPr lang="tr-TR" b="1" dirty="0"/>
              <a:t>olumsuz bir etki yaratmıştır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320214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85900" y="1160748"/>
            <a:ext cx="6172200" cy="4536504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pPr marL="0" indent="0">
              <a:buNone/>
            </a:pPr>
            <a:r>
              <a:rPr lang="tr-TR" b="1" i="1" dirty="0" smtClean="0"/>
              <a:t>Yararlanılan Kaynak:</a:t>
            </a:r>
          </a:p>
          <a:p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Haluk Egeli, </a:t>
            </a:r>
            <a:r>
              <a:rPr lang="tr-TR" dirty="0" err="1" smtClean="0"/>
              <a:t>Parafiskalite</a:t>
            </a:r>
            <a:r>
              <a:rPr lang="tr-TR" dirty="0" smtClean="0"/>
              <a:t> ve </a:t>
            </a:r>
            <a:r>
              <a:rPr lang="tr-TR" dirty="0" err="1" smtClean="0"/>
              <a:t>Parafiskal</a:t>
            </a:r>
            <a:r>
              <a:rPr lang="tr-TR" dirty="0" smtClean="0"/>
              <a:t> Yükümlülükler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5581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 lnSpcReduction="10000"/>
          </a:bodyPr>
          <a:lstStyle/>
          <a:p>
            <a:endParaRPr lang="tr-TR" dirty="0" smtClean="0"/>
          </a:p>
          <a:p>
            <a:r>
              <a:rPr lang="tr-TR" dirty="0"/>
              <a:t>Kamu ve özel ayak arasında tercih yapmayan işçiler otomatik olarak özel ayağa geçmiş olmaktadır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b="1" dirty="0"/>
              <a:t>Şili’den farklı olarak, hem işçiler hem de işverenler Arjantin emeklilik sistemine katkıda bulunmaktadırlar</a:t>
            </a:r>
            <a:r>
              <a:rPr lang="tr-TR" b="1" dirty="0" smtClean="0"/>
              <a:t>.</a:t>
            </a:r>
          </a:p>
          <a:p>
            <a:endParaRPr lang="tr-TR" dirty="0"/>
          </a:p>
          <a:p>
            <a:r>
              <a:rPr lang="tr-TR" dirty="0"/>
              <a:t>Arjantin’de 1994 yılından itibaren uygulaması başlatılan </a:t>
            </a:r>
            <a:r>
              <a:rPr lang="tr-TR" b="1" dirty="0"/>
              <a:t>zorunlu özel bireysel emeklilik modeli, kamu emeklilik sistemini tamamlamaktadır.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 fontScale="92500" lnSpcReduction="10000"/>
          </a:bodyPr>
          <a:lstStyle/>
          <a:p>
            <a:endParaRPr lang="tr-TR" dirty="0" smtClean="0"/>
          </a:p>
          <a:p>
            <a:r>
              <a:rPr lang="tr-TR" dirty="0"/>
              <a:t>Kabul edilen yeni reform kanunun çıkarılmasına esas iki önemli nokta; </a:t>
            </a:r>
            <a:endParaRPr lang="tr-TR" dirty="0" smtClean="0"/>
          </a:p>
          <a:p>
            <a:r>
              <a:rPr lang="tr-TR" dirty="0" smtClean="0"/>
              <a:t>reformdan </a:t>
            </a:r>
            <a:r>
              <a:rPr lang="tr-TR" dirty="0"/>
              <a:t>hemen önce PAYG (pay as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go</a:t>
            </a:r>
            <a:r>
              <a:rPr lang="tr-TR" dirty="0"/>
              <a:t>) sisteminin iflas etmiş olması ve yakın gelecekte sistemde yer alan fonların yeterli olmayacağıdır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b="1" dirty="0"/>
              <a:t>Yeni sisteme göre kamu emeklilik sistemi temel emekliliğe esas olup özel emeklilik modeliyle bütünleştirilmektedir. </a:t>
            </a:r>
            <a:endParaRPr lang="tr-TR" b="1" dirty="0" smtClean="0"/>
          </a:p>
          <a:p>
            <a:endParaRPr lang="tr-TR" b="1" dirty="0"/>
          </a:p>
          <a:p>
            <a:r>
              <a:rPr lang="tr-TR" dirty="0"/>
              <a:t>Reformun en önemli özelliği, 1994 yılında faaliyete geçen özel emeklilik fonlarının kurulmasıdır.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b="1" dirty="0"/>
              <a:t>En düşük emekli olma yaşı yükselmiştir. </a:t>
            </a:r>
            <a:endParaRPr lang="tr-TR" b="1" dirty="0" smtClean="0"/>
          </a:p>
          <a:p>
            <a:endParaRPr lang="tr-TR" dirty="0"/>
          </a:p>
          <a:p>
            <a:r>
              <a:rPr lang="tr-TR" dirty="0" smtClean="0"/>
              <a:t>Buna </a:t>
            </a:r>
            <a:r>
              <a:rPr lang="tr-TR" dirty="0"/>
              <a:t>göre reform öncesi erkekler için 64, </a:t>
            </a:r>
          </a:p>
          <a:p>
            <a:r>
              <a:rPr lang="tr-TR" dirty="0" smtClean="0"/>
              <a:t>kadınlar </a:t>
            </a:r>
            <a:r>
              <a:rPr lang="tr-TR" dirty="0"/>
              <a:t>için 59 olan emeklilik yaşı </a:t>
            </a:r>
            <a:endParaRPr lang="tr-TR" dirty="0" smtClean="0"/>
          </a:p>
          <a:p>
            <a:endParaRPr lang="tr-TR" dirty="0"/>
          </a:p>
          <a:p>
            <a:r>
              <a:rPr lang="tr-TR" b="1" dirty="0" smtClean="0"/>
              <a:t>2001 </a:t>
            </a:r>
            <a:r>
              <a:rPr lang="tr-TR" b="1" dirty="0"/>
              <a:t>yılından itibaren sırasıyla 65 ve 60’a yükseltilmiştir</a:t>
            </a:r>
            <a:r>
              <a:rPr lang="tr-TR" b="1" dirty="0" smtClean="0"/>
              <a:t>.</a:t>
            </a:r>
          </a:p>
          <a:p>
            <a:endParaRPr lang="tr-TR" b="1" dirty="0"/>
          </a:p>
          <a:p>
            <a:r>
              <a:rPr lang="tr-TR" b="1" dirty="0"/>
              <a:t>Yeni sistem kamu-özel sektör karışımından oluşan ikili bir yapıya sahiptir.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 smtClean="0"/>
          </a:p>
          <a:p>
            <a:r>
              <a:rPr lang="tr-TR" dirty="0"/>
              <a:t>İkinci yapı ise iki kısımdan oluşmaktadır.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Birincisi </a:t>
            </a:r>
            <a:r>
              <a:rPr lang="tr-TR" dirty="0"/>
              <a:t>yetki verilmiş özel şirketlerin yönettiği tamamen katılımcıların finanse ettiği sistem (AFJP- Özel Emeklilik Fonu),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diğeri </a:t>
            </a:r>
            <a:r>
              <a:rPr lang="tr-TR" dirty="0"/>
              <a:t>ise devletin yer aldığı ve yönettiği eski sisteme benzer işçilerin %11’lik katılımı ile finanse edilen sistemdir.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Kolombiya Sosyal Güvenlik Sistemi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567156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/>
              <a:t>1994 yılına kadar Kolombiya’da tüm çalışanlar için çok parçalı bir sosyal güvenlik sistemi bulunmaktaydı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Bu yapı, yolsuzluk, etkinsizlik ve yetersizlik nedeniyle çok maliyetli olmaya başladığından, emeklilik maaşı ödemelerinde uzun gecikmelere yol açmıştır.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6886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 lnSpcReduction="10000"/>
          </a:bodyPr>
          <a:lstStyle/>
          <a:p>
            <a:endParaRPr lang="tr-TR" dirty="0" smtClean="0"/>
          </a:p>
          <a:p>
            <a:r>
              <a:rPr lang="tr-TR" dirty="0"/>
              <a:t>Prim ödemelerinden kaçış ve </a:t>
            </a:r>
            <a:endParaRPr lang="tr-TR" dirty="0" smtClean="0"/>
          </a:p>
          <a:p>
            <a:r>
              <a:rPr lang="tr-TR" dirty="0" smtClean="0"/>
              <a:t>ödemelerin </a:t>
            </a:r>
            <a:r>
              <a:rPr lang="tr-TR" dirty="0"/>
              <a:t>gecikmesi, </a:t>
            </a:r>
            <a:endParaRPr lang="tr-TR" dirty="0" smtClean="0"/>
          </a:p>
          <a:p>
            <a:r>
              <a:rPr lang="tr-TR" dirty="0" smtClean="0"/>
              <a:t>ücretlerin </a:t>
            </a:r>
            <a:r>
              <a:rPr lang="tr-TR" dirty="0"/>
              <a:t>düşük beyan edilmesi, </a:t>
            </a:r>
            <a:endParaRPr lang="tr-TR" dirty="0" smtClean="0"/>
          </a:p>
          <a:p>
            <a:r>
              <a:rPr lang="tr-TR" dirty="0" smtClean="0"/>
              <a:t>yüksek </a:t>
            </a:r>
            <a:r>
              <a:rPr lang="tr-TR" dirty="0"/>
              <a:t>idari maliyetler, </a:t>
            </a:r>
            <a:endParaRPr lang="tr-TR" dirty="0" smtClean="0"/>
          </a:p>
          <a:p>
            <a:r>
              <a:rPr lang="tr-TR" dirty="0" smtClean="0"/>
              <a:t>kurum </a:t>
            </a:r>
            <a:r>
              <a:rPr lang="tr-TR" dirty="0"/>
              <a:t>fonlarının etkin değerlendirilmemesi gibi faktörler sistemin tıkanma noktasına gelmesinde önemli etken olmuştur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Bu durum sistemin sorunları ile birlikte,</a:t>
            </a:r>
            <a:r>
              <a:rPr lang="tr-TR" b="1" dirty="0"/>
              <a:t> mevcut sistemi özel sistem ile değiştirmek için yeniden yapılandırma çalışmalarını gerekli kılmıştır.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993171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906</Words>
  <Application>Microsoft Office PowerPoint</Application>
  <PresentationFormat>Ekran Gösterisi (4:3)</PresentationFormat>
  <Paragraphs>113</Paragraphs>
  <Slides>21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4" baseType="lpstr">
      <vt:lpstr>Arial</vt:lpstr>
      <vt:lpstr>Calibri</vt:lpstr>
      <vt:lpstr>Ofis Teması</vt:lpstr>
      <vt:lpstr>Arjantin, Kolombiya, Şili Sosyal Güvenlik Sistemi</vt:lpstr>
      <vt:lpstr>PowerPoint Sunusu</vt:lpstr>
      <vt:lpstr>PowerPoint Sunusu</vt:lpstr>
      <vt:lpstr>PowerPoint Sunusu</vt:lpstr>
      <vt:lpstr>PowerPoint Sunusu</vt:lpstr>
      <vt:lpstr>PowerPoint Sunusu</vt:lpstr>
      <vt:lpstr>Kolombiya Sosyal Güvenlik Sistemi</vt:lpstr>
      <vt:lpstr>PowerPoint Sunusu</vt:lpstr>
      <vt:lpstr>PowerPoint Sunusu</vt:lpstr>
      <vt:lpstr>PowerPoint Sunusu</vt:lpstr>
      <vt:lpstr>PowerPoint Sunusu</vt:lpstr>
      <vt:lpstr>Şili Sosyal Güvenlik Sistemi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Arjantin Sosyal Güvenlik Sistemi</dc:title>
  <dc:creator>Se7en</dc:creator>
  <cp:lastModifiedBy>y</cp:lastModifiedBy>
  <cp:revision>2</cp:revision>
  <dcterms:created xsi:type="dcterms:W3CDTF">2019-03-18T18:49:18Z</dcterms:created>
  <dcterms:modified xsi:type="dcterms:W3CDTF">2020-01-16T08:56:17Z</dcterms:modified>
</cp:coreProperties>
</file>