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2" r:id="rId1"/>
  </p:sldMasterIdLst>
  <p:notesMasterIdLst>
    <p:notesMasterId r:id="rId8"/>
  </p:notesMasterIdLst>
  <p:sldIdLst>
    <p:sldId id="256" r:id="rId2"/>
    <p:sldId id="257" r:id="rId3"/>
    <p:sldId id="285" r:id="rId4"/>
    <p:sldId id="286" r:id="rId5"/>
    <p:sldId id="287" r:id="rId6"/>
    <p:sldId id="288" r:id="rId7"/>
  </p:sldIdLst>
  <p:sldSz cx="9144000" cy="5143500" type="screen16x9"/>
  <p:notesSz cx="6858000" cy="9144000"/>
  <p:embeddedFontLst>
    <p:embeddedFont>
      <p:font typeface="Pangolin"/>
      <p:regular r:id="rId9"/>
    </p:embeddedFont>
    <p:embeddedFont>
      <p:font typeface="Inconsolata" panose="020B0604020202020204" charset="-94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F9A4FF7-B127-42C8-9306-0B6809203F59}">
  <a:tblStyle styleId="{7F9A4FF7-B127-42C8-9306-0B6809203F5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722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745450" y="1197750"/>
            <a:ext cx="3434100" cy="27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866375" y="358385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866375" y="1310800"/>
            <a:ext cx="2730900" cy="304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3761704" y="1310800"/>
            <a:ext cx="2730900" cy="304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66375" y="358385"/>
            <a:ext cx="56262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66375" y="1304543"/>
            <a:ext cx="56262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L="914400" lvl="1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L="1371600" lvl="2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L="1828800" lvl="3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L="2286000" lvl="4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L="2743200" lvl="5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L="3200400" lvl="6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L="3657600" lvl="7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L="4114800" lvl="8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2pPr>
            <a:lvl3pPr lvl="2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3pPr>
            <a:lvl4pPr lvl="3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4pPr>
            <a:lvl5pPr lvl="4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5pPr>
            <a:lvl6pPr lvl="5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6pPr>
            <a:lvl7pPr lvl="6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7pPr>
            <a:lvl8pPr lvl="7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8pPr>
            <a:lvl9pPr lvl="8" algn="ctr">
              <a:spcBef>
                <a:spcPts val="0"/>
              </a:spcBef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2745450" y="1197750"/>
            <a:ext cx="3434100" cy="27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DBB 404</a:t>
            </a:r>
            <a:br>
              <a:rPr lang="tr-TR" dirty="0" smtClean="0"/>
            </a:br>
            <a:r>
              <a:rPr lang="tr-TR" dirty="0" smtClean="0"/>
              <a:t>Yabancı Dil Öğretimi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66375" y="547255"/>
            <a:ext cx="5626200" cy="66853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tr-TR" b="1" dirty="0"/>
              <a:t>Yaklaşım, </a:t>
            </a:r>
            <a:r>
              <a:rPr lang="tr-TR" b="1" dirty="0" smtClean="0"/>
              <a:t>Yöntem, Teknik</a:t>
            </a:r>
            <a:r>
              <a:rPr lang="tr-TR" b="1" i="1" dirty="0" smtClean="0"/>
              <a:t> </a:t>
            </a:r>
            <a:endParaRPr lang="tr-TR" dirty="0"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66375" y="1385497"/>
            <a:ext cx="5626200" cy="28609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dirty="0"/>
              <a:t>Yabancı dil öğretimi alanının bir terimi olarak </a:t>
            </a:r>
            <a:r>
              <a:rPr lang="tr-TR" b="1" i="1" dirty="0"/>
              <a:t>yaklaşım</a:t>
            </a:r>
            <a:r>
              <a:rPr lang="tr-TR" dirty="0"/>
              <a:t> (</a:t>
            </a:r>
            <a:r>
              <a:rPr lang="tr-TR" dirty="0" err="1"/>
              <a:t>approach</a:t>
            </a:r>
            <a:r>
              <a:rPr lang="tr-TR" dirty="0"/>
              <a:t>) ilk kez Edward </a:t>
            </a:r>
            <a:r>
              <a:rPr lang="tr-TR" dirty="0" err="1"/>
              <a:t>Anthony</a:t>
            </a:r>
            <a:r>
              <a:rPr lang="tr-TR" dirty="0"/>
              <a:t> tarafından 1963’te yayınlanan ‘</a:t>
            </a:r>
            <a:r>
              <a:rPr lang="tr-TR" i="1" dirty="0"/>
              <a:t>Yaklaşım, yöntem ve teknik</a:t>
            </a:r>
            <a:r>
              <a:rPr lang="tr-TR" dirty="0"/>
              <a:t>’ adlı makale ile gündeme gelmiştir. </a:t>
            </a:r>
            <a:endParaRPr lang="tr-TR" dirty="0" smtClean="0"/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tr-TR" dirty="0"/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dirty="0"/>
              <a:t>Bu makalede, dil öğretim kuram ve uygulamasının birbiriyle nasıl ilişkilendirileceği ve bu ilişkinin nasıl betimleneceği üzerinde durulur. </a:t>
            </a:r>
            <a:endParaRPr lang="tr-TR" dirty="0" smtClean="0"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866375" y="3567610"/>
            <a:ext cx="7820400" cy="11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rgbClr val="990000"/>
              </a:solidFill>
            </a:endParaRPr>
          </a:p>
          <a:p>
            <a:pPr marL="0" lvl="0" indent="0" rtl="0">
              <a:spcBef>
                <a:spcPts val="1000"/>
              </a:spcBef>
              <a:spcAft>
                <a:spcPts val="1000"/>
              </a:spcAft>
              <a:buNone/>
            </a:pPr>
            <a:endParaRPr sz="1200" dirty="0">
              <a:solidFill>
                <a:srgbClr val="990000"/>
              </a:solidFill>
            </a:endParaRPr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9594">
            <a:off x="6791084" y="483718"/>
            <a:ext cx="1624562" cy="16372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66375" y="595745"/>
            <a:ext cx="5626200" cy="62004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tr-TR" b="1" dirty="0"/>
              <a:t>Yaklaşım, Yöntem, Teknik</a:t>
            </a:r>
            <a:r>
              <a:rPr lang="tr-TR" b="1" i="1" dirty="0" smtClean="0"/>
              <a:t> </a:t>
            </a:r>
            <a:endParaRPr lang="tr-TR" dirty="0"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66374" y="1350862"/>
            <a:ext cx="5763025" cy="30687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dirty="0" err="1"/>
              <a:t>Anthony’e</a:t>
            </a:r>
            <a:r>
              <a:rPr lang="tr-TR" dirty="0"/>
              <a:t> göre yaklaşım, dilin doğası, öğrenim ve öğretime yönelik birtakım varsayımlar; </a:t>
            </a:r>
            <a:r>
              <a:rPr lang="tr-TR" b="1" i="1" dirty="0"/>
              <a:t>yöntem</a:t>
            </a:r>
            <a:r>
              <a:rPr lang="tr-TR" i="1" dirty="0"/>
              <a:t> (</a:t>
            </a:r>
            <a:r>
              <a:rPr lang="tr-TR" i="1" dirty="0" err="1"/>
              <a:t>method</a:t>
            </a:r>
            <a:r>
              <a:rPr lang="tr-TR" i="1" dirty="0"/>
              <a:t>)</a:t>
            </a:r>
            <a:r>
              <a:rPr lang="tr-TR" dirty="0"/>
              <a:t>, seçilmiş bir yaklaşıma dayalı dizgesel dil sunumunun genel planı ve </a:t>
            </a:r>
            <a:r>
              <a:rPr lang="tr-TR" b="1" i="1" dirty="0"/>
              <a:t>teknik</a:t>
            </a:r>
            <a:r>
              <a:rPr lang="tr-TR" i="1" dirty="0"/>
              <a:t> (</a:t>
            </a:r>
            <a:r>
              <a:rPr lang="tr-TR" i="1" dirty="0" err="1"/>
              <a:t>technique</a:t>
            </a:r>
            <a:r>
              <a:rPr lang="tr-TR" i="1" dirty="0"/>
              <a:t>)</a:t>
            </a:r>
            <a:r>
              <a:rPr lang="tr-TR" dirty="0"/>
              <a:t> de yöntemle tutarlı, dolayısıyla yaklaşımla uyumlu olup sınıfta ortaya konan özel etkinliktir</a:t>
            </a:r>
            <a:r>
              <a:rPr lang="tr-TR" dirty="0" smtClean="0"/>
              <a:t>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dirty="0"/>
              <a:t>Sınıf içi uygulamaları ve yöntemin dayandığı kuramsal ilkeleri açıkça tanımlamayan bu görüşü bazı yönleriyle eleştiren </a:t>
            </a:r>
            <a:r>
              <a:rPr lang="tr-TR" dirty="0" err="1"/>
              <a:t>Richards</a:t>
            </a:r>
            <a:r>
              <a:rPr lang="tr-TR" dirty="0"/>
              <a:t> ve </a:t>
            </a:r>
            <a:r>
              <a:rPr lang="tr-TR" dirty="0" err="1"/>
              <a:t>Rogers</a:t>
            </a:r>
            <a:r>
              <a:rPr lang="tr-TR" dirty="0"/>
              <a:t> (2001) ise konuyu biraz daha geniş ele alırlar.</a:t>
            </a:r>
            <a:endParaRPr dirty="0"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866375" y="3567610"/>
            <a:ext cx="7820400" cy="11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rgbClr val="990000"/>
              </a:solidFill>
            </a:endParaRPr>
          </a:p>
          <a:p>
            <a:pPr marL="0" lvl="0" indent="0" rtl="0">
              <a:spcBef>
                <a:spcPts val="1000"/>
              </a:spcBef>
              <a:spcAft>
                <a:spcPts val="1000"/>
              </a:spcAft>
              <a:buNone/>
            </a:pPr>
            <a:endParaRPr sz="1200" dirty="0">
              <a:solidFill>
                <a:srgbClr val="990000"/>
              </a:solidFill>
            </a:endParaRPr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161" y="434472"/>
            <a:ext cx="1707028" cy="172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22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Yaklaşım, Tasarım, İşlem</a:t>
            </a:r>
            <a:r>
              <a:rPr lang="tr-TR" b="1" i="1" dirty="0"/>
              <a:t>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66375" y="1310800"/>
            <a:ext cx="5485934" cy="3042600"/>
          </a:xfrm>
        </p:spPr>
        <p:txBody>
          <a:bodyPr/>
          <a:lstStyle/>
          <a:p>
            <a:pPr marL="139700" indent="0">
              <a:buNone/>
            </a:pPr>
            <a:r>
              <a:rPr lang="tr-TR" dirty="0" err="1"/>
              <a:t>Richards</a:t>
            </a:r>
            <a:r>
              <a:rPr lang="tr-TR" dirty="0"/>
              <a:t> ve </a:t>
            </a:r>
            <a:r>
              <a:rPr lang="tr-TR" dirty="0" err="1"/>
              <a:t>Rogers</a:t>
            </a:r>
            <a:r>
              <a:rPr lang="tr-TR" dirty="0"/>
              <a:t> yaklaşım olgusunu </a:t>
            </a:r>
            <a:r>
              <a:rPr lang="tr-TR" dirty="0" err="1"/>
              <a:t>Anthony’nin</a:t>
            </a:r>
            <a:r>
              <a:rPr lang="tr-TR" dirty="0"/>
              <a:t> modelindekine benzer bir anlamda kullansalar da onun gibi konunun merkezine koymazlar. Onların modelinde </a:t>
            </a:r>
            <a:r>
              <a:rPr lang="tr-TR" i="1" dirty="0"/>
              <a:t>yaklaşım</a:t>
            </a:r>
            <a:r>
              <a:rPr lang="tr-TR" dirty="0"/>
              <a:t>, söz konusu öğretim yolunun kabul ettiği dil kuramı ve dil öğrenme kuramını temsil eder</a:t>
            </a:r>
            <a:r>
              <a:rPr lang="tr-TR" dirty="0" smtClean="0"/>
              <a:t>.</a:t>
            </a:r>
          </a:p>
          <a:p>
            <a:pPr marL="139700" indent="0">
              <a:buNone/>
            </a:pPr>
            <a:r>
              <a:rPr lang="tr-TR" dirty="0" err="1"/>
              <a:t>Anthony’nin</a:t>
            </a:r>
            <a:r>
              <a:rPr lang="tr-TR" dirty="0"/>
              <a:t> “teknik” olarak nitelendirdiği özellikleri,  uygulama süreci altında daha geniş bir biçimde ele alırlar ve yeni bir kavram olan </a:t>
            </a:r>
            <a:r>
              <a:rPr lang="tr-TR" b="1" i="1" dirty="0"/>
              <a:t>tasarım</a:t>
            </a:r>
            <a:r>
              <a:rPr lang="tr-TR" dirty="0"/>
              <a:t>dan (</a:t>
            </a:r>
            <a:r>
              <a:rPr lang="tr-TR" dirty="0" err="1"/>
              <a:t>design</a:t>
            </a:r>
            <a:r>
              <a:rPr lang="tr-TR" dirty="0"/>
              <a:t>) söz ederler.</a:t>
            </a:r>
            <a:endParaRPr lang="tr-TR" dirty="0" smtClean="0"/>
          </a:p>
          <a:p>
            <a:pPr marL="13970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147">
            <a:off x="6816654" y="480087"/>
            <a:ext cx="1568239" cy="19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0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Yaklaşım, Tasarım, İşlem</a:t>
            </a:r>
            <a:r>
              <a:rPr lang="tr-TR" b="1" i="1" dirty="0"/>
              <a:t>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92728" y="1215785"/>
            <a:ext cx="5992090" cy="3328506"/>
          </a:xfrm>
        </p:spPr>
        <p:txBody>
          <a:bodyPr/>
          <a:lstStyle/>
          <a:p>
            <a:pPr marL="139700" indent="0">
              <a:buNone/>
            </a:pPr>
            <a:r>
              <a:rPr lang="tr-TR" dirty="0"/>
              <a:t>Bu bilgiler ışığında, yabancı dil öğretimi sürecinde sınıf içinde yapılan uygulamalar ise </a:t>
            </a:r>
            <a:r>
              <a:rPr lang="tr-TR" b="1" i="1" dirty="0"/>
              <a:t>işlem</a:t>
            </a:r>
            <a:r>
              <a:rPr lang="tr-TR" dirty="0"/>
              <a:t> (</a:t>
            </a:r>
            <a:r>
              <a:rPr lang="tr-TR" dirty="0" err="1"/>
              <a:t>procedure</a:t>
            </a:r>
            <a:r>
              <a:rPr lang="tr-TR" dirty="0"/>
              <a:t>) adı altında anılır.  Yani yöntem</a:t>
            </a:r>
            <a:r>
              <a:rPr lang="tr-TR" i="1" dirty="0"/>
              <a:t>,</a:t>
            </a:r>
            <a:r>
              <a:rPr lang="tr-TR" dirty="0"/>
              <a:t> yaklaşım, tasarım ve uygulama sürecinin çıktısıdır. </a:t>
            </a:r>
          </a:p>
          <a:p>
            <a:pPr marL="139700" indent="0">
              <a:buNone/>
            </a:pPr>
            <a:r>
              <a:rPr lang="tr-TR" dirty="0" err="1"/>
              <a:t>Richards</a:t>
            </a:r>
            <a:r>
              <a:rPr lang="tr-TR" dirty="0"/>
              <a:t> ve </a:t>
            </a:r>
            <a:r>
              <a:rPr lang="tr-TR" dirty="0" err="1"/>
              <a:t>Rogers’ın</a:t>
            </a:r>
            <a:r>
              <a:rPr lang="tr-TR" dirty="0"/>
              <a:t> modelini özetleyecek olursak, yaklaşım, dayanılan dil kuramı ve dil öğrenme kuramı; tasarım, dil öğretme hedefleri, </a:t>
            </a:r>
            <a:r>
              <a:rPr lang="tr-TR" b="1" i="1" dirty="0"/>
              <a:t>izlence</a:t>
            </a:r>
            <a:r>
              <a:rPr lang="tr-TR" dirty="0"/>
              <a:t> (</a:t>
            </a:r>
            <a:r>
              <a:rPr lang="tr-TR" dirty="0" err="1"/>
              <a:t>syllabus</a:t>
            </a:r>
            <a:r>
              <a:rPr lang="tr-TR" dirty="0"/>
              <a:t>), kullanılacak olan öğretme etkinliklerinin türleri, öğrenci ve öğretmen rolü ile eğitim araç gereçlerinin neler olduğu ve nasıl kullanılacağı; işlem ise tüm bu ilkelerin sınıfta nasıl uygulanacağıdır. </a:t>
            </a:r>
          </a:p>
          <a:p>
            <a:pPr marL="13970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147">
            <a:off x="6816654" y="480087"/>
            <a:ext cx="1568239" cy="19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9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6375" y="505694"/>
            <a:ext cx="5626200" cy="633894"/>
          </a:xfrm>
        </p:spPr>
        <p:txBody>
          <a:bodyPr/>
          <a:lstStyle/>
          <a:p>
            <a:r>
              <a:rPr lang="tr-TR" b="1" dirty="0"/>
              <a:t>Yaklaşım, Tasarım, İşlem</a:t>
            </a:r>
            <a:r>
              <a:rPr lang="tr-TR" b="1" i="1" dirty="0"/>
              <a:t>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7363" y="1094510"/>
            <a:ext cx="5895110" cy="3449781"/>
          </a:xfrm>
        </p:spPr>
        <p:txBody>
          <a:bodyPr/>
          <a:lstStyle/>
          <a:p>
            <a:pPr marL="139700" indent="0">
              <a:buNone/>
            </a:pPr>
            <a:r>
              <a:rPr lang="tr-TR" dirty="0" err="1"/>
              <a:t>Richards</a:t>
            </a:r>
            <a:r>
              <a:rPr lang="tr-TR" dirty="0"/>
              <a:t> ve </a:t>
            </a:r>
            <a:r>
              <a:rPr lang="tr-TR" dirty="0" err="1"/>
              <a:t>Rogers’ın</a:t>
            </a:r>
            <a:r>
              <a:rPr lang="tr-TR" dirty="0"/>
              <a:t> modeli temel alındığında dil öğretim yöntemleri, aşağıdaki on temel soruya verdikleri yanıtlar doğrultusunda incelenebilir</a:t>
            </a:r>
            <a:r>
              <a:rPr lang="tr-TR" dirty="0" smtClean="0"/>
              <a:t>:</a:t>
            </a:r>
          </a:p>
          <a:p>
            <a:pPr lvl="0"/>
            <a:r>
              <a:rPr lang="tr-TR" sz="1400" dirty="0" smtClean="0"/>
              <a:t>Dil </a:t>
            </a:r>
            <a:r>
              <a:rPr lang="tr-TR" sz="1400" dirty="0"/>
              <a:t>nedir?</a:t>
            </a:r>
          </a:p>
          <a:p>
            <a:pPr lvl="0"/>
            <a:r>
              <a:rPr lang="tr-TR" sz="1400" dirty="0"/>
              <a:t>Dil nasıl öğrenilir?</a:t>
            </a:r>
          </a:p>
          <a:p>
            <a:pPr lvl="0"/>
            <a:r>
              <a:rPr lang="tr-TR" sz="1400" dirty="0"/>
              <a:t>Dil öğrenmenin amacı nedir?</a:t>
            </a:r>
          </a:p>
          <a:p>
            <a:pPr lvl="0"/>
            <a:r>
              <a:rPr lang="tr-TR" sz="1400" dirty="0"/>
              <a:t>Dil öğretim yolu nedir?</a:t>
            </a:r>
          </a:p>
          <a:p>
            <a:pPr lvl="0"/>
            <a:r>
              <a:rPr lang="tr-TR" sz="1400" dirty="0"/>
              <a:t>Öğrencinin rolü nedir?</a:t>
            </a:r>
          </a:p>
          <a:p>
            <a:pPr lvl="0"/>
            <a:r>
              <a:rPr lang="tr-TR" sz="1400" dirty="0"/>
              <a:t>Öğretmenin rolü nedir?</a:t>
            </a:r>
          </a:p>
          <a:p>
            <a:pPr lvl="0"/>
            <a:r>
              <a:rPr lang="tr-TR" sz="1400" dirty="0"/>
              <a:t>Öncelikle üzerinde durulması gereken beceriler nelerdir?</a:t>
            </a:r>
          </a:p>
          <a:p>
            <a:pPr lvl="0"/>
            <a:r>
              <a:rPr lang="tr-TR" sz="1400" dirty="0"/>
              <a:t>Sınıf içinde uygulanacak olan etkinlikler nelerdir?</a:t>
            </a:r>
          </a:p>
          <a:p>
            <a:pPr lvl="0"/>
            <a:r>
              <a:rPr lang="tr-TR" sz="1400" dirty="0"/>
              <a:t>Yanlışlara karşı tutum nasıl olmalıdır?</a:t>
            </a:r>
          </a:p>
          <a:p>
            <a:pPr lvl="0"/>
            <a:r>
              <a:rPr lang="tr-TR" sz="1400" dirty="0"/>
              <a:t>Hangi araç gereçler kullanılmalıdır?</a:t>
            </a:r>
          </a:p>
          <a:p>
            <a:pPr marL="13970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147">
            <a:off x="6816654" y="480087"/>
            <a:ext cx="1568239" cy="19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2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que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380</Words>
  <Application>Microsoft Office PowerPoint</Application>
  <PresentationFormat>Ekran Gösterisi (16:9)</PresentationFormat>
  <Paragraphs>31</Paragraphs>
  <Slides>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Pangolin</vt:lpstr>
      <vt:lpstr>Arial</vt:lpstr>
      <vt:lpstr>Inconsolata</vt:lpstr>
      <vt:lpstr>Jaques template</vt:lpstr>
      <vt:lpstr>DBB 404 Yabancı Dil Öğretimi</vt:lpstr>
      <vt:lpstr>Yaklaşım, Yöntem, Teknik </vt:lpstr>
      <vt:lpstr>Yaklaşım, Yöntem, Teknik </vt:lpstr>
      <vt:lpstr>Yaklaşım, Tasarım, İşlem </vt:lpstr>
      <vt:lpstr>Yaklaşım, Tasarım, İşlem </vt:lpstr>
      <vt:lpstr>Yaklaşım, Tasarım, İşlem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Sıla Ay</dc:creator>
  <cp:lastModifiedBy>Sıla Ay</cp:lastModifiedBy>
  <cp:revision>6</cp:revision>
  <dcterms:modified xsi:type="dcterms:W3CDTF">2018-02-01T13:31:31Z</dcterms:modified>
</cp:coreProperties>
</file>