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72" r:id="rId3"/>
    <p:sldId id="273" r:id="rId4"/>
    <p:sldId id="275" r:id="rId5"/>
    <p:sldId id="278" r:id="rId6"/>
    <p:sldId id="274" r:id="rId7"/>
    <p:sldId id="276" r:id="rId8"/>
    <p:sldId id="277" r:id="rId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2" d="100"/>
          <a:sy n="112" d="100"/>
        </p:scale>
        <p:origin x="4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485955E-4CF7-4E24-B4F6-8CEAFDDDD4E9}" type="datetimeFigureOut">
              <a:rPr lang="tr-TR" smtClean="0"/>
              <a:t>26.04.2018</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CDD3E324-E2ED-441C-8317-FCD263B05E06}"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6435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485955E-4CF7-4E24-B4F6-8CEAFDDDD4E9}" type="datetimeFigureOut">
              <a:rPr lang="tr-TR" smtClean="0"/>
              <a:t>26.04.2018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387413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5955E-4CF7-4E24-B4F6-8CEAFDDDD4E9}" type="datetimeFigureOut">
              <a:rPr lang="tr-TR" smtClean="0"/>
              <a:t>26.04.2018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9699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5955E-4CF7-4E24-B4F6-8CEAFDDDD4E9}" type="datetimeFigureOut">
              <a:rPr lang="tr-TR" smtClean="0"/>
              <a:t>26.04.2018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4897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5955E-4CF7-4E24-B4F6-8CEAFDDDD4E9}" type="datetimeFigureOut">
              <a:rPr lang="tr-TR" smtClean="0"/>
              <a:t>26.04.2018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1931626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5955E-4CF7-4E24-B4F6-8CEAFDDDD4E9}" type="datetimeFigureOut">
              <a:rPr lang="tr-TR" smtClean="0"/>
              <a:t>26.04.2018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5814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5955E-4CF7-4E24-B4F6-8CEAFDDDD4E9}" type="datetimeFigureOut">
              <a:rPr lang="tr-TR" smtClean="0"/>
              <a:t>26.04.2018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9569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485955E-4CF7-4E24-B4F6-8CEAFDDDD4E9}" type="datetimeFigureOut">
              <a:rPr lang="tr-TR" smtClean="0"/>
              <a:t>26.04.2018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43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485955E-4CF7-4E24-B4F6-8CEAFDDDD4E9}" type="datetimeFigureOut">
              <a:rPr lang="tr-TR" smtClean="0"/>
              <a:t>26.04.2018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7710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485955E-4CF7-4E24-B4F6-8CEAFDDDD4E9}" type="datetimeFigureOut">
              <a:rPr lang="tr-TR" smtClean="0"/>
              <a:t>26.04.2018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2118147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5955E-4CF7-4E24-B4F6-8CEAFDDDD4E9}" type="datetimeFigureOut">
              <a:rPr lang="tr-TR" smtClean="0"/>
              <a:t>26.04.2018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633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485955E-4CF7-4E24-B4F6-8CEAFDDDD4E9}" type="datetimeFigureOut">
              <a:rPr lang="tr-TR" smtClean="0"/>
              <a:t>26.04.2018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3060578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485955E-4CF7-4E24-B4F6-8CEAFDDDD4E9}" type="datetimeFigureOut">
              <a:rPr lang="tr-TR" smtClean="0"/>
              <a:t>26.04.2018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DD3E324-E2ED-441C-8317-FCD263B05E06}"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2254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E485955E-4CF7-4E24-B4F6-8CEAFDDDD4E9}" type="datetimeFigureOut">
              <a:rPr lang="tr-TR" smtClean="0"/>
              <a:t>26.04.2018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DD3E324-E2ED-441C-8317-FCD263B05E06}"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4165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85955E-4CF7-4E24-B4F6-8CEAFDDDD4E9}" type="datetimeFigureOut">
              <a:rPr lang="tr-TR" smtClean="0"/>
              <a:t>26.04.2018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159674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485955E-4CF7-4E24-B4F6-8CEAFDDDD4E9}" type="datetimeFigureOut">
              <a:rPr lang="tr-TR" smtClean="0"/>
              <a:t>26.04.2018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D3E324-E2ED-441C-8317-FCD263B05E06}"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2446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485955E-4CF7-4E24-B4F6-8CEAFDDDD4E9}" type="datetimeFigureOut">
              <a:rPr lang="tr-TR" smtClean="0"/>
              <a:t>26.04.2018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757548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485955E-4CF7-4E24-B4F6-8CEAFDDDD4E9}" type="datetimeFigureOut">
              <a:rPr lang="tr-TR" smtClean="0"/>
              <a:t>26.04.2018</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DD3E324-E2ED-441C-8317-FCD263B05E06}" type="slidenum">
              <a:rPr lang="tr-TR" smtClean="0"/>
              <a:t>‹#›</a:t>
            </a:fld>
            <a:endParaRPr lang="tr-TR"/>
          </a:p>
        </p:txBody>
      </p:sp>
    </p:spTree>
    <p:extLst>
      <p:ext uri="{BB962C8B-B14F-4D97-AF65-F5344CB8AC3E}">
        <p14:creationId xmlns:p14="http://schemas.microsoft.com/office/powerpoint/2010/main" val="141556788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637768" y="2510638"/>
            <a:ext cx="8892050" cy="847898"/>
          </a:xfrm>
        </p:spPr>
        <p:txBody>
          <a:bodyPr>
            <a:noAutofit/>
          </a:bodyPr>
          <a:lstStyle/>
          <a:p>
            <a:pPr marL="571500" indent="-571500">
              <a:buFont typeface="Wingdings" panose="05000000000000000000" pitchFamily="2" charset="2"/>
              <a:buChar char="q"/>
            </a:pPr>
            <a:r>
              <a:rPr lang="tr-TR" sz="5000" dirty="0">
                <a:solidFill>
                  <a:schemeClr val="bg2">
                    <a:lumMod val="75000"/>
                  </a:schemeClr>
                </a:solidFill>
                <a:latin typeface="Bodoni MT Poster Compressed" panose="02070706080601050204" pitchFamily="18" charset="-94"/>
              </a:rPr>
              <a:t>Dünyada ve Türkiye’de Su Ürünleri </a:t>
            </a:r>
            <a:r>
              <a:rPr lang="tr-TR" sz="5000" dirty="0" smtClean="0">
                <a:solidFill>
                  <a:schemeClr val="bg2">
                    <a:lumMod val="75000"/>
                  </a:schemeClr>
                </a:solidFill>
                <a:latin typeface="Bodoni MT Poster Compressed" panose="02070706080601050204" pitchFamily="18" charset="-94"/>
              </a:rPr>
              <a:t>Üretimi</a:t>
            </a:r>
            <a:endParaRPr lang="tr-TR" sz="5000" dirty="0">
              <a:solidFill>
                <a:schemeClr val="bg2">
                  <a:lumMod val="75000"/>
                </a:schemeClr>
              </a:solidFill>
              <a:latin typeface="Bodoni MT Poster Compressed" panose="02070706080601050204" pitchFamily="18" charset="-94"/>
            </a:endParaRPr>
          </a:p>
        </p:txBody>
      </p:sp>
      <p:sp>
        <p:nvSpPr>
          <p:cNvPr id="5" name="Metin kutusu 4"/>
          <p:cNvSpPr txBox="1"/>
          <p:nvPr/>
        </p:nvSpPr>
        <p:spPr>
          <a:xfrm>
            <a:off x="3192087" y="1945178"/>
            <a:ext cx="184731" cy="369332"/>
          </a:xfrm>
          <a:prstGeom prst="rect">
            <a:avLst/>
          </a:prstGeom>
          <a:noFill/>
        </p:spPr>
        <p:txBody>
          <a:bodyPr wrap="none" rtlCol="0">
            <a:spAutoFit/>
          </a:bodyPr>
          <a:lstStyle/>
          <a:p>
            <a:endParaRPr lang="tr-TR" dirty="0"/>
          </a:p>
        </p:txBody>
      </p:sp>
      <p:sp>
        <p:nvSpPr>
          <p:cNvPr id="8" name="Metin kutusu 7"/>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1. Hafta</a:t>
            </a:r>
            <a:endParaRPr lang="tr-TR" sz="2000" i="1" dirty="0">
              <a:latin typeface="Bodoni MT Poster Compressed" panose="02070706080601050204" pitchFamily="18" charset="-94"/>
            </a:endParaRPr>
          </a:p>
        </p:txBody>
      </p:sp>
    </p:spTree>
    <p:extLst>
      <p:ext uri="{BB962C8B-B14F-4D97-AF65-F5344CB8AC3E}">
        <p14:creationId xmlns:p14="http://schemas.microsoft.com/office/powerpoint/2010/main" val="21198528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318450" y="667821"/>
            <a:ext cx="6888685" cy="924254"/>
          </a:xfrm>
          <a:prstGeom prst="rect">
            <a:avLst/>
          </a:prstGeom>
          <a:effectLst/>
        </p:spPr>
        <p:txBody>
          <a:bodyPr vert="horz" lIns="91440" tIns="45720" rIns="91440" bIns="45720" rtlCol="0" anchor="ctr">
            <a:normAutofit fontScale="850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Font typeface="Wingdings" panose="05000000000000000000" pitchFamily="2" charset="2"/>
              <a:buChar char="q"/>
            </a:pPr>
            <a:r>
              <a:rPr lang="tr-TR" sz="4400" dirty="0">
                <a:solidFill>
                  <a:schemeClr val="bg2">
                    <a:lumMod val="75000"/>
                  </a:schemeClr>
                </a:solidFill>
                <a:latin typeface="Bodoni MT Poster Compressed" panose="02070706080601050204" pitchFamily="18" charset="-94"/>
              </a:rPr>
              <a:t>Dünyada ve Türkiye’de Su Ürünleri Üretimi</a:t>
            </a:r>
          </a:p>
        </p:txBody>
      </p:sp>
      <p:sp>
        <p:nvSpPr>
          <p:cNvPr id="7" name="Metin kutusu 6"/>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1. Hafta</a:t>
            </a:r>
            <a:endParaRPr lang="tr-TR" sz="2000" i="1" dirty="0">
              <a:latin typeface="Bodoni MT Poster Compressed" panose="02070706080601050204" pitchFamily="18" charset="-94"/>
            </a:endParaRPr>
          </a:p>
        </p:txBody>
      </p:sp>
      <p:sp>
        <p:nvSpPr>
          <p:cNvPr id="8" name="Metin kutusu 7"/>
          <p:cNvSpPr txBox="1"/>
          <p:nvPr/>
        </p:nvSpPr>
        <p:spPr>
          <a:xfrm>
            <a:off x="723211" y="1785799"/>
            <a:ext cx="8088282" cy="584775"/>
          </a:xfrm>
          <a:prstGeom prst="rect">
            <a:avLst/>
          </a:prstGeom>
          <a:noFill/>
        </p:spPr>
        <p:txBody>
          <a:bodyPr wrap="square" rtlCol="0">
            <a:spAutoFit/>
          </a:bodyPr>
          <a:lstStyle/>
          <a:p>
            <a:pPr marL="285750" indent="-285750">
              <a:buFont typeface="Wingdings" panose="05000000000000000000" pitchFamily="2" charset="2"/>
              <a:buChar char="§"/>
            </a:pPr>
            <a:r>
              <a:rPr lang="tr-TR" sz="3200" dirty="0" smtClean="0">
                <a:latin typeface="Bodoni MT Poster Compressed" panose="02070706080601050204" pitchFamily="18" charset="-94"/>
              </a:rPr>
              <a:t>Dünya’ da yaygın olarak yetiştirilen türler ve üretim miktarları</a:t>
            </a:r>
          </a:p>
        </p:txBody>
      </p:sp>
      <p:sp>
        <p:nvSpPr>
          <p:cNvPr id="2" name="Metin kutusu 1"/>
          <p:cNvSpPr txBox="1"/>
          <p:nvPr/>
        </p:nvSpPr>
        <p:spPr>
          <a:xfrm>
            <a:off x="847898" y="3042459"/>
            <a:ext cx="9551324" cy="2862322"/>
          </a:xfrm>
          <a:prstGeom prst="rect">
            <a:avLst/>
          </a:prstGeom>
          <a:noFill/>
        </p:spPr>
        <p:txBody>
          <a:bodyPr wrap="square" rtlCol="0">
            <a:spAutoFit/>
          </a:bodyPr>
          <a:lstStyle/>
          <a:p>
            <a:pPr algn="just">
              <a:lnSpc>
                <a:spcPct val="150000"/>
              </a:lnSpc>
            </a:pPr>
            <a:r>
              <a:rPr lang="tr-TR" sz="2400" dirty="0">
                <a:latin typeface="Times New Roman" panose="02020603050405020304" pitchFamily="18" charset="0"/>
                <a:cs typeface="Times New Roman" panose="02020603050405020304" pitchFamily="18" charset="0"/>
              </a:rPr>
              <a:t>Su ürünleri yetiştiriciliği, dünya besin gereksiniminin önemli kısmını </a:t>
            </a:r>
            <a:r>
              <a:rPr lang="tr-TR" sz="2400" dirty="0" smtClean="0">
                <a:latin typeface="Times New Roman" panose="02020603050405020304" pitchFamily="18" charset="0"/>
                <a:cs typeface="Times New Roman" panose="02020603050405020304" pitchFamily="18" charset="0"/>
              </a:rPr>
              <a:t>karşılamaktadır. Su Ürünleri sektörü, </a:t>
            </a:r>
            <a:r>
              <a:rPr lang="tr-TR" sz="2400" dirty="0">
                <a:latin typeface="Times New Roman" panose="02020603050405020304" pitchFamily="18" charset="0"/>
                <a:cs typeface="Times New Roman" panose="02020603050405020304" pitchFamily="18" charset="0"/>
              </a:rPr>
              <a:t>FAO tarafından dünyada en hızlı büyüyen gıda sektörü olarak </a:t>
            </a:r>
            <a:r>
              <a:rPr lang="tr-TR" sz="2400" dirty="0" smtClean="0">
                <a:latin typeface="Times New Roman" panose="02020603050405020304" pitchFamily="18" charset="0"/>
                <a:cs typeface="Times New Roman" panose="02020603050405020304" pitchFamily="18" charset="0"/>
              </a:rPr>
              <a:t>belirtilmiştir. </a:t>
            </a:r>
            <a:r>
              <a:rPr lang="tr-TR" sz="2400" dirty="0">
                <a:latin typeface="Times New Roman" panose="02020603050405020304" pitchFamily="18" charset="0"/>
                <a:cs typeface="Times New Roman" panose="02020603050405020304" pitchFamily="18" charset="0"/>
              </a:rPr>
              <a:t>Dünya balıkçılık üretiminin yaklaşık %30’unu su ürünleri yetiştiriciliği karşılamakta </a:t>
            </a:r>
            <a:r>
              <a:rPr lang="tr-TR" sz="2400" dirty="0" smtClean="0">
                <a:latin typeface="Times New Roman" panose="02020603050405020304" pitchFamily="18" charset="0"/>
                <a:cs typeface="Times New Roman" panose="02020603050405020304" pitchFamily="18" charset="0"/>
              </a:rPr>
              <a:t>ve </a:t>
            </a:r>
            <a:r>
              <a:rPr lang="tr-TR" sz="2400" dirty="0">
                <a:latin typeface="Times New Roman" panose="02020603050405020304" pitchFamily="18" charset="0"/>
                <a:cs typeface="Times New Roman" panose="02020603050405020304" pitchFamily="18" charset="0"/>
              </a:rPr>
              <a:t>yılda %10’dan fazla artarak büyümektedir.</a:t>
            </a:r>
          </a:p>
        </p:txBody>
      </p:sp>
    </p:spTree>
    <p:extLst>
      <p:ext uri="{BB962C8B-B14F-4D97-AF65-F5344CB8AC3E}">
        <p14:creationId xmlns:p14="http://schemas.microsoft.com/office/powerpoint/2010/main" val="1449890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318450" y="667821"/>
            <a:ext cx="6888685" cy="924254"/>
          </a:xfrm>
          <a:prstGeom prst="rect">
            <a:avLst/>
          </a:prstGeom>
          <a:effectLst/>
        </p:spPr>
        <p:txBody>
          <a:bodyPr vert="horz" lIns="91440" tIns="45720" rIns="91440" bIns="45720" rtlCol="0" anchor="ctr">
            <a:normAutofit fontScale="850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Font typeface="Wingdings" panose="05000000000000000000" pitchFamily="2" charset="2"/>
              <a:buChar char="q"/>
            </a:pPr>
            <a:r>
              <a:rPr lang="tr-TR" sz="4400" dirty="0">
                <a:solidFill>
                  <a:schemeClr val="bg2">
                    <a:lumMod val="75000"/>
                  </a:schemeClr>
                </a:solidFill>
                <a:latin typeface="Bodoni MT Poster Compressed" panose="02070706080601050204" pitchFamily="18" charset="-94"/>
              </a:rPr>
              <a:t>Dünyada ve Türkiye’de Su Ürünleri Üretimi</a:t>
            </a:r>
          </a:p>
        </p:txBody>
      </p:sp>
      <p:sp>
        <p:nvSpPr>
          <p:cNvPr id="7" name="Metin kutusu 6"/>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1. Hafta</a:t>
            </a:r>
            <a:endParaRPr lang="tr-TR" sz="2000" i="1" dirty="0">
              <a:latin typeface="Bodoni MT Poster Compressed" panose="02070706080601050204" pitchFamily="18" charset="-94"/>
            </a:endParaRPr>
          </a:p>
        </p:txBody>
      </p:sp>
      <p:sp>
        <p:nvSpPr>
          <p:cNvPr id="8" name="Metin kutusu 7"/>
          <p:cNvSpPr txBox="1"/>
          <p:nvPr/>
        </p:nvSpPr>
        <p:spPr>
          <a:xfrm>
            <a:off x="606833" y="2021712"/>
            <a:ext cx="8088282" cy="1077218"/>
          </a:xfrm>
          <a:prstGeom prst="rect">
            <a:avLst/>
          </a:prstGeom>
          <a:noFill/>
        </p:spPr>
        <p:txBody>
          <a:bodyPr wrap="square" rtlCol="0">
            <a:spAutoFit/>
          </a:bodyPr>
          <a:lstStyle/>
          <a:p>
            <a:pPr marL="285750" indent="-285750">
              <a:buFont typeface="Wingdings" panose="05000000000000000000" pitchFamily="2" charset="2"/>
              <a:buChar char="§"/>
            </a:pPr>
            <a:r>
              <a:rPr lang="tr-TR" sz="3200" dirty="0" smtClean="0">
                <a:latin typeface="Bodoni MT Poster Compressed" panose="02070706080601050204" pitchFamily="18" charset="-94"/>
              </a:rPr>
              <a:t>Türkiye’ de yaygın olarak yetiştirilen türler ve üretim miktarları</a:t>
            </a:r>
          </a:p>
          <a:p>
            <a:endParaRPr lang="tr-TR" sz="3200" dirty="0" smtClean="0">
              <a:latin typeface="Bodoni MT Poster Compressed" panose="02070706080601050204" pitchFamily="18" charset="-94"/>
            </a:endParaRPr>
          </a:p>
        </p:txBody>
      </p:sp>
      <p:sp>
        <p:nvSpPr>
          <p:cNvPr id="5" name="Metin kutusu 4"/>
          <p:cNvSpPr txBox="1"/>
          <p:nvPr/>
        </p:nvSpPr>
        <p:spPr>
          <a:xfrm>
            <a:off x="606833" y="2829012"/>
            <a:ext cx="11039301" cy="2893100"/>
          </a:xfrm>
          <a:prstGeom prst="rect">
            <a:avLst/>
          </a:prstGeom>
          <a:noFill/>
        </p:spPr>
        <p:txBody>
          <a:bodyPr wrap="square" rtlCol="0">
            <a:spAutoFit/>
          </a:bodyPr>
          <a:lstStyle/>
          <a:p>
            <a:r>
              <a:rPr lang="tr-TR" dirty="0"/>
              <a:t> </a:t>
            </a:r>
            <a:endParaRPr lang="tr-TR" sz="2000" dirty="0" smtClean="0">
              <a:latin typeface="Times New Roman" panose="02020603050405020304" pitchFamily="18" charset="0"/>
              <a:cs typeface="Times New Roman" panose="02020603050405020304" pitchFamily="18" charset="0"/>
            </a:endParaRPr>
          </a:p>
          <a:p>
            <a:pPr algn="just">
              <a:lnSpc>
                <a:spcPct val="150000"/>
              </a:lnSpc>
            </a:pPr>
            <a:r>
              <a:rPr lang="tr-TR" sz="2400" dirty="0" smtClean="0">
                <a:latin typeface="Times New Roman" panose="02020603050405020304" pitchFamily="18" charset="0"/>
                <a:cs typeface="Times New Roman" panose="02020603050405020304" pitchFamily="18" charset="0"/>
              </a:rPr>
              <a:t>Türkiye üç tarafı denizlerle çevrili bir ülke olup, göl, gölet, baraj gölü, akarsu ve kaynak suları itibariyle su ürünleri bakımından çok zengin bir potansiyele sahiptir. </a:t>
            </a:r>
            <a:endParaRPr lang="tr-TR" sz="2400" dirty="0" smtClean="0">
              <a:latin typeface="Times New Roman" panose="02020603050405020304" pitchFamily="18" charset="0"/>
              <a:cs typeface="Times New Roman" panose="02020603050405020304" pitchFamily="18" charset="0"/>
            </a:endParaRPr>
          </a:p>
          <a:p>
            <a:pPr algn="just">
              <a:lnSpc>
                <a:spcPct val="150000"/>
              </a:lnSpc>
            </a:pPr>
            <a:r>
              <a:rPr lang="tr-TR" sz="2400" dirty="0" smtClean="0">
                <a:latin typeface="Times New Roman" panose="02020603050405020304" pitchFamily="18" charset="0"/>
                <a:cs typeface="Times New Roman" panose="02020603050405020304" pitchFamily="18" charset="0"/>
              </a:rPr>
              <a:t>Deniz </a:t>
            </a:r>
            <a:r>
              <a:rPr lang="tr-TR" sz="2400" dirty="0" smtClean="0">
                <a:latin typeface="Times New Roman" panose="02020603050405020304" pitchFamily="18" charset="0"/>
                <a:cs typeface="Times New Roman" panose="02020603050405020304" pitchFamily="18" charset="0"/>
              </a:rPr>
              <a:t>ve </a:t>
            </a:r>
            <a:r>
              <a:rPr lang="tr-TR" sz="2400" dirty="0" err="1" smtClean="0">
                <a:latin typeface="Times New Roman" panose="02020603050405020304" pitchFamily="18" charset="0"/>
                <a:cs typeface="Times New Roman" panose="02020603050405020304" pitchFamily="18" charset="0"/>
              </a:rPr>
              <a:t>içsu</a:t>
            </a:r>
            <a:r>
              <a:rPr lang="tr-TR" sz="2400" dirty="0" smtClean="0">
                <a:latin typeface="Times New Roman" panose="02020603050405020304" pitchFamily="18" charset="0"/>
                <a:cs typeface="Times New Roman" panose="02020603050405020304" pitchFamily="18" charset="0"/>
              </a:rPr>
              <a:t> kaynaklarımız, 8333 km uzunluğundaki kıyıları ve 177714 km uzunluğundaki nehirleri ile yüzey alanı itibariyle </a:t>
            </a:r>
            <a:r>
              <a:rPr lang="tr-TR" sz="2400" dirty="0" smtClean="0">
                <a:latin typeface="Times New Roman" panose="02020603050405020304" pitchFamily="18" charset="0"/>
                <a:cs typeface="Times New Roman" panose="02020603050405020304" pitchFamily="18" charset="0"/>
              </a:rPr>
              <a:t>25 </a:t>
            </a:r>
            <a:r>
              <a:rPr lang="tr-TR" sz="2400" dirty="0" smtClean="0">
                <a:latin typeface="Times New Roman" panose="02020603050405020304" pitchFamily="18" charset="0"/>
                <a:cs typeface="Times New Roman" panose="02020603050405020304" pitchFamily="18" charset="0"/>
              </a:rPr>
              <a:t>milyon hektar su alanına sahiptir. </a:t>
            </a:r>
          </a:p>
          <a:p>
            <a:pPr algn="just"/>
            <a:r>
              <a:rPr lang="tr-TR" sz="2000" dirty="0" smtClean="0">
                <a:latin typeface="Times New Roman" panose="02020603050405020304" pitchFamily="18" charset="0"/>
                <a:cs typeface="Times New Roman" panose="02020603050405020304" pitchFamily="18" charset="0"/>
              </a:rPr>
              <a:t> </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5611" y="988399"/>
            <a:ext cx="3603625" cy="21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66872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318450" y="667821"/>
            <a:ext cx="6888685" cy="924254"/>
          </a:xfrm>
          <a:prstGeom prst="rect">
            <a:avLst/>
          </a:prstGeom>
          <a:effectLst/>
        </p:spPr>
        <p:txBody>
          <a:bodyPr vert="horz" lIns="91440" tIns="45720" rIns="91440" bIns="45720" rtlCol="0" anchor="ctr">
            <a:normAutofit fontScale="850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Font typeface="Wingdings" panose="05000000000000000000" pitchFamily="2" charset="2"/>
              <a:buChar char="q"/>
            </a:pPr>
            <a:r>
              <a:rPr lang="tr-TR" sz="4400" dirty="0">
                <a:solidFill>
                  <a:schemeClr val="bg2">
                    <a:lumMod val="75000"/>
                  </a:schemeClr>
                </a:solidFill>
                <a:latin typeface="Bodoni MT Poster Compressed" panose="02070706080601050204" pitchFamily="18" charset="-94"/>
              </a:rPr>
              <a:t>Dünyada ve Türkiye’de Su Ürünleri Üretimi</a:t>
            </a:r>
          </a:p>
        </p:txBody>
      </p:sp>
      <p:sp>
        <p:nvSpPr>
          <p:cNvPr id="7" name="Metin kutusu 6"/>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1. Hafta</a:t>
            </a:r>
            <a:endParaRPr lang="tr-TR" sz="2000" i="1" dirty="0">
              <a:latin typeface="Bodoni MT Poster Compressed" panose="02070706080601050204" pitchFamily="18" charset="-94"/>
            </a:endParaRPr>
          </a:p>
        </p:txBody>
      </p:sp>
      <p:sp>
        <p:nvSpPr>
          <p:cNvPr id="8" name="Metin kutusu 7"/>
          <p:cNvSpPr txBox="1"/>
          <p:nvPr/>
        </p:nvSpPr>
        <p:spPr>
          <a:xfrm>
            <a:off x="723211" y="1785799"/>
            <a:ext cx="8088282" cy="1077218"/>
          </a:xfrm>
          <a:prstGeom prst="rect">
            <a:avLst/>
          </a:prstGeom>
          <a:noFill/>
        </p:spPr>
        <p:txBody>
          <a:bodyPr wrap="square" rtlCol="0">
            <a:spAutoFit/>
          </a:bodyPr>
          <a:lstStyle/>
          <a:p>
            <a:pPr marL="285750" indent="-285750">
              <a:buFont typeface="Wingdings" panose="05000000000000000000" pitchFamily="2" charset="2"/>
              <a:buChar char="§"/>
            </a:pPr>
            <a:r>
              <a:rPr lang="tr-TR" sz="3200" dirty="0" smtClean="0">
                <a:latin typeface="Bodoni MT Poster Compressed" panose="02070706080601050204" pitchFamily="18" charset="-94"/>
              </a:rPr>
              <a:t>Türkiye’ de yaygın olarak yetiştirilen </a:t>
            </a:r>
            <a:r>
              <a:rPr lang="tr-TR" sz="3200" dirty="0" smtClean="0">
                <a:latin typeface="Bodoni MT Poster Compressed" panose="02070706080601050204" pitchFamily="18" charset="-94"/>
              </a:rPr>
              <a:t>su ürünleri için öncelikler</a:t>
            </a:r>
            <a:endParaRPr lang="tr-TR" sz="3200" dirty="0" smtClean="0">
              <a:latin typeface="Bodoni MT Poster Compressed" panose="02070706080601050204" pitchFamily="18" charset="-94"/>
            </a:endParaRPr>
          </a:p>
          <a:p>
            <a:endParaRPr lang="tr-TR" sz="3200" dirty="0" smtClean="0">
              <a:latin typeface="Bodoni MT Poster Compressed" panose="02070706080601050204" pitchFamily="18" charset="-94"/>
            </a:endParaRPr>
          </a:p>
        </p:txBody>
      </p:sp>
      <p:pic>
        <p:nvPicPr>
          <p:cNvPr id="6"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916406" y="2640755"/>
            <a:ext cx="6327246" cy="345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4739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318450" y="667821"/>
            <a:ext cx="6888685" cy="924254"/>
          </a:xfrm>
          <a:prstGeom prst="rect">
            <a:avLst/>
          </a:prstGeom>
          <a:effectLst/>
        </p:spPr>
        <p:txBody>
          <a:bodyPr vert="horz" lIns="91440" tIns="45720" rIns="91440" bIns="45720" rtlCol="0" anchor="ctr">
            <a:normAutofit fontScale="850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Font typeface="Wingdings" panose="05000000000000000000" pitchFamily="2" charset="2"/>
              <a:buChar char="q"/>
            </a:pPr>
            <a:r>
              <a:rPr lang="tr-TR" sz="4400" dirty="0">
                <a:solidFill>
                  <a:schemeClr val="bg2">
                    <a:lumMod val="75000"/>
                  </a:schemeClr>
                </a:solidFill>
                <a:latin typeface="Bodoni MT Poster Compressed" panose="02070706080601050204" pitchFamily="18" charset="-94"/>
              </a:rPr>
              <a:t>Dünyada ve Türkiye’de Su Ürünleri Üretimi</a:t>
            </a:r>
          </a:p>
        </p:txBody>
      </p:sp>
      <p:sp>
        <p:nvSpPr>
          <p:cNvPr id="7" name="Metin kutusu 6"/>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1. Hafta</a:t>
            </a:r>
            <a:endParaRPr lang="tr-TR" sz="2000" i="1" dirty="0">
              <a:latin typeface="Bodoni MT Poster Compressed" panose="02070706080601050204" pitchFamily="18" charset="-94"/>
            </a:endParaRPr>
          </a:p>
        </p:txBody>
      </p:sp>
      <p:sp>
        <p:nvSpPr>
          <p:cNvPr id="2" name="İçerik Yer Tutucusu 1"/>
          <p:cNvSpPr>
            <a:spLocks noGrp="1"/>
          </p:cNvSpPr>
          <p:nvPr>
            <p:ph idx="1"/>
          </p:nvPr>
        </p:nvSpPr>
        <p:spPr/>
        <p:txBody>
          <a:bodyPr/>
          <a:lstStyle/>
          <a:p>
            <a:r>
              <a:rPr lang="tr-TR" dirty="0" smtClean="0"/>
              <a:t>Ülkemizde su ürünleri potansiyeli</a:t>
            </a:r>
            <a:endParaRPr lang="tr-TR" dirty="0"/>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8665" y="3265458"/>
            <a:ext cx="6584950" cy="1693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69730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318450" y="667821"/>
            <a:ext cx="6888685" cy="924254"/>
          </a:xfrm>
          <a:prstGeom prst="rect">
            <a:avLst/>
          </a:prstGeom>
          <a:effectLst/>
        </p:spPr>
        <p:txBody>
          <a:bodyPr vert="horz" lIns="91440" tIns="45720" rIns="91440" bIns="45720" rtlCol="0" anchor="ctr">
            <a:normAutofit fontScale="850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Font typeface="Wingdings" panose="05000000000000000000" pitchFamily="2" charset="2"/>
              <a:buChar char="q"/>
            </a:pPr>
            <a:r>
              <a:rPr lang="tr-TR" sz="4400" dirty="0">
                <a:solidFill>
                  <a:schemeClr val="bg2">
                    <a:lumMod val="75000"/>
                  </a:schemeClr>
                </a:solidFill>
                <a:latin typeface="Bodoni MT Poster Compressed" panose="02070706080601050204" pitchFamily="18" charset="-94"/>
              </a:rPr>
              <a:t>Dünyada ve Türkiye’de Su Ürünleri Üretimi</a:t>
            </a:r>
          </a:p>
        </p:txBody>
      </p:sp>
      <p:sp>
        <p:nvSpPr>
          <p:cNvPr id="7" name="Metin kutusu 6"/>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1. Hafta</a:t>
            </a:r>
            <a:endParaRPr lang="tr-TR" sz="2000" i="1" dirty="0">
              <a:latin typeface="Bodoni MT Poster Compressed" panose="02070706080601050204" pitchFamily="18" charset="-94"/>
            </a:endParaRPr>
          </a:p>
        </p:txBody>
      </p:sp>
      <p:sp>
        <p:nvSpPr>
          <p:cNvPr id="8" name="Metin kutusu 7"/>
          <p:cNvSpPr txBox="1"/>
          <p:nvPr/>
        </p:nvSpPr>
        <p:spPr>
          <a:xfrm>
            <a:off x="723211" y="1785799"/>
            <a:ext cx="8088282" cy="584775"/>
          </a:xfrm>
          <a:prstGeom prst="rect">
            <a:avLst/>
          </a:prstGeom>
          <a:noFill/>
        </p:spPr>
        <p:txBody>
          <a:bodyPr wrap="square" rtlCol="0">
            <a:spAutoFit/>
          </a:bodyPr>
          <a:lstStyle/>
          <a:p>
            <a:pPr marL="285750" indent="-285750">
              <a:buFont typeface="Wingdings" panose="05000000000000000000" pitchFamily="2" charset="2"/>
              <a:buChar char="§"/>
            </a:pPr>
            <a:r>
              <a:rPr lang="tr-TR" sz="3200" dirty="0" smtClean="0">
                <a:latin typeface="Bodoni MT Poster Compressed" panose="02070706080601050204" pitchFamily="18" charset="-94"/>
              </a:rPr>
              <a:t>Su ürünlerinin kimyasal yapısı ve insan sağlığı açısından önemi</a:t>
            </a:r>
            <a:endParaRPr lang="tr-TR" sz="3200" dirty="0">
              <a:latin typeface="Bodoni MT Poster Compressed" panose="02070706080601050204" pitchFamily="18" charset="-94"/>
            </a:endParaRPr>
          </a:p>
        </p:txBody>
      </p:sp>
      <p:sp>
        <p:nvSpPr>
          <p:cNvPr id="3" name="Metin kutusu 2"/>
          <p:cNvSpPr txBox="1"/>
          <p:nvPr/>
        </p:nvSpPr>
        <p:spPr>
          <a:xfrm>
            <a:off x="997527" y="2564298"/>
            <a:ext cx="9867208" cy="3416320"/>
          </a:xfrm>
          <a:prstGeom prst="rect">
            <a:avLst/>
          </a:prstGeom>
          <a:noFill/>
        </p:spPr>
        <p:txBody>
          <a:bodyPr wrap="square" rtlCol="0">
            <a:spAutoFit/>
          </a:bodyPr>
          <a:lstStyle/>
          <a:p>
            <a:pPr algn="just">
              <a:lnSpc>
                <a:spcPct val="150000"/>
              </a:lnSpc>
            </a:pPr>
            <a:r>
              <a:rPr lang="tr-TR" sz="2400" dirty="0">
                <a:latin typeface="Times New Roman" panose="02020603050405020304" pitchFamily="18" charset="0"/>
                <a:cs typeface="Times New Roman" panose="02020603050405020304" pitchFamily="18" charset="0"/>
              </a:rPr>
              <a:t>Kolay sindirilebilmesi, aminoasit içeriğinin en uygun oranda bulunması, vitamin ve mineral madde içeriğinin zenginliği gibi faktörler ile balık yağının beslenme fizyolojisi yönünden önemi, balık etini "YÜKSEK DEĞERLİ GIDA" yapmaktadır. Yüksek besin değeri ve diyetetik değere sahip olması, balık ve diğer su ürünlerinin yüksek değerli gıda olma özelliğini ortaya </a:t>
            </a:r>
            <a:r>
              <a:rPr lang="tr-TR" sz="2400" dirty="0" smtClean="0">
                <a:latin typeface="Times New Roman" panose="02020603050405020304" pitchFamily="18" charset="0"/>
                <a:cs typeface="Times New Roman" panose="02020603050405020304" pitchFamily="18" charset="0"/>
              </a:rPr>
              <a:t>koymaktadır. </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1631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318450" y="667821"/>
            <a:ext cx="6888685" cy="924254"/>
          </a:xfrm>
          <a:prstGeom prst="rect">
            <a:avLst/>
          </a:prstGeom>
          <a:effectLst/>
        </p:spPr>
        <p:txBody>
          <a:bodyPr vert="horz" lIns="91440" tIns="45720" rIns="91440" bIns="45720" rtlCol="0" anchor="ctr">
            <a:normAutofit fontScale="850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Font typeface="Wingdings" panose="05000000000000000000" pitchFamily="2" charset="2"/>
              <a:buChar char="q"/>
            </a:pPr>
            <a:r>
              <a:rPr lang="tr-TR" sz="4400" dirty="0">
                <a:solidFill>
                  <a:schemeClr val="bg2">
                    <a:lumMod val="75000"/>
                  </a:schemeClr>
                </a:solidFill>
                <a:latin typeface="Bodoni MT Poster Compressed" panose="02070706080601050204" pitchFamily="18" charset="-94"/>
              </a:rPr>
              <a:t>Dünyada ve Türkiye’de Su Ürünleri Üretimi</a:t>
            </a:r>
          </a:p>
        </p:txBody>
      </p:sp>
      <p:sp>
        <p:nvSpPr>
          <p:cNvPr id="7" name="Metin kutusu 6"/>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1. Hafta</a:t>
            </a:r>
            <a:endParaRPr lang="tr-TR" sz="2000" i="1" dirty="0">
              <a:latin typeface="Bodoni MT Poster Compressed" panose="02070706080601050204" pitchFamily="18" charset="-94"/>
            </a:endParaRPr>
          </a:p>
        </p:txBody>
      </p:sp>
      <p:sp>
        <p:nvSpPr>
          <p:cNvPr id="8" name="Metin kutusu 7"/>
          <p:cNvSpPr txBox="1"/>
          <p:nvPr/>
        </p:nvSpPr>
        <p:spPr>
          <a:xfrm>
            <a:off x="723211" y="1785799"/>
            <a:ext cx="8088282" cy="584775"/>
          </a:xfrm>
          <a:prstGeom prst="rect">
            <a:avLst/>
          </a:prstGeom>
          <a:noFill/>
        </p:spPr>
        <p:txBody>
          <a:bodyPr wrap="square" rtlCol="0">
            <a:spAutoFit/>
          </a:bodyPr>
          <a:lstStyle/>
          <a:p>
            <a:pPr marL="285750" indent="-285750">
              <a:buFont typeface="Wingdings" panose="05000000000000000000" pitchFamily="2" charset="2"/>
              <a:buChar char="§"/>
            </a:pPr>
            <a:r>
              <a:rPr lang="tr-TR" sz="3200" dirty="0" smtClean="0">
                <a:latin typeface="Bodoni MT Poster Compressed" panose="02070706080601050204" pitchFamily="18" charset="-94"/>
              </a:rPr>
              <a:t>Su ürünlerinin kimyasal yapısı ve insan sağlığı açısından önemi</a:t>
            </a:r>
            <a:endParaRPr lang="tr-TR" sz="3200" dirty="0">
              <a:latin typeface="Bodoni MT Poster Compressed" panose="02070706080601050204" pitchFamily="18" charset="-94"/>
            </a:endParaRPr>
          </a:p>
        </p:txBody>
      </p:sp>
      <p:sp>
        <p:nvSpPr>
          <p:cNvPr id="2" name="Metin kutusu 1"/>
          <p:cNvSpPr txBox="1"/>
          <p:nvPr/>
        </p:nvSpPr>
        <p:spPr>
          <a:xfrm>
            <a:off x="822960" y="2676698"/>
            <a:ext cx="8986058" cy="2862322"/>
          </a:xfrm>
          <a:prstGeom prst="rect">
            <a:avLst/>
          </a:prstGeom>
          <a:noFill/>
        </p:spPr>
        <p:txBody>
          <a:bodyPr wrap="square" rtlCol="0">
            <a:spAutoFit/>
          </a:bodyPr>
          <a:lstStyle/>
          <a:p>
            <a:pPr algn="just">
              <a:lnSpc>
                <a:spcPct val="150000"/>
              </a:lnSpc>
            </a:pPr>
            <a:r>
              <a:rPr lang="tr-TR" sz="2400" dirty="0">
                <a:latin typeface="Times New Roman" panose="02020603050405020304" pitchFamily="18" charset="0"/>
                <a:cs typeface="Times New Roman" panose="02020603050405020304" pitchFamily="18" charset="0"/>
              </a:rPr>
              <a:t>Balık eti, bünyesinde su, protein, yağ, inorganik madde, vitamin gibi önemli besin bileşenlerini bulundurmaktadır. Bu bileşenlerin miktarı ve değişimi balığın türüne, cinsiyetine, yaşına, üreme mevsimine, beslenmesine ve çevre koşullarına göre önemli değişimler </a:t>
            </a:r>
            <a:r>
              <a:rPr lang="tr-TR" sz="2400" dirty="0" smtClean="0">
                <a:latin typeface="Times New Roman" panose="02020603050405020304" pitchFamily="18" charset="0"/>
                <a:cs typeface="Times New Roman" panose="02020603050405020304" pitchFamily="18" charset="0"/>
              </a:rPr>
              <a:t>göstermektedir. </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673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318450" y="667821"/>
            <a:ext cx="6888685" cy="924254"/>
          </a:xfrm>
          <a:prstGeom prst="rect">
            <a:avLst/>
          </a:prstGeom>
          <a:effectLst/>
        </p:spPr>
        <p:txBody>
          <a:bodyPr vert="horz" lIns="91440" tIns="45720" rIns="91440" bIns="45720" rtlCol="0" anchor="ctr">
            <a:normAutofit fontScale="850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Font typeface="Wingdings" panose="05000000000000000000" pitchFamily="2" charset="2"/>
              <a:buChar char="q"/>
            </a:pPr>
            <a:r>
              <a:rPr lang="tr-TR" sz="4400" dirty="0">
                <a:solidFill>
                  <a:schemeClr val="bg2">
                    <a:lumMod val="75000"/>
                  </a:schemeClr>
                </a:solidFill>
                <a:latin typeface="Bodoni MT Poster Compressed" panose="02070706080601050204" pitchFamily="18" charset="-94"/>
              </a:rPr>
              <a:t>Dünyada ve Türkiye’de Su Ürünleri Üretimi</a:t>
            </a:r>
          </a:p>
        </p:txBody>
      </p:sp>
      <p:sp>
        <p:nvSpPr>
          <p:cNvPr id="7" name="Metin kutusu 6"/>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1. Hafta</a:t>
            </a:r>
            <a:endParaRPr lang="tr-TR" sz="2000" i="1" dirty="0">
              <a:latin typeface="Bodoni MT Poster Compressed" panose="02070706080601050204" pitchFamily="18" charset="-94"/>
            </a:endParaRPr>
          </a:p>
        </p:txBody>
      </p:sp>
      <p:sp>
        <p:nvSpPr>
          <p:cNvPr id="8" name="Metin kutusu 7"/>
          <p:cNvSpPr txBox="1"/>
          <p:nvPr/>
        </p:nvSpPr>
        <p:spPr>
          <a:xfrm>
            <a:off x="822960" y="1841999"/>
            <a:ext cx="8088282" cy="584775"/>
          </a:xfrm>
          <a:prstGeom prst="rect">
            <a:avLst/>
          </a:prstGeom>
          <a:noFill/>
        </p:spPr>
        <p:txBody>
          <a:bodyPr wrap="square" rtlCol="0">
            <a:spAutoFit/>
          </a:bodyPr>
          <a:lstStyle/>
          <a:p>
            <a:pPr marL="285750" indent="-285750">
              <a:buFont typeface="Wingdings" panose="05000000000000000000" pitchFamily="2" charset="2"/>
              <a:buChar char="§"/>
            </a:pPr>
            <a:r>
              <a:rPr lang="tr-TR" sz="3200" dirty="0" smtClean="0">
                <a:latin typeface="Bodoni MT Poster Compressed" panose="02070706080601050204" pitchFamily="18" charset="-94"/>
              </a:rPr>
              <a:t>Su ürünlerinin kimyasal yapısı ve insan sağlığı açısından önemi</a:t>
            </a:r>
            <a:endParaRPr lang="tr-TR" sz="3200" dirty="0">
              <a:latin typeface="Bodoni MT Poster Compressed" panose="02070706080601050204" pitchFamily="18" charset="-94"/>
            </a:endParaRPr>
          </a:p>
        </p:txBody>
      </p:sp>
      <p:sp>
        <p:nvSpPr>
          <p:cNvPr id="2" name="Metin kutusu 1"/>
          <p:cNvSpPr txBox="1"/>
          <p:nvPr/>
        </p:nvSpPr>
        <p:spPr>
          <a:xfrm>
            <a:off x="822960" y="2676698"/>
            <a:ext cx="9667702" cy="3416320"/>
          </a:xfrm>
          <a:prstGeom prst="rect">
            <a:avLst/>
          </a:prstGeom>
          <a:noFill/>
        </p:spPr>
        <p:txBody>
          <a:bodyPr wrap="square" rtlCol="0">
            <a:spAutoFit/>
          </a:bodyPr>
          <a:lstStyle/>
          <a:p>
            <a:pPr algn="just">
              <a:lnSpc>
                <a:spcPct val="150000"/>
              </a:lnSpc>
            </a:pPr>
            <a:r>
              <a:rPr lang="tr-TR" sz="2400" dirty="0" smtClean="0">
                <a:latin typeface="Times New Roman" panose="02020603050405020304" pitchFamily="18" charset="0"/>
                <a:cs typeface="Times New Roman" panose="02020603050405020304" pitchFamily="18" charset="0"/>
              </a:rPr>
              <a:t>Balık </a:t>
            </a:r>
            <a:r>
              <a:rPr lang="tr-TR" sz="2400" dirty="0">
                <a:latin typeface="Times New Roman" panose="02020603050405020304" pitchFamily="18" charset="0"/>
                <a:cs typeface="Times New Roman" panose="02020603050405020304" pitchFamily="18" charset="0"/>
              </a:rPr>
              <a:t>ve </a:t>
            </a:r>
            <a:r>
              <a:rPr lang="tr-TR" sz="2400" dirty="0" smtClean="0">
                <a:latin typeface="Times New Roman" panose="02020603050405020304" pitchFamily="18" charset="0"/>
                <a:cs typeface="Times New Roman" panose="02020603050405020304" pitchFamily="18" charset="0"/>
              </a:rPr>
              <a:t>su ürünlerinin</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kardiyovasküler</a:t>
            </a:r>
            <a:r>
              <a:rPr lang="tr-TR" sz="2400" dirty="0">
                <a:latin typeface="Times New Roman" panose="02020603050405020304" pitchFamily="18" charset="0"/>
                <a:cs typeface="Times New Roman" panose="02020603050405020304" pitchFamily="18" charset="0"/>
              </a:rPr>
              <a:t> hastalıklara karşı koruyucu etkilerinin açıklanmasında şüphesiz en büyük katkıya sahip olan ve bu nedenle üzerinde en çok durulan bileşen n-3 </a:t>
            </a:r>
            <a:r>
              <a:rPr lang="tr-TR" sz="2400" dirty="0" err="1">
                <a:latin typeface="Times New Roman" panose="02020603050405020304" pitchFamily="18" charset="0"/>
                <a:cs typeface="Times New Roman" panose="02020603050405020304" pitchFamily="18" charset="0"/>
              </a:rPr>
              <a:t>PUFA’dır</a:t>
            </a:r>
            <a:r>
              <a:rPr lang="tr-TR" sz="2400" dirty="0">
                <a:latin typeface="Times New Roman" panose="02020603050405020304" pitchFamily="18" charset="0"/>
                <a:cs typeface="Times New Roman" panose="02020603050405020304" pitchFamily="18" charset="0"/>
              </a:rPr>
              <a:t>. </a:t>
            </a:r>
            <a:endParaRPr lang="tr-TR" sz="2400" dirty="0" smtClean="0">
              <a:latin typeface="Times New Roman" panose="02020603050405020304" pitchFamily="18" charset="0"/>
              <a:cs typeface="Times New Roman" panose="02020603050405020304" pitchFamily="18" charset="0"/>
            </a:endParaRPr>
          </a:p>
          <a:p>
            <a:pPr algn="just">
              <a:lnSpc>
                <a:spcPct val="150000"/>
              </a:lnSpc>
            </a:pPr>
            <a:r>
              <a:rPr lang="tr-TR" sz="2400" dirty="0" smtClean="0">
                <a:latin typeface="Times New Roman" panose="02020603050405020304" pitchFamily="18" charset="0"/>
                <a:cs typeface="Times New Roman" panose="02020603050405020304" pitchFamily="18" charset="0"/>
              </a:rPr>
              <a:t>Kan </a:t>
            </a:r>
            <a:r>
              <a:rPr lang="tr-TR" sz="2400" dirty="0">
                <a:latin typeface="Times New Roman" panose="02020603050405020304" pitchFamily="18" charset="0"/>
                <a:cs typeface="Times New Roman" panose="02020603050405020304" pitchFamily="18" charset="0"/>
              </a:rPr>
              <a:t>basıncını düşürmek, kanın yoğunluğunu düşürmek, ritim bozukluğunun gelişimini yavaşlatmak, kanser gelişimini önlemek, kandaki kolesterolü düşürmek gibi </a:t>
            </a:r>
            <a:r>
              <a:rPr lang="tr-TR" sz="2400" dirty="0" smtClean="0">
                <a:latin typeface="Times New Roman" panose="02020603050405020304" pitchFamily="18" charset="0"/>
                <a:cs typeface="Times New Roman" panose="02020603050405020304" pitchFamily="18" charset="0"/>
              </a:rPr>
              <a:t>yararlara sahiptir.</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40593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522</TotalTime>
  <Words>330</Words>
  <Application>Microsoft Office PowerPoint</Application>
  <PresentationFormat>Geniş ekran</PresentationFormat>
  <Paragraphs>32</Paragraphs>
  <Slides>8</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8</vt:i4>
      </vt:variant>
    </vt:vector>
  </HeadingPairs>
  <TitlesOfParts>
    <vt:vector size="14" baseType="lpstr">
      <vt:lpstr>Arial</vt:lpstr>
      <vt:lpstr>Bodoni MT Poster Compressed</vt:lpstr>
      <vt:lpstr>Garamond</vt:lpstr>
      <vt:lpstr>Times New Roman</vt:lpstr>
      <vt:lpstr>Wingdings</vt:lpstr>
      <vt:lpstr>Organik</vt:lpstr>
      <vt:lpstr>Dünyada ve Türkiye’de Su Ürünleri Üretimi</vt:lpstr>
      <vt:lpstr>PowerPoint Sunusu</vt:lpstr>
      <vt:lpstr>PowerPoint Sunusu</vt:lpstr>
      <vt:lpstr>PowerPoint Sunusu</vt:lpstr>
      <vt:lpstr>PowerPoint Sunusu</vt:lpstr>
      <vt:lpstr>PowerPoint Sunusu</vt:lpstr>
      <vt:lpstr>PowerPoint Sunusu</vt:lpstr>
      <vt:lpstr>PowerPoint Sunusu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Akasya Topçu</dc:creator>
  <cp:lastModifiedBy>Akasya Topçu</cp:lastModifiedBy>
  <cp:revision>61</cp:revision>
  <dcterms:created xsi:type="dcterms:W3CDTF">2017-06-01T08:33:22Z</dcterms:created>
  <dcterms:modified xsi:type="dcterms:W3CDTF">2018-04-26T09:26:48Z</dcterms:modified>
</cp:coreProperties>
</file>