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72" r:id="rId11"/>
    <p:sldId id="274"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C2BF9CCA-A0B3-4BFA-AB50-F393A612EB2F}"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AB5DDBD-9F01-4203-A970-F40852DC4FC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C2BF9CCA-A0B3-4BFA-AB50-F393A612EB2F}"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AB5DDBD-9F01-4203-A970-F40852DC4FC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C2BF9CCA-A0B3-4BFA-AB50-F393A612EB2F}"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AB5DDBD-9F01-4203-A970-F40852DC4FC4}"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C2BF9CCA-A0B3-4BFA-AB50-F393A612EB2F}"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AB5DDBD-9F01-4203-A970-F40852DC4FC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BF9CCA-A0B3-4BFA-AB50-F393A612EB2F}"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AB5DDBD-9F01-4203-A970-F40852DC4FC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C2BF9CCA-A0B3-4BFA-AB50-F393A612EB2F}"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AB5DDBD-9F01-4203-A970-F40852DC4FC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C2BF9CCA-A0B3-4BFA-AB50-F393A612EB2F}"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AB5DDBD-9F01-4203-A970-F40852DC4FC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C2BF9CCA-A0B3-4BFA-AB50-F393A612EB2F}"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AB5DDBD-9F01-4203-A970-F40852DC4FC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BF9CCA-A0B3-4BFA-AB50-F393A612EB2F}"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AB5DDBD-9F01-4203-A970-F40852DC4FC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BF9CCA-A0B3-4BFA-AB50-F393A612EB2F}"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AB5DDBD-9F01-4203-A970-F40852DC4FC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BF9CCA-A0B3-4BFA-AB50-F393A612EB2F}"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AB5DDBD-9F01-4203-A970-F40852DC4FC4}"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BF9CCA-A0B3-4BFA-AB50-F393A612EB2F}"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B5DDBD-9F01-4203-A970-F40852DC4FC4}"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SOSYOLOJİSİ</a:t>
            </a:r>
            <a:endParaRPr lang="tr-TR" dirty="0"/>
          </a:p>
        </p:txBody>
      </p:sp>
      <p:sp>
        <p:nvSpPr>
          <p:cNvPr id="3" name="Subtitle 2"/>
          <p:cNvSpPr>
            <a:spLocks noGrp="1"/>
          </p:cNvSpPr>
          <p:nvPr>
            <p:ph type="subTitle" idx="1"/>
          </p:nvPr>
        </p:nvSpPr>
        <p:spPr/>
        <p:txBody>
          <a:bodyPr/>
          <a:lstStyle/>
          <a:p>
            <a:r>
              <a:rPr lang="tr-TR" dirty="0" smtClean="0"/>
              <a:t>10. HAFTA</a:t>
            </a:r>
          </a:p>
          <a:p>
            <a:r>
              <a:rPr lang="tr-TR" dirty="0" smtClean="0"/>
              <a:t>SOSYAL SORUN OLARAK YAŞLILIK</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YAŞLI BESLENMESİ</a:t>
            </a:r>
            <a:endParaRPr lang="tr-TR" dirty="0"/>
          </a:p>
        </p:txBody>
      </p:sp>
      <p:sp>
        <p:nvSpPr>
          <p:cNvPr id="3" name="Content Placeholder 2"/>
          <p:cNvSpPr>
            <a:spLocks noGrp="1"/>
          </p:cNvSpPr>
          <p:nvPr>
            <p:ph idx="1"/>
          </p:nvPr>
        </p:nvSpPr>
        <p:spPr/>
        <p:txBody>
          <a:bodyPr/>
          <a:lstStyle/>
          <a:p>
            <a:r>
              <a:rPr lang="tr-TR" dirty="0" smtClean="0"/>
              <a:t>Hatalı beslenme alışkanlıkları yaşlılarda yaygın olarak görülmekte iken kültürel ve yöresel farklılıklar ile eğitim durumu da sağlıklı besin seçimini etkileyebilmektedir.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YAŞLI BESLENMESİ</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Yaşlılıkta hastalıklara yakalanmamak veya yakalanma riskini en aza indirmek; beslenme, sağlık ve yaşlanma dengesi için bazı tedbirler alınmalıdır. </a:t>
            </a:r>
          </a:p>
          <a:p>
            <a:r>
              <a:rPr lang="tr-TR" dirty="0" smtClean="0"/>
              <a:t>Bunlar: </a:t>
            </a:r>
          </a:p>
          <a:p>
            <a:r>
              <a:rPr lang="tr-TR" dirty="0" smtClean="0"/>
              <a:t> Vücut ağırlığı normal seviyede tutulmalıdır. </a:t>
            </a:r>
          </a:p>
          <a:p>
            <a:r>
              <a:rPr lang="tr-TR" dirty="0" smtClean="0"/>
              <a:t> Zayıflık ve şişmanlık önlenmelidir. </a:t>
            </a:r>
          </a:p>
          <a:p>
            <a:r>
              <a:rPr lang="tr-TR" dirty="0" smtClean="0"/>
              <a:t> Diyette doymuş yağ asitleri içeren katı yağlar, tuz, baharat ve ağır, sindirimi zor diğer gıdaları azaltmak veya almamak gerekir.</a:t>
            </a:r>
          </a:p>
          <a:p>
            <a:r>
              <a:rPr lang="tr-TR" dirty="0" smtClean="0"/>
              <a:t>  Öğün sayısı sıklaştırılmalıdır.</a:t>
            </a:r>
          </a:p>
          <a:p>
            <a:r>
              <a:rPr lang="tr-TR" dirty="0" smtClean="0"/>
              <a:t>  Sık ve az yemek yenilmelidir.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normAutofit/>
          </a:bodyPr>
          <a:lstStyle/>
          <a:p>
            <a:endParaRPr lang="tr-TR" dirty="0"/>
          </a:p>
          <a:p>
            <a:r>
              <a:rPr lang="tr-TR" dirty="0"/>
              <a:t>2008 yılında 65 ve daha büyük yaş grubunun dünya nüfusunun yüzde 7’sini oluşturduğunu ve 506 milyona ulaştığını, 2040 yılında ise bu oranın yüzde 14’e çıkarak, 1.3 milyara ulaşmasının beklendiği açıklanmaktadır. </a:t>
            </a:r>
            <a:endParaRPr lang="tr-T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lstStyle/>
          <a:p>
            <a:r>
              <a:rPr lang="tr-TR" dirty="0" smtClean="0"/>
              <a:t>Ayrıca bir yılda dünya yaşlı nüfusunun her ay ortalama 870 milyon artacağı öngörülmektedir. 1990 yılında 65 yaş ve büyük yaştaki nüfusu en az 2 milyon olan ülke sayısı 26 iken, 2008 yılında bu sayının 38 ülkeye ulaştığı görülmüştür. 2040 beklentileri ise yaşlı nüfusu 2 milyon olacak ülke sayısının 72’ye yükseleceği tahmin edilmektedir(Kinsel ve He, 2009).</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lstStyle/>
          <a:p>
            <a:r>
              <a:rPr lang="tr-TR" dirty="0" smtClean="0"/>
              <a:t>Yaşlanma görüldüğü üzere artan bir hızda dünya genelinde yaygınlaşmaktadır.</a:t>
            </a:r>
          </a:p>
          <a:p>
            <a:r>
              <a:rPr lang="tr-TR" dirty="0" smtClean="0"/>
              <a:t>Bunun sonucunda farklı ihtiyaçlar gündeme gelmektedir.</a:t>
            </a:r>
          </a:p>
          <a:p>
            <a:r>
              <a:rPr lang="tr-TR" dirty="0" smtClean="0"/>
              <a:t>Bu ihtiyaçlar da dinamik bir yapı içinde farklılaşmaktadır.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normAutofit fontScale="77500" lnSpcReduction="20000"/>
          </a:bodyPr>
          <a:lstStyle/>
          <a:p>
            <a:endParaRPr lang="tr-TR" dirty="0"/>
          </a:p>
          <a:p>
            <a:r>
              <a:rPr lang="tr-TR" dirty="0"/>
              <a:t>Yaşlı bakımı en az yarım milyon yıl eskiye dayanmaktadır ve birisi ile ilgilenmek, empati kurmak insan olmanın özelliğidir. </a:t>
            </a:r>
            <a:endParaRPr lang="tr-TR" dirty="0" smtClean="0"/>
          </a:p>
          <a:p>
            <a:r>
              <a:rPr lang="tr-TR" dirty="0" smtClean="0"/>
              <a:t>Antik </a:t>
            </a:r>
            <a:r>
              <a:rPr lang="tr-TR" dirty="0"/>
              <a:t>Yunan ve Roma döneminde yaşlılara çocukları ve aile üyeleri bakardı. Antik Yunan’da Atina Kanunu’na göre yaşlılara çocukları bakmakla yükümlü idi ve bu sorumluluğu yerine getirmeyenler vatandaşlıktan çıkarılma ile cezalandırılırdı</a:t>
            </a:r>
            <a:r>
              <a:rPr lang="tr-TR" dirty="0" smtClean="0"/>
              <a:t>.</a:t>
            </a:r>
          </a:p>
          <a:p>
            <a:r>
              <a:rPr lang="tr-TR" dirty="0" smtClean="0"/>
              <a:t> </a:t>
            </a:r>
            <a:r>
              <a:rPr lang="tr-TR" dirty="0"/>
              <a:t>Günümüzde de yaşlı bakımından ilk olarak ailenin sorumlu görüldüğü; Dünyada son 2 bin yılda yaşlı bakımına ilişkin anlayışın pek değişmediği görülmektedir.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normAutofit fontScale="85000" lnSpcReduction="20000"/>
          </a:bodyPr>
          <a:lstStyle/>
          <a:p>
            <a:pPr algn="just"/>
            <a:r>
              <a:rPr lang="tr-TR" dirty="0" smtClean="0"/>
              <a:t> Almanya’da </a:t>
            </a:r>
            <a:endParaRPr lang="tr-TR" dirty="0"/>
          </a:p>
          <a:p>
            <a:pPr algn="just"/>
            <a:r>
              <a:rPr lang="tr-TR" dirty="0"/>
              <a:t>“Bakıma muhtaçlık, günlük yaşamda yıkanmak, traş olmak, tuvalete gitmek, yemek hazırlamak, yemek yemek, yürümek, merdiven inip-çıkmak, alış-veriş yapmak, çamaşır-bulaşık yıkamak, ev temizlemek gibi alışılagelmiş ve yaşamın sürdürülebilmesi için gerekli olan hareketleri devamlı olarak, ya da en az 6 ay süreyle yapamayan ve bu hareketleri yapabilmek için büyük ölçüde başkalarının yardımına ihtiyacı olanlar, bakıma muhtaç sayılırlar ve bu ihtiyaçlarının karşılanması için Bakım Sigortası Kasasından (Pflegekasse) yardım talep </a:t>
            </a:r>
            <a:r>
              <a:rPr lang="tr-TR" dirty="0" smtClean="0"/>
              <a:t>edebilirler(http</a:t>
            </a:r>
            <a:r>
              <a:rPr lang="tr-TR" dirty="0"/>
              <a:t>://www.calisma.de</a:t>
            </a:r>
            <a:r>
              <a:rPr lang="tr-TR" dirty="0" smtClean="0"/>
              <a:t>)</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normAutofit fontScale="92500"/>
          </a:bodyPr>
          <a:lstStyle/>
          <a:p>
            <a:endParaRPr lang="tr-TR" dirty="0"/>
          </a:p>
          <a:p>
            <a:r>
              <a:rPr lang="tr-TR" dirty="0"/>
              <a:t>2012 yılında 89.709 ve 2013 yılında 99.005 kişi iken, bu sayının 2014 yılında 115.277, 2015 yılında ise 127.986 kişiye yükselmesi ileri yaştaki yaşlı nüfus artışı açısından dikkat çekicidir. Tüm eğitim düzeylerinde yaşlı erkeklerin nüfus oranının yaşlı kadın nüfus oranından daha yüksek olduğu görülmüştür. Diğer bir deyişle kadınların eğitim düzeyi erkeklere göre daha düşüktür.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lstStyle/>
          <a:p>
            <a:r>
              <a:rPr lang="tr-TR" dirty="0" smtClean="0"/>
              <a:t>Eşini kaybetmiş yaşlı erkeklerin oranı %12.9 iken, yaşlı kadınların oranı %50.5’dir. Tek kişilik hane halklarının %45.8’ini yaşlılar oluşturmaktadır. Tek başına yaşayan yaşlıların %76.5’i kadınlar, %23.5’i ise erkeklerden oluşmaktadır(TUİK).</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normAutofit lnSpcReduction="10000"/>
          </a:bodyPr>
          <a:lstStyle/>
          <a:p>
            <a:endParaRPr lang="tr-TR" dirty="0"/>
          </a:p>
          <a:p>
            <a:r>
              <a:rPr lang="tr-TR" dirty="0"/>
              <a:t>Türkiye sağlık araştırması sonuçlarına göre her dört yaşlıdan biri obezdir (%26.2). Yaşlılar 2014 yılında %46.7 oranında dolaşım sistemi hastalıklarından hayatını kaybetmiştir. Bu hastalığı ikinci sırada %16.9 ile iyi huylu ve kötü huylu tümörler, üçüncü sırada ise %12.8 oranı ile solunum sistemi hastalıkları </a:t>
            </a:r>
            <a:r>
              <a:rPr lang="tr-TR" dirty="0" smtClean="0"/>
              <a:t>izlemektedir(ASPB).</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568</Words>
  <Application>Microsoft Office PowerPoint</Application>
  <PresentationFormat>On-screen Show (4:3)</PresentationFormat>
  <Paragraphs>38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SOSYAL GÜVENLİK SOSYOLOJİSİ</vt:lpstr>
      <vt:lpstr>YAŞLANMA VE GETİRDİĞİ İHTİYAÇLAR</vt:lpstr>
      <vt:lpstr>YAŞLANMA VE GETİRDİĞİ İHTİYAÇLAR</vt:lpstr>
      <vt:lpstr>YAŞLANMA VE GETİRDİĞİ İHTİYAÇLAR</vt:lpstr>
      <vt:lpstr>YAŞLANMA VE GETİRDİĞİ İHTİYAÇLAR</vt:lpstr>
      <vt:lpstr>YAŞLANMA VE GETİRDİĞİ İHTİYAÇLAR</vt:lpstr>
      <vt:lpstr>YAŞLANMA VE GETİRDİĞİ İHTİYAÇLAR</vt:lpstr>
      <vt:lpstr>YAŞLANMA VE GETİRDİĞİ İHTİYAÇLAR</vt:lpstr>
      <vt:lpstr>YAŞLANMA VE GETİRDİĞİ İHTİYAÇLAR</vt:lpstr>
      <vt:lpstr>YAŞLI BESLENMESİ</vt:lpstr>
      <vt:lpstr>YAŞLI BESLENMESİ</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SOSYOLOJİSİ</dc:title>
  <dc:creator>Tuğba&amp;Cihan</dc:creator>
  <cp:lastModifiedBy>Tuğba&amp;Cihan</cp:lastModifiedBy>
  <cp:revision>1</cp:revision>
  <dcterms:created xsi:type="dcterms:W3CDTF">2020-05-08T20:40:01Z</dcterms:created>
  <dcterms:modified xsi:type="dcterms:W3CDTF">2020-05-08T20:42:14Z</dcterms:modified>
</cp:coreProperties>
</file>