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9986-4D83-4F3D-88EC-AA889E7977B2}" type="datetimeFigureOut">
              <a:rPr lang="tr-TR" smtClean="0"/>
              <a:t>2.2.2017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48D2-0949-4875-97C1-A3E8D9093F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0426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9986-4D83-4F3D-88EC-AA889E7977B2}" type="datetimeFigureOut">
              <a:rPr lang="tr-TR" smtClean="0"/>
              <a:t>2.2.2017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48D2-0949-4875-97C1-A3E8D9093F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1883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9986-4D83-4F3D-88EC-AA889E7977B2}" type="datetimeFigureOut">
              <a:rPr lang="tr-TR" smtClean="0"/>
              <a:t>2.2.2017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48D2-0949-4875-97C1-A3E8D9093F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893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9986-4D83-4F3D-88EC-AA889E7977B2}" type="datetimeFigureOut">
              <a:rPr lang="tr-TR" smtClean="0"/>
              <a:t>2.2.2017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48D2-0949-4875-97C1-A3E8D9093F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632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9986-4D83-4F3D-88EC-AA889E7977B2}" type="datetimeFigureOut">
              <a:rPr lang="tr-TR" smtClean="0"/>
              <a:t>2.2.2017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48D2-0949-4875-97C1-A3E8D9093F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394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9986-4D83-4F3D-88EC-AA889E7977B2}" type="datetimeFigureOut">
              <a:rPr lang="tr-TR" smtClean="0"/>
              <a:t>2.2.2017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48D2-0949-4875-97C1-A3E8D9093F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6304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9986-4D83-4F3D-88EC-AA889E7977B2}" type="datetimeFigureOut">
              <a:rPr lang="tr-TR" smtClean="0"/>
              <a:t>2.2.2017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48D2-0949-4875-97C1-A3E8D9093F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176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9986-4D83-4F3D-88EC-AA889E7977B2}" type="datetimeFigureOut">
              <a:rPr lang="tr-TR" smtClean="0"/>
              <a:t>2.2.2017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48D2-0949-4875-97C1-A3E8D9093F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416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9986-4D83-4F3D-88EC-AA889E7977B2}" type="datetimeFigureOut">
              <a:rPr lang="tr-TR" smtClean="0"/>
              <a:t>2.2.2017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48D2-0949-4875-97C1-A3E8D9093F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80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9986-4D83-4F3D-88EC-AA889E7977B2}" type="datetimeFigureOut">
              <a:rPr lang="tr-TR" smtClean="0"/>
              <a:t>2.2.2017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48D2-0949-4875-97C1-A3E8D9093F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88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9986-4D83-4F3D-88EC-AA889E7977B2}" type="datetimeFigureOut">
              <a:rPr lang="tr-TR" smtClean="0"/>
              <a:t>2.2.2017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548D2-0949-4875-97C1-A3E8D9093F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532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D9986-4D83-4F3D-88EC-AA889E7977B2}" type="datetimeFigureOut">
              <a:rPr lang="tr-TR" smtClean="0"/>
              <a:t>2.2.2017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548D2-0949-4875-97C1-A3E8D9093F3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792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bealplanet.com/sport/anglais/pub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gif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Çanta – Nelere dikkat etmeliyim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Hacmine,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Sırt sistemine,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Sağlamlığına,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Hafifliğine,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</a:t>
            </a:fld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6221"/>
          <a:stretch>
            <a:fillRect/>
          </a:stretch>
        </p:blipFill>
        <p:spPr bwMode="auto">
          <a:xfrm>
            <a:off x="4871864" y="2132857"/>
            <a:ext cx="5267900" cy="319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777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Uyku tulumu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Uyku tulumlarını birkaç farklı özelliğe göre sınıflandırıyoruz. Bu sınıflamalar;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Şekillerine göre,</a:t>
            </a: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Kullanılan dolgu malzemesine göre yapılmaktadır.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1209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Uyku tulumu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Dikdörtgen tulumlar daha soğuk tutarlar ve daha ağırdırlar.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11</a:t>
            </a:fld>
            <a:endParaRPr lang="tr-T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6666" t="11666" r="5000"/>
          <a:stretch>
            <a:fillRect/>
          </a:stretch>
        </p:blipFill>
        <p:spPr bwMode="auto">
          <a:xfrm>
            <a:off x="2639616" y="2780928"/>
            <a:ext cx="357191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 descr="D:\Documents and Settings\xyzx\Desktop\Resim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7400" y="3495308"/>
            <a:ext cx="2428892" cy="2772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89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3500" t="13000" r="9999" b="13500"/>
          <a:stretch>
            <a:fillRect/>
          </a:stretch>
        </p:blipFill>
        <p:spPr bwMode="auto">
          <a:xfrm rot="2191433">
            <a:off x="6294251" y="1873210"/>
            <a:ext cx="297415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Uyku tulumu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Mumya tipi uyku tulumları daha hafiftirler, daha az yer kaplarlar.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Daha sıcak tutarlar.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İyi bir uyku tulumu kişinin boyundan 20cm kadar uzun olmalıdır. Genişliği de önemlidir. Ne çok geniş ne de çok dar olmalıdır.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1409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056" y="3501008"/>
            <a:ext cx="292895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Uyku tulumu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Kaz tüyü uyku tulumları hafiftir. Daha sıcak tutarlar.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Hacimleri de daha küçüktür.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-28 ekstrem</a:t>
            </a:r>
          </a:p>
          <a:p>
            <a:pPr algn="just">
              <a:buNone/>
            </a:pPr>
            <a:r>
              <a:rPr lang="tr-TR" sz="3000" dirty="0">
                <a:solidFill>
                  <a:srgbClr val="002060"/>
                </a:solidFill>
              </a:rPr>
              <a:t>	-12 konfor</a:t>
            </a:r>
            <a:endParaRPr lang="tr-TR" sz="3000" dirty="0">
              <a:solidFill>
                <a:srgbClr val="002060"/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641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Uyku tulumu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Kaz veya ördek tüyünden yapılan tulumlarda iki çeşit tüy bulunur.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Biri ‘‘</a:t>
            </a:r>
            <a:r>
              <a:rPr lang="tr-TR" sz="3000" dirty="0" err="1">
                <a:solidFill>
                  <a:srgbClr val="002060"/>
                </a:solidFill>
              </a:rPr>
              <a:t>down</a:t>
            </a:r>
            <a:r>
              <a:rPr lang="tr-TR" sz="3000" dirty="0">
                <a:solidFill>
                  <a:srgbClr val="002060"/>
                </a:solidFill>
              </a:rPr>
              <a:t>’’ yani göğüsten alınanı diğeri de ‘‘</a:t>
            </a:r>
            <a:r>
              <a:rPr lang="tr-TR" sz="3000" dirty="0" err="1">
                <a:solidFill>
                  <a:srgbClr val="002060"/>
                </a:solidFill>
              </a:rPr>
              <a:t>Feather</a:t>
            </a:r>
            <a:r>
              <a:rPr lang="tr-TR" sz="3000" dirty="0">
                <a:solidFill>
                  <a:srgbClr val="002060"/>
                </a:solidFill>
              </a:rPr>
              <a:t>’’ yani diğer bölgelerden alınanıdır. Tercih edilen yüzde ‘‘</a:t>
            </a:r>
            <a:r>
              <a:rPr lang="tr-TR" sz="3000" dirty="0" err="1">
                <a:solidFill>
                  <a:srgbClr val="002060"/>
                </a:solidFill>
              </a:rPr>
              <a:t>down</a:t>
            </a:r>
            <a:r>
              <a:rPr lang="tr-TR" sz="3000" dirty="0">
                <a:solidFill>
                  <a:srgbClr val="002060"/>
                </a:solidFill>
              </a:rPr>
              <a:t>’’ oranının fazla olmasıdır. Çünkü bu tüy daha kalitelidir.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14</a:t>
            </a:fld>
            <a:endParaRPr lang="tr-TR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26428" t="20000" r="22143" b="14285"/>
          <a:stretch>
            <a:fillRect/>
          </a:stretch>
        </p:blipFill>
        <p:spPr bwMode="auto">
          <a:xfrm>
            <a:off x="6168008" y="5229200"/>
            <a:ext cx="2088232" cy="137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199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Uyku tulumu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Ancak kaz tüyü tulumların dezavantajları da vardır.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Bu ürünler pahalıdır.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Islanmamaları gerekir. Islandıklarında hem çok zor kururlar. Hem de performansları düşer.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877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Uyku tulumu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Elyaf uyku tulumları ise ekonomiktir.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Islandıkları zaman çabuk kururlar ve performansları çok değişmez.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16</a:t>
            </a:fld>
            <a:endParaRPr lang="tr-T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7087" b="7864"/>
          <a:stretch>
            <a:fillRect/>
          </a:stretch>
        </p:blipFill>
        <p:spPr bwMode="auto">
          <a:xfrm rot="21096468">
            <a:off x="6124453" y="3786776"/>
            <a:ext cx="311944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4165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Uyku tulumu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Bakımları da kolaydır.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Ancak bu tulumlar çanta içerisinde oldukça fazla yer kaplarlar ve daha ağırdırlar.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17</a:t>
            </a:fld>
            <a:endParaRPr lang="tr-T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t="20160" b="24401"/>
          <a:stretch>
            <a:fillRect/>
          </a:stretch>
        </p:blipFill>
        <p:spPr bwMode="auto">
          <a:xfrm>
            <a:off x="4007769" y="3933056"/>
            <a:ext cx="376670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1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Uyku tulumu – Nelere dikkat edelim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Konfor derecesine,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Hacminin küçük ve hafif olmasına,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Dış kumaşı dolgu malzemesinin dışarı çıkmasına izin vermemeli ve mümkünse suya dayanıklı olmalı. Nefes alabilir kumaş da olabilir.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192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Uyku tulumu – Nelere dikkat edelim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dirty="0">
                <a:solidFill>
                  <a:srgbClr val="002060"/>
                </a:solidFill>
              </a:rPr>
              <a:t>Uyku tulumunun başlığı olması çok önemlidir. Büzülebilen bu kısım baş bölgesinden ısı kaybını engelleyecektir.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19</a:t>
            </a:fld>
            <a:endParaRPr lang="tr-T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3429000"/>
            <a:ext cx="333208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140968"/>
            <a:ext cx="4008408" cy="266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085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Çanta – Nelere dikkat etmeliyim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Amaca uygunluğuna,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Ergonomisine,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Su geçirgenliğine,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Yeteri sayıda cebi oluşuna.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</a:t>
            </a:fld>
            <a:endParaRPr lang="tr-T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968" y="1988840"/>
            <a:ext cx="4309234" cy="292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194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Uyku tulumu – Bakımı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Kullanılmadığında dolabınızda dikine asılı durmalıdır. Her kullanımdan sonra havalandırılmalıdır.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Tulum torbasına sokulurken katlamamalı düzensiz bir şekilde tıkıştırılmalıdır.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Yıkama talimatlarına mutlaka uyulmalı gerekliyse özel bakım malzemeleri kullanılmalıdır.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994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Mat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Mat, çadır zeminine, uyku tulumunun altına serilen ısı yalıtım malzemesidir.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Tercihen hafif olmalıdır.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Ezilmeye karşı dayanıklı olmalıdır.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21</a:t>
            </a:fld>
            <a:endParaRPr lang="tr-T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2224" y="2780928"/>
            <a:ext cx="1738308" cy="173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t="27580" r="-798" b="29581"/>
          <a:stretch>
            <a:fillRect/>
          </a:stretch>
        </p:blipFill>
        <p:spPr bwMode="auto">
          <a:xfrm>
            <a:off x="3431704" y="5085184"/>
            <a:ext cx="42484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4918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Mat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Matlar üç şekilde sınıflandırılmaktadır.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Standart matlar,</a:t>
            </a: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Oluklu matlar,</a:t>
            </a: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Şişme matlar.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dirty="0">
                <a:solidFill>
                  <a:srgbClr val="002060"/>
                </a:solidFill>
              </a:rPr>
              <a:t>Şişme matlar daha iyi izolasyon sağlarlar ve daha konforludurlar ancak daha pahalı ve biraz da ağırdırlar.</a:t>
            </a:r>
            <a:endParaRPr lang="tr-TR" sz="3000" dirty="0">
              <a:solidFill>
                <a:srgbClr val="002060"/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22</a:t>
            </a:fld>
            <a:endParaRPr lang="tr-T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t="6708" b="6434"/>
          <a:stretch>
            <a:fillRect/>
          </a:stretch>
        </p:blipFill>
        <p:spPr bwMode="auto">
          <a:xfrm>
            <a:off x="5375920" y="2204864"/>
            <a:ext cx="155222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15660" r="16250" b="6000"/>
          <a:stretch>
            <a:fillRect/>
          </a:stretch>
        </p:blipFill>
        <p:spPr bwMode="auto">
          <a:xfrm rot="16200000">
            <a:off x="7625176" y="2259864"/>
            <a:ext cx="1319886" cy="27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t="26136" b="26136"/>
          <a:stretch>
            <a:fillRect/>
          </a:stretch>
        </p:blipFill>
        <p:spPr bwMode="auto">
          <a:xfrm>
            <a:off x="5447928" y="5589241"/>
            <a:ext cx="3384376" cy="112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697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Ocaklar ve Kamp mutfağı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Ocaklar tüm hava koşullarında yemek pişirmemizi, kışın kardan su eritmemizi ve ısınmamızı sağlar.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Bir doğa sporcusu için hayati önemi vardır.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Bozuk bir ocak aç ve susuz kalmanıza neden olabilir.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863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Ocaklar ve Kamp mutfağı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24</a:t>
            </a:fld>
            <a:endParaRPr lang="tr-TR" dirty="0"/>
          </a:p>
        </p:txBody>
      </p:sp>
      <p:graphicFrame>
        <p:nvGraphicFramePr>
          <p:cNvPr id="6" name="5 Tablo"/>
          <p:cNvGraphicFramePr>
            <a:graphicFrameLocks noGrp="1"/>
          </p:cNvGraphicFramePr>
          <p:nvPr/>
        </p:nvGraphicFramePr>
        <p:xfrm>
          <a:off x="1666845" y="1238582"/>
          <a:ext cx="8858313" cy="54000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28760"/>
                <a:gridCol w="3500462"/>
                <a:gridCol w="39290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Yakıt</a:t>
                      </a:r>
                      <a:r>
                        <a:rPr lang="tr-TR" sz="1400" baseline="0" dirty="0" smtClean="0"/>
                        <a:t> türü</a:t>
                      </a:r>
                      <a:endParaRPr lang="tr-TR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Avantajlar</a:t>
                      </a:r>
                      <a:endParaRPr lang="tr-TR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Dezavantajlar</a:t>
                      </a:r>
                      <a:endParaRPr lang="tr-TR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Kerosene</a:t>
                      </a:r>
                      <a:endParaRPr lang="tr-T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-Kolay bulunur.</a:t>
                      </a:r>
                    </a:p>
                    <a:p>
                      <a:pPr marL="0"/>
                      <a:r>
                        <a:rPr lang="tr-TR" sz="1400" dirty="0" smtClean="0"/>
                        <a:t>-Alev</a:t>
                      </a:r>
                      <a:r>
                        <a:rPr lang="tr-TR" sz="1400" baseline="0" dirty="0" smtClean="0"/>
                        <a:t> alma tehlikesi düşüktür.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-Ön ısıtma süresi çok uzun ve zahmetlidir.</a:t>
                      </a:r>
                    </a:p>
                    <a:p>
                      <a:pPr marL="0"/>
                      <a:r>
                        <a:rPr lang="tr-TR" sz="1400" dirty="0" smtClean="0"/>
                        <a:t>-Ön</a:t>
                      </a:r>
                      <a:r>
                        <a:rPr lang="tr-TR" sz="1400" baseline="0" dirty="0" smtClean="0"/>
                        <a:t> ısıtma için başka bir yakıt taşınmalıdır.</a:t>
                      </a:r>
                      <a:endParaRPr lang="tr-T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Benzin</a:t>
                      </a:r>
                      <a:endParaRPr lang="tr-T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-Kolay bulunur.</a:t>
                      </a:r>
                    </a:p>
                    <a:p>
                      <a:pPr marL="0"/>
                      <a:r>
                        <a:rPr lang="tr-TR" sz="1400" dirty="0" smtClean="0"/>
                        <a:t>-Ön ısıtma için ayrı bir yakıt istemez.</a:t>
                      </a:r>
                    </a:p>
                    <a:p>
                      <a:pPr marL="0"/>
                      <a:r>
                        <a:rPr lang="tr-TR" sz="1400" dirty="0" smtClean="0"/>
                        <a:t>-Çevreyi de iyi ısıtır.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-Belli</a:t>
                      </a:r>
                      <a:r>
                        <a:rPr lang="tr-TR" sz="1400" baseline="0" dirty="0" smtClean="0"/>
                        <a:t> aralıklarla temizlenmelidir aksi durumda tıkanabilir.</a:t>
                      </a:r>
                    </a:p>
                    <a:p>
                      <a:pPr marL="0"/>
                      <a:r>
                        <a:rPr lang="tr-TR" sz="1400" baseline="0" dirty="0" smtClean="0"/>
                        <a:t>-Pompalama veya ön ısıtma gerekir.</a:t>
                      </a:r>
                    </a:p>
                    <a:p>
                      <a:pPr marL="0"/>
                      <a:endParaRPr lang="tr-T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White gas</a:t>
                      </a:r>
                      <a:endParaRPr lang="tr-TR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-Tıkanma ihtimali çok düşüktür</a:t>
                      </a:r>
                    </a:p>
                    <a:p>
                      <a:pPr marL="0"/>
                      <a:r>
                        <a:rPr lang="tr-TR" sz="1400" dirty="0" smtClean="0"/>
                        <a:t>-Ön ısıtma için ayrı bir yakıt istemez..</a:t>
                      </a:r>
                    </a:p>
                    <a:p>
                      <a:pPr marL="0"/>
                      <a:r>
                        <a:rPr lang="tr-TR" sz="1400" dirty="0" smtClean="0"/>
                        <a:t>-Çevreyi</a:t>
                      </a:r>
                      <a:r>
                        <a:rPr lang="tr-TR" sz="1400" baseline="0" dirty="0" smtClean="0"/>
                        <a:t> de iyi ısıtır.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-Bulunması zordur.</a:t>
                      </a:r>
                    </a:p>
                    <a:p>
                      <a:pPr marL="0"/>
                      <a:r>
                        <a:rPr lang="tr-TR" sz="1400" dirty="0" smtClean="0"/>
                        <a:t>-Fiyatı biraz daha pahalıdır.</a:t>
                      </a:r>
                    </a:p>
                    <a:p>
                      <a:pPr marL="0"/>
                      <a:r>
                        <a:rPr lang="tr-TR" sz="1400" dirty="0" smtClean="0"/>
                        <a:t>-Pompalama</a:t>
                      </a:r>
                      <a:r>
                        <a:rPr lang="tr-TR" sz="1400" baseline="0" dirty="0" smtClean="0"/>
                        <a:t> veya ön ısıtma gerekir.</a:t>
                      </a:r>
                      <a:endParaRPr lang="tr-T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Alkol - İspirto</a:t>
                      </a:r>
                      <a:endParaRPr lang="tr-TR" sz="1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-En güvenli</a:t>
                      </a:r>
                      <a:r>
                        <a:rPr lang="tr-TR" sz="1400" baseline="0" dirty="0" smtClean="0"/>
                        <a:t> ocak tipidir.</a:t>
                      </a:r>
                    </a:p>
                    <a:p>
                      <a:pPr marL="0"/>
                      <a:r>
                        <a:rPr lang="tr-TR" sz="1400" baseline="0" dirty="0" smtClean="0"/>
                        <a:t>-Kolay bulunur ve kolay yanar.</a:t>
                      </a:r>
                    </a:p>
                    <a:p>
                      <a:pPr marL="0"/>
                      <a:r>
                        <a:rPr lang="tr-TR" sz="1400" baseline="0" dirty="0" smtClean="0"/>
                        <a:t>-Sessiz çalışır.</a:t>
                      </a:r>
                    </a:p>
                    <a:p>
                      <a:pPr marL="0"/>
                      <a:r>
                        <a:rPr lang="tr-TR" sz="1400" baseline="0" dirty="0" smtClean="0"/>
                        <a:t>-Ön ısıtma gerekmez.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-Oldukça</a:t>
                      </a:r>
                      <a:r>
                        <a:rPr lang="tr-TR" sz="1400" baseline="0" dirty="0" smtClean="0"/>
                        <a:t> yavaş yanar.</a:t>
                      </a:r>
                    </a:p>
                    <a:p>
                      <a:pPr marL="0"/>
                      <a:r>
                        <a:rPr lang="tr-TR" sz="1400" baseline="0" dirty="0" smtClean="0"/>
                        <a:t>-Çok soğuk koşullarda verimli değildir.</a:t>
                      </a:r>
                      <a:endParaRPr lang="tr-T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Camping gas</a:t>
                      </a:r>
                      <a:endParaRPr lang="tr-TR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-Kartuşlar</a:t>
                      </a:r>
                      <a:r>
                        <a:rPr lang="tr-TR" sz="1400" baseline="0" dirty="0" smtClean="0"/>
                        <a:t> kolay bulunur, ucuzdur.</a:t>
                      </a:r>
                    </a:p>
                    <a:p>
                      <a:pPr marL="0"/>
                      <a:r>
                        <a:rPr lang="tr-TR" sz="1400" baseline="0" dirty="0" smtClean="0"/>
                        <a:t>-Ön ısıtma gerekmez.</a:t>
                      </a:r>
                    </a:p>
                    <a:p>
                      <a:pPr marL="0"/>
                      <a:r>
                        <a:rPr lang="tr-TR" sz="1400" baseline="0" dirty="0" smtClean="0"/>
                        <a:t>-Isı kontrolü kolaydır.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-Soğukta verimli çalışmazlar.</a:t>
                      </a:r>
                    </a:p>
                    <a:p>
                      <a:pPr marL="0"/>
                      <a:r>
                        <a:rPr lang="tr-TR" sz="1400" dirty="0" smtClean="0"/>
                        <a:t>-Kartuşla</a:t>
                      </a:r>
                      <a:r>
                        <a:rPr lang="tr-TR" sz="1400" baseline="0" dirty="0" smtClean="0"/>
                        <a:t> metal olduğundan ağırdır.</a:t>
                      </a:r>
                      <a:endParaRPr lang="tr-T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Bütan</a:t>
                      </a:r>
                      <a:r>
                        <a:rPr lang="tr-TR" sz="1400" baseline="0" dirty="0" smtClean="0"/>
                        <a:t> - Propan</a:t>
                      </a:r>
                      <a:endParaRPr lang="tr-TR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-İyi</a:t>
                      </a:r>
                      <a:r>
                        <a:rPr lang="tr-TR" sz="1400" baseline="0" dirty="0" smtClean="0"/>
                        <a:t> bir gaz karışımıdır, soğuk ortamda da verimlidir.</a:t>
                      </a:r>
                    </a:p>
                    <a:p>
                      <a:pPr marL="0"/>
                      <a:r>
                        <a:rPr lang="tr-TR" sz="1400" baseline="0" dirty="0" smtClean="0"/>
                        <a:t>-Kartuşları kolay bulunur.</a:t>
                      </a:r>
                    </a:p>
                    <a:p>
                      <a:pPr marL="0"/>
                      <a:r>
                        <a:rPr lang="tr-TR" sz="1400" baseline="0" dirty="0" smtClean="0"/>
                        <a:t>-Daha yen, karışımları daha iyi yanar (</a:t>
                      </a:r>
                      <a:r>
                        <a:rPr lang="tr-TR" sz="1400" baseline="0" dirty="0" err="1" smtClean="0"/>
                        <a:t>izobütan</a:t>
                      </a:r>
                      <a:r>
                        <a:rPr lang="tr-TR" sz="1400" baseline="0" dirty="0" smtClean="0"/>
                        <a:t>-</a:t>
                      </a:r>
                      <a:r>
                        <a:rPr lang="tr-TR" sz="1400" baseline="0" dirty="0" err="1" smtClean="0"/>
                        <a:t>propan</a:t>
                      </a:r>
                      <a:r>
                        <a:rPr lang="tr-TR" sz="1400" baseline="0" dirty="0" smtClean="0"/>
                        <a:t>).</a:t>
                      </a:r>
                      <a:endParaRPr lang="tr-T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/>
                      <a:r>
                        <a:rPr lang="tr-TR" sz="1400" dirty="0" smtClean="0"/>
                        <a:t>-Kartuşlar</a:t>
                      </a:r>
                      <a:r>
                        <a:rPr lang="tr-TR" sz="1400" baseline="0" dirty="0" smtClean="0"/>
                        <a:t> ağırdır ve çok yer kaplar.</a:t>
                      </a:r>
                    </a:p>
                    <a:p>
                      <a:pPr marL="0"/>
                      <a:r>
                        <a:rPr lang="tr-TR" sz="1400" baseline="0" dirty="0" smtClean="0"/>
                        <a:t>-Tercihen 2-3 günlük gezilerde kullanılırlar. Daha uzun gezilerde benzin ocakları tercih edilmelidir.</a:t>
                      </a:r>
                      <a:endParaRPr lang="tr-TR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15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Ocaklar ve Kamp mutfağı – Dikkat edilmesi gerekenler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Yeni bir ocakla dağa gitmeden önce onu mutlaka evde deneyin.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Ocağınıza bir rüzgârlık edinin.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Unutmayın, aynı yakıtı kullansa bile her ocağın kullanım şekli farklıdır.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25</a:t>
            </a:fld>
            <a:endParaRPr lang="tr-T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13750" t="22500" r="16250" b="22500"/>
          <a:stretch>
            <a:fillRect/>
          </a:stretch>
        </p:blipFill>
        <p:spPr bwMode="auto">
          <a:xfrm>
            <a:off x="7464152" y="2276872"/>
            <a:ext cx="238281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749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Ocaklar ve Kamp mutfağı – Dikkat edilmesi gerekenler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Ocağınızı asla çadırda kullanmayın. En ufak bir alev çadırın birkaç saniyede tamamen yanmasına neden olabilir.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Her faaliyetten sonra ocağınızı temizleyin ve tekrar doğaya gitmeden önce çalışırlığını mutlaka kontrol edin.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185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Ocaklar ve Kamp mutfağı – Ocak çeşitleri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Bütan-</a:t>
            </a:r>
            <a:r>
              <a:rPr lang="tr-TR" sz="3000" dirty="0" err="1">
                <a:solidFill>
                  <a:srgbClr val="002060"/>
                </a:solidFill>
              </a:rPr>
              <a:t>propan</a:t>
            </a:r>
            <a:r>
              <a:rPr lang="tr-TR" sz="3000" dirty="0">
                <a:solidFill>
                  <a:srgbClr val="002060"/>
                </a:solidFill>
              </a:rPr>
              <a:t> ocaklar,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Alkol-ispirto ocakları.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Benzin ocakları.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27</a:t>
            </a:fld>
            <a:endParaRPr lang="tr-T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6136" t="19318" r="29545" b="9091"/>
          <a:stretch>
            <a:fillRect/>
          </a:stretch>
        </p:blipFill>
        <p:spPr bwMode="auto">
          <a:xfrm>
            <a:off x="6888088" y="1484785"/>
            <a:ext cx="926414" cy="149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0256" y="1556792"/>
            <a:ext cx="11521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t="17613" b="19318"/>
          <a:stretch>
            <a:fillRect/>
          </a:stretch>
        </p:blipFill>
        <p:spPr bwMode="auto">
          <a:xfrm>
            <a:off x="5906373" y="3068961"/>
            <a:ext cx="285435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 l="17613" t="31250" r="17613" b="31250"/>
          <a:stretch>
            <a:fillRect/>
          </a:stretch>
        </p:blipFill>
        <p:spPr bwMode="auto">
          <a:xfrm>
            <a:off x="8904312" y="3212976"/>
            <a:ext cx="135732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2024" y="4941168"/>
            <a:ext cx="1872208" cy="160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8" descr="D:\Documents and Settings\xyzx\Desktop\Resim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8288" y="4941169"/>
            <a:ext cx="1296144" cy="1346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800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Ocaklar ve Kamp mutfağı – Kamp mutfağı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Tencere, çaydanlık, kaşık, çatal ve bıçak setleri.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Hafif olmaları ve hacimleri önemlidir.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Ağırlık ve kaliteleri üretildikleri malzemeye göre değişir.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Alüminyum, </a:t>
            </a:r>
            <a:r>
              <a:rPr lang="tr-TR" sz="3000" dirty="0" err="1">
                <a:solidFill>
                  <a:srgbClr val="002060"/>
                </a:solidFill>
              </a:rPr>
              <a:t>anotlanmış</a:t>
            </a:r>
            <a:r>
              <a:rPr lang="tr-TR" sz="3000" dirty="0">
                <a:solidFill>
                  <a:srgbClr val="002060"/>
                </a:solidFill>
              </a:rPr>
              <a:t> alüminyum, titanyum, teflon, plastik.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28</a:t>
            </a:fld>
            <a:endParaRPr lang="tr-T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6320" y="2060848"/>
            <a:ext cx="1306262" cy="130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7386" t="15909" r="9091" b="14204"/>
          <a:stretch>
            <a:fillRect/>
          </a:stretch>
        </p:blipFill>
        <p:spPr bwMode="auto">
          <a:xfrm>
            <a:off x="7392145" y="4293097"/>
            <a:ext cx="1484067" cy="124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10795" t="24432" r="10795" b="15909"/>
          <a:stretch>
            <a:fillRect/>
          </a:stretch>
        </p:blipFill>
        <p:spPr bwMode="auto">
          <a:xfrm>
            <a:off x="5447928" y="4365105"/>
            <a:ext cx="1276194" cy="97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761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Ocaklar ve Kamp mutfağı – Kamp mutfağı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29</a:t>
            </a:fld>
            <a:endParaRPr lang="tr-T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5880" y="1628800"/>
            <a:ext cx="1666302" cy="166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7386" t="15909" r="9091" b="14204"/>
          <a:stretch>
            <a:fillRect/>
          </a:stretch>
        </p:blipFill>
        <p:spPr bwMode="auto">
          <a:xfrm>
            <a:off x="7104112" y="1700809"/>
            <a:ext cx="1828300" cy="152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 l="10795" t="24432" r="10795" b="15909"/>
          <a:stretch>
            <a:fillRect/>
          </a:stretch>
        </p:blipFill>
        <p:spPr bwMode="auto">
          <a:xfrm>
            <a:off x="2351584" y="1700808"/>
            <a:ext cx="2088232" cy="158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21023" t="10795" r="21022" b="10795"/>
          <a:stretch>
            <a:fillRect/>
          </a:stretch>
        </p:blipFill>
        <p:spPr bwMode="auto">
          <a:xfrm>
            <a:off x="5087888" y="3573017"/>
            <a:ext cx="1571636" cy="212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 l="8522" t="18750" r="7955" b="23295"/>
          <a:stretch>
            <a:fillRect/>
          </a:stretch>
        </p:blipFill>
        <p:spPr bwMode="auto">
          <a:xfrm>
            <a:off x="2567608" y="4005064"/>
            <a:ext cx="216205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0420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Çanta – Nelere dikkat etmeliyim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Sırt sistemi ayarlı çantalar çantanın daha iyi oturmasını sağlar ancak daha ağırdırlar.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Vücut yapınıza uygun çanta seçiniz. Uzun ve ince iseniz çantanızda öyle olsun.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</a:t>
            </a:fld>
            <a:endParaRPr lang="tr-T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4036" t="3107" r="57847" b="48204"/>
          <a:stretch>
            <a:fillRect/>
          </a:stretch>
        </p:blipFill>
        <p:spPr bwMode="auto">
          <a:xfrm>
            <a:off x="2991996" y="4221089"/>
            <a:ext cx="1774230" cy="24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14204" r="15909"/>
          <a:stretch>
            <a:fillRect/>
          </a:stretch>
        </p:blipFill>
        <p:spPr bwMode="auto">
          <a:xfrm>
            <a:off x="7448762" y="4436542"/>
            <a:ext cx="1857388" cy="19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 r="42000"/>
          <a:stretch>
            <a:fillRect/>
          </a:stretch>
        </p:blipFill>
        <p:spPr bwMode="auto">
          <a:xfrm>
            <a:off x="5519937" y="4365105"/>
            <a:ext cx="1145265" cy="22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733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Ocaklar ve Kamp mutfağı – Kamp mutfağı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Matara, termos ve bardaklar hem yeterince büyük olmalı hem de sıcak ve soğuğu uzun süre muhafaza edebilmelidir (14-24 saat).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30</a:t>
            </a:fld>
            <a:endParaRPr lang="tr-TR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 l="22727" t="15909" r="22727" b="15909"/>
          <a:stretch>
            <a:fillRect/>
          </a:stretch>
        </p:blipFill>
        <p:spPr bwMode="auto">
          <a:xfrm>
            <a:off x="6816080" y="4077072"/>
            <a:ext cx="1080120" cy="135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 l="24432" r="26136"/>
          <a:stretch>
            <a:fillRect/>
          </a:stretch>
        </p:blipFill>
        <p:spPr bwMode="auto">
          <a:xfrm>
            <a:off x="2495600" y="3276964"/>
            <a:ext cx="1143008" cy="231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/>
          <a:srcRect l="21022" t="15909" r="24432" b="17613"/>
          <a:stretch>
            <a:fillRect/>
          </a:stretch>
        </p:blipFill>
        <p:spPr bwMode="auto">
          <a:xfrm>
            <a:off x="3863753" y="3659844"/>
            <a:ext cx="152401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/>
          <a:srcRect l="18327" r="17529"/>
          <a:stretch>
            <a:fillRect/>
          </a:stretch>
        </p:blipFill>
        <p:spPr bwMode="auto">
          <a:xfrm>
            <a:off x="5663952" y="3861048"/>
            <a:ext cx="100811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68208" y="3356992"/>
            <a:ext cx="2309814" cy="230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4446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Ocaklar ve Kamp mutfağı – Kamp mutfağı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Ateş başlatıcılar hayati öneme sahiptir.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31</a:t>
            </a:fld>
            <a:endParaRPr lang="tr-TR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 l="22727" t="9091" r="17613" b="5681"/>
          <a:stretch>
            <a:fillRect/>
          </a:stretch>
        </p:blipFill>
        <p:spPr bwMode="auto">
          <a:xfrm>
            <a:off x="2711624" y="2780928"/>
            <a:ext cx="1728192" cy="246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992" y="2882109"/>
            <a:ext cx="2664296" cy="249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535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Aksesuarlar ve kişisel bakım – Güneş gözlüğü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Doğada bir ihtiyaçtır.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Seçtiğiniz gözlük bulunduğunuz ortama uygun koruma sağlamalı mümkünse gözün her tarafını kapatmalıdır.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32</a:t>
            </a:fld>
            <a:endParaRPr lang="tr-T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436" t="34401" r="3783" b="34673"/>
          <a:stretch>
            <a:fillRect/>
          </a:stretch>
        </p:blipFill>
        <p:spPr bwMode="auto">
          <a:xfrm>
            <a:off x="6384032" y="1484784"/>
            <a:ext cx="388843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8 Tablo"/>
          <p:cNvGraphicFramePr>
            <a:graphicFrameLocks noGrp="1"/>
          </p:cNvGraphicFramePr>
          <p:nvPr/>
        </p:nvGraphicFramePr>
        <p:xfrm>
          <a:off x="4952993" y="4214818"/>
          <a:ext cx="5214975" cy="221457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40107"/>
                <a:gridCol w="1731595"/>
                <a:gridCol w="3143273"/>
              </a:tblGrid>
              <a:tr h="369096">
                <a:tc gridSpan="2"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Işık geçirgenliği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Kullanım yeri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9096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% 80 - % 100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Bulutlu gökyüzü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9096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% 43 - % 80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Parçalı bulutlu gökyüzü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9096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% 18 - % 43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Açık gökyüzü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9096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% 8 - % 18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Yüksek irtifa ve deniz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9096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% 3</a:t>
                      </a:r>
                      <a:r>
                        <a:rPr lang="tr-TR" baseline="0" dirty="0" smtClean="0">
                          <a:solidFill>
                            <a:srgbClr val="002060"/>
                          </a:solidFill>
                        </a:rPr>
                        <a:t> - % 8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rgbClr val="002060"/>
                          </a:solidFill>
                        </a:rPr>
                        <a:t>Yüksek irtifa ve</a:t>
                      </a:r>
                      <a:r>
                        <a:rPr lang="tr-TR" baseline="0" dirty="0" smtClean="0">
                          <a:solidFill>
                            <a:srgbClr val="002060"/>
                          </a:solidFill>
                        </a:rPr>
                        <a:t> karlı ortamlar</a:t>
                      </a:r>
                      <a:endParaRPr lang="tr-TR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74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Aksesuarlar ve kişisel bakım – Çok amaçlı çakılar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Bu küçük malzemeler hiç ummadığınız anda hayatınızı kurtarabilir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Karşılaştığınız birçok problemi çözmede yardımcıdırlar.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33</a:t>
            </a:fld>
            <a:endParaRPr lang="tr-T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680" y="4149080"/>
            <a:ext cx="1839148" cy="241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9936" y="4221089"/>
            <a:ext cx="1296144" cy="233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6120" y="4365104"/>
            <a:ext cx="2172780" cy="217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5750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Aksesuarlar ve kişisel bakım – Çok fonksiyonlu saatler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Olmazsa olmaz malzemeler değildir.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Ancak aktivitenin tüm ayrıntıları not edilmek isteniyorsa kullanışlı olmaktadırlar.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34</a:t>
            </a:fld>
            <a:endParaRPr lang="tr-T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3154" y="3846970"/>
            <a:ext cx="2698830" cy="282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Dikdörtgen"/>
          <p:cNvSpPr/>
          <p:nvPr/>
        </p:nvSpPr>
        <p:spPr>
          <a:xfrm>
            <a:off x="6100560" y="3776260"/>
            <a:ext cx="337981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300" b="1" dirty="0">
                <a:solidFill>
                  <a:srgbClr val="002060"/>
                </a:solidFill>
              </a:rPr>
              <a:t>* Grafikli hava tahmini ve ısı ölçer </a:t>
            </a:r>
            <a:br>
              <a:rPr lang="tr-TR" sz="1300" b="1" dirty="0">
                <a:solidFill>
                  <a:srgbClr val="002060"/>
                </a:solidFill>
              </a:rPr>
            </a:br>
            <a:r>
              <a:rPr lang="tr-TR" sz="1300" b="1" dirty="0">
                <a:solidFill>
                  <a:srgbClr val="002060"/>
                </a:solidFill>
              </a:rPr>
              <a:t>* Grafikli Barometre (Son 30 saate kadar) </a:t>
            </a:r>
            <a:br>
              <a:rPr lang="tr-TR" sz="1300" b="1" dirty="0">
                <a:solidFill>
                  <a:srgbClr val="002060"/>
                </a:solidFill>
              </a:rPr>
            </a:br>
            <a:r>
              <a:rPr lang="tr-TR" sz="1300" b="1" dirty="0">
                <a:solidFill>
                  <a:srgbClr val="002060"/>
                </a:solidFill>
              </a:rPr>
              <a:t>* Altimetre </a:t>
            </a:r>
            <a:br>
              <a:rPr lang="tr-TR" sz="1300" b="1" dirty="0">
                <a:solidFill>
                  <a:srgbClr val="002060"/>
                </a:solidFill>
              </a:rPr>
            </a:br>
            <a:r>
              <a:rPr lang="tr-TR" sz="1300" b="1" dirty="0">
                <a:solidFill>
                  <a:srgbClr val="002060"/>
                </a:solidFill>
              </a:rPr>
              <a:t>* Son 8 saate kadar irtifa kaydı </a:t>
            </a:r>
            <a:br>
              <a:rPr lang="tr-TR" sz="1300" b="1" dirty="0">
                <a:solidFill>
                  <a:srgbClr val="002060"/>
                </a:solidFill>
              </a:rPr>
            </a:br>
            <a:r>
              <a:rPr lang="tr-TR" sz="1300" b="1" dirty="0">
                <a:solidFill>
                  <a:srgbClr val="002060"/>
                </a:solidFill>
              </a:rPr>
              <a:t>* 75 ayrı irtifa kaydı </a:t>
            </a:r>
            <a:br>
              <a:rPr lang="tr-TR" sz="1300" b="1" dirty="0">
                <a:solidFill>
                  <a:srgbClr val="002060"/>
                </a:solidFill>
              </a:rPr>
            </a:br>
            <a:r>
              <a:rPr lang="tr-TR" sz="1300" b="1" dirty="0">
                <a:solidFill>
                  <a:srgbClr val="002060"/>
                </a:solidFill>
              </a:rPr>
              <a:t>* Dijital Pusula </a:t>
            </a:r>
            <a:br>
              <a:rPr lang="tr-TR" sz="1300" b="1" dirty="0">
                <a:solidFill>
                  <a:srgbClr val="002060"/>
                </a:solidFill>
              </a:rPr>
            </a:br>
            <a:r>
              <a:rPr lang="tr-TR" sz="1300" b="1" dirty="0">
                <a:solidFill>
                  <a:srgbClr val="002060"/>
                </a:solidFill>
              </a:rPr>
              <a:t>* 1/100 saniye Kronograf, tur zamanı kaydı </a:t>
            </a:r>
            <a:br>
              <a:rPr lang="tr-TR" sz="1300" b="1" dirty="0">
                <a:solidFill>
                  <a:srgbClr val="002060"/>
                </a:solidFill>
              </a:rPr>
            </a:br>
            <a:r>
              <a:rPr lang="tr-TR" sz="1300" b="1" dirty="0">
                <a:solidFill>
                  <a:srgbClr val="002060"/>
                </a:solidFill>
              </a:rPr>
              <a:t>* 99 adete kadar tur zamanı kaydı </a:t>
            </a:r>
            <a:br>
              <a:rPr lang="tr-TR" sz="1300" b="1" dirty="0">
                <a:solidFill>
                  <a:srgbClr val="002060"/>
                </a:solidFill>
              </a:rPr>
            </a:br>
            <a:r>
              <a:rPr lang="tr-TR" sz="1300" b="1" dirty="0">
                <a:solidFill>
                  <a:srgbClr val="002060"/>
                </a:solidFill>
              </a:rPr>
              <a:t>* Mavi arka plan ışığı </a:t>
            </a:r>
            <a:br>
              <a:rPr lang="tr-TR" sz="1300" b="1" dirty="0">
                <a:solidFill>
                  <a:srgbClr val="002060"/>
                </a:solidFill>
              </a:rPr>
            </a:br>
            <a:r>
              <a:rPr lang="tr-TR" sz="1300" b="1" dirty="0">
                <a:solidFill>
                  <a:srgbClr val="002060"/>
                </a:solidFill>
              </a:rPr>
              <a:t>* 2 farklı günlük alarm ayarı </a:t>
            </a:r>
            <a:br>
              <a:rPr lang="tr-TR" sz="1300" b="1" dirty="0">
                <a:solidFill>
                  <a:srgbClr val="002060"/>
                </a:solidFill>
              </a:rPr>
            </a:br>
            <a:r>
              <a:rPr lang="tr-TR" sz="1300" b="1" dirty="0">
                <a:solidFill>
                  <a:srgbClr val="002060"/>
                </a:solidFill>
              </a:rPr>
              <a:t>* Geri sayım yapan kronograf </a:t>
            </a:r>
            <a:br>
              <a:rPr lang="tr-TR" sz="1300" b="1" dirty="0">
                <a:solidFill>
                  <a:srgbClr val="002060"/>
                </a:solidFill>
              </a:rPr>
            </a:br>
            <a:r>
              <a:rPr lang="tr-TR" sz="1300" b="1" dirty="0">
                <a:solidFill>
                  <a:srgbClr val="002060"/>
                </a:solidFill>
              </a:rPr>
              <a:t>* 1 yıla kadar pil ömrü </a:t>
            </a:r>
            <a:br>
              <a:rPr lang="tr-TR" sz="1300" b="1" dirty="0">
                <a:solidFill>
                  <a:srgbClr val="002060"/>
                </a:solidFill>
              </a:rPr>
            </a:br>
            <a:r>
              <a:rPr lang="tr-TR" sz="1300" b="1" dirty="0">
                <a:solidFill>
                  <a:srgbClr val="002060"/>
                </a:solidFill>
              </a:rPr>
              <a:t>* 55 metreye kadar su geçirmezlik özelliği </a:t>
            </a:r>
            <a:br>
              <a:rPr lang="tr-TR" sz="1300" b="1" dirty="0">
                <a:solidFill>
                  <a:srgbClr val="002060"/>
                </a:solidFill>
              </a:rPr>
            </a:br>
            <a:r>
              <a:rPr lang="tr-TR" sz="1300" b="1" dirty="0">
                <a:solidFill>
                  <a:srgbClr val="002060"/>
                </a:solidFill>
              </a:rPr>
              <a:t>* Tarih ve gün görüntüleme</a:t>
            </a:r>
            <a:endParaRPr lang="tr-TR" sz="1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Aksesuarlar ve kişisel bakım – Su geçirmez kılıflar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Su geçirmez kumaştan yapılan bu kılıf çantalar, önemli malzemelerinizi (kimlik, harita, cüzdan, telefon, GPS) her zaman kuru tutar.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Çantanız suya dayanıklı olabilir ancak bir kanyon veya nehir geçmek zorunda kalırsanız veya şiddetli yağmur altında kalırsanız kıyafetlerinizi hatta uyku tulumunuzu bile kuru tutabilirsiniz.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35</a:t>
            </a:fld>
            <a:endParaRPr lang="tr-T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14823" b="5131"/>
          <a:stretch>
            <a:fillRect/>
          </a:stretch>
        </p:blipFill>
        <p:spPr bwMode="auto">
          <a:xfrm>
            <a:off x="7968208" y="2636912"/>
            <a:ext cx="188913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960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Aksesuarlar ve kişisel bakım – Kişisel bakım ve temizlik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Önemli olan bunları su kaynaklarına yakın bir yerde kullanmamaktır. Kaynaktan en az 10 m uzakta kullanılmalıdırlar.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Mümkünse organik olanları tercih edilmelidir. Çok sık kullanılmamalıdırlar.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36</a:t>
            </a:fld>
            <a:endParaRPr lang="tr-T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335" t="36364" r="70472"/>
          <a:stretch>
            <a:fillRect/>
          </a:stretch>
        </p:blipFill>
        <p:spPr bwMode="auto">
          <a:xfrm>
            <a:off x="3647728" y="4797152"/>
            <a:ext cx="804166" cy="155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848" y="5229200"/>
            <a:ext cx="1361302" cy="113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l="23125" r="26249"/>
          <a:stretch>
            <a:fillRect/>
          </a:stretch>
        </p:blipFill>
        <p:spPr bwMode="auto">
          <a:xfrm>
            <a:off x="7320136" y="4653137"/>
            <a:ext cx="1168088" cy="173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 l="34659" t="15909" r="29545" b="17613"/>
          <a:stretch>
            <a:fillRect/>
          </a:stretch>
        </p:blipFill>
        <p:spPr bwMode="auto">
          <a:xfrm>
            <a:off x="6456040" y="4725145"/>
            <a:ext cx="864096" cy="160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570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İpler farklı özelliklere göre sınıflandırılmaktadır.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Yapılarına göre statik ve dinamik ipler olarak, kalınlıklarına göre yarım ipler, ikiz ipler ve tam ipler ve kullanıldıkları yere göre tırmanış ipleri ve yardımcı ipler olarak sınıflandırılırlar.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654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Statik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Esneme özellikleri az olduğundan (% 1-2) düşme sırasında oluşan kuvveti ememezler. Bu nedenle tırmanışta kullanılmazlar.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Arama-Kurtarma gibi faaliyetlerde kullanılırlar.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38</a:t>
            </a:fld>
            <a:endParaRPr lang="tr-T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9817" y="4221088"/>
            <a:ext cx="3285865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9663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Statik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Bu şekilde kurtarılan canlı her durumda istenilen mesafede kalmaktadır.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39</a:t>
            </a:fld>
            <a:endParaRPr lang="tr-TR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5" y="2348881"/>
            <a:ext cx="3040995" cy="425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624" y="2780928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t="27500" b="32500"/>
          <a:stretch>
            <a:fillRect/>
          </a:stretch>
        </p:blipFill>
        <p:spPr bwMode="auto">
          <a:xfrm>
            <a:off x="2927648" y="5517233"/>
            <a:ext cx="2071702" cy="8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780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Çanta – Nelere dikkat etmeliyim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İnsan sırt yapısına benzer yapıda olmalıdır.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</a:t>
            </a:fld>
            <a:endParaRPr lang="tr-T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r="1298"/>
          <a:stretch>
            <a:fillRect/>
          </a:stretch>
        </p:blipFill>
        <p:spPr bwMode="auto">
          <a:xfrm>
            <a:off x="2567609" y="2564904"/>
            <a:ext cx="3736577" cy="300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0096" y="2420888"/>
            <a:ext cx="266700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4238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Dinamik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Esneme özelliği daha fazla (% 7-8) olan iplerdir.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Bu özellikleri sayesinde herhangi bir düşüş sırasında tırmanıcının ortaya çıkan etki kuvvetinden minimum düzeyde etkilenmesini sağlarlar.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40</a:t>
            </a:fld>
            <a:endParaRPr lang="tr-T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6080" y="4293096"/>
            <a:ext cx="2088232" cy="236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t="15000" b="16666"/>
          <a:stretch>
            <a:fillRect/>
          </a:stretch>
        </p:blipFill>
        <p:spPr bwMode="auto">
          <a:xfrm>
            <a:off x="2999656" y="4581129"/>
            <a:ext cx="3143272" cy="214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9673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Dinamik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Etki kuvveti; Bir tırmanıcı düştüğünde, ip, emniyetçi ve ara emniyet noktaları tarafından emilen kuvvetin dışında tırmanıcıya etki eden kuvvete etki kuvveti diyoruz.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Bu kuvvet ne kadar azsa sakatlanma riski de o kadar azdır.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037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Dinamik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42</a:t>
            </a:fld>
            <a:endParaRPr lang="tr-T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8164" t="19043" r="58398" b="37744"/>
          <a:stretch>
            <a:fillRect/>
          </a:stretch>
        </p:blipFill>
        <p:spPr bwMode="auto">
          <a:xfrm>
            <a:off x="5735960" y="2204865"/>
            <a:ext cx="2857520" cy="34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 descr="C:\Belgelerim\Videolarım\RealPlayer Downloads\fact_chute_reel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697" y="1772817"/>
            <a:ext cx="1366841" cy="3857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30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Dinamik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Tüm tırmanış ipleri laboratuar testlerine tabi tutulur ve belirli bir takım özelliklerle satışa sunulurlar.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43</a:t>
            </a:fld>
            <a:endParaRPr lang="tr-TR" dirty="0"/>
          </a:p>
        </p:txBody>
      </p:sp>
      <p:graphicFrame>
        <p:nvGraphicFramePr>
          <p:cNvPr id="6" name="5 Tablo"/>
          <p:cNvGraphicFramePr>
            <a:graphicFrameLocks noGrp="1"/>
          </p:cNvGraphicFramePr>
          <p:nvPr/>
        </p:nvGraphicFramePr>
        <p:xfrm>
          <a:off x="2639617" y="3212976"/>
          <a:ext cx="7056785" cy="30840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92090"/>
                <a:gridCol w="648072"/>
                <a:gridCol w="600354"/>
                <a:gridCol w="799201"/>
                <a:gridCol w="595150"/>
                <a:gridCol w="663165"/>
                <a:gridCol w="697179"/>
                <a:gridCol w="748188"/>
                <a:gridCol w="731186"/>
                <a:gridCol w="782200"/>
              </a:tblGrid>
              <a:tr h="301544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/>
                        <a:t>Model</a:t>
                      </a:r>
                      <a:endParaRPr lang="tr-TR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/>
                        <a:t>İp Çapı </a:t>
                      </a:r>
                      <a:endParaRPr lang="tr-TR" sz="1200" b="1">
                        <a:solidFill>
                          <a:srgbClr val="FF0000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/>
                        <a:t>İp Tipi </a:t>
                      </a:r>
                      <a:endParaRPr lang="tr-TR" sz="1200" b="1">
                        <a:solidFill>
                          <a:srgbClr val="FF0000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/>
                        <a:t>Ağırlık/M </a:t>
                      </a:r>
                      <a:endParaRPr lang="tr-TR" sz="1200" b="1">
                        <a:solidFill>
                          <a:srgbClr val="FF0000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/>
                        <a:t>Manto Oranı </a:t>
                      </a:r>
                      <a:endParaRPr lang="tr-TR" sz="1200" b="1">
                        <a:solidFill>
                          <a:srgbClr val="FF0000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/>
                        <a:t>Düşüş Sayısı </a:t>
                      </a:r>
                      <a:endParaRPr lang="tr-TR" sz="1200" b="1">
                        <a:solidFill>
                          <a:srgbClr val="FF0000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/>
                        <a:t>Darbe Kuvveti</a:t>
                      </a:r>
                      <a:endParaRPr lang="tr-TR" sz="1200" b="1">
                        <a:solidFill>
                          <a:srgbClr val="FF0000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/>
                        <a:t>Dinamik Esneme</a:t>
                      </a:r>
                      <a:endParaRPr lang="tr-TR" sz="1200" b="1">
                        <a:solidFill>
                          <a:srgbClr val="FF0000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/>
                        <a:t>Statik Esneme</a:t>
                      </a:r>
                      <a:endParaRPr lang="tr-TR" sz="1200" b="1">
                        <a:solidFill>
                          <a:srgbClr val="FF0000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/>
                        <a:t>Kılıf Kayması</a:t>
                      </a:r>
                      <a:endParaRPr lang="tr-TR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26219" marR="26219" marT="13110" marB="13110" anchor="ctr"/>
                </a:tc>
              </a:tr>
              <a:tr h="158707">
                <a:tc>
                  <a:txBody>
                    <a:bodyPr/>
                    <a:lstStyle/>
                    <a:p>
                      <a:r>
                        <a:rPr lang="tr-TR" sz="1200" b="1"/>
                        <a:t> Falcon</a:t>
                      </a: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9,4mm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58gr/m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36%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6-7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8,7kN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31%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8,30%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0 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</a:tr>
              <a:tr h="158707">
                <a:tc>
                  <a:txBody>
                    <a:bodyPr/>
                    <a:lstStyle/>
                    <a:p>
                      <a:r>
                        <a:rPr lang="tr-TR" sz="1200" b="1"/>
                        <a:t> Eagle</a:t>
                      </a: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9,8mm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1 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62gr/m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34%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7-8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9,4kN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34%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%7,6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0 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</a:tr>
              <a:tr h="158707">
                <a:tc>
                  <a:txBody>
                    <a:bodyPr/>
                    <a:lstStyle/>
                    <a:p>
                      <a:r>
                        <a:rPr lang="tr-TR" sz="1200" b="1"/>
                        <a:t> Hawk</a:t>
                      </a: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10mm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1 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63gr/m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 %38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7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8,8kN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%34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%8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0 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</a:tr>
              <a:tr h="158707">
                <a:tc>
                  <a:txBody>
                    <a:bodyPr/>
                    <a:lstStyle/>
                    <a:p>
                      <a:r>
                        <a:rPr lang="tr-TR" sz="1200" b="1"/>
                        <a:t> Harrier</a:t>
                      </a: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10,2mm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 67gr/m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%36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8-9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9kN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%31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%8,4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0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</a:tr>
              <a:tr h="125056">
                <a:tc>
                  <a:txBody>
                    <a:bodyPr/>
                    <a:lstStyle/>
                    <a:p>
                      <a:r>
                        <a:rPr lang="tr-TR" sz="1200" b="1" dirty="0" smtClean="0"/>
                        <a:t>Skyline Bicolor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10,5mm</a:t>
                      </a:r>
                      <a:endParaRPr lang="tr-TR" sz="1200" b="1">
                        <a:solidFill>
                          <a:schemeClr val="tx1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1 </a:t>
                      </a:r>
                      <a:endParaRPr lang="tr-TR" sz="1200" b="1">
                        <a:solidFill>
                          <a:schemeClr val="tx1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 72gr/m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38%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10-13</a:t>
                      </a:r>
                      <a:endParaRPr lang="tr-TR" sz="1200" b="1">
                        <a:solidFill>
                          <a:schemeClr val="tx1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9,6kN</a:t>
                      </a:r>
                      <a:endParaRPr lang="tr-TR" sz="1200" b="1">
                        <a:solidFill>
                          <a:schemeClr val="tx1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%32</a:t>
                      </a:r>
                      <a:endParaRPr lang="tr-TR" sz="1200" b="1">
                        <a:solidFill>
                          <a:schemeClr val="tx1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%9,2</a:t>
                      </a:r>
                      <a:endParaRPr lang="tr-TR" sz="1200" b="1">
                        <a:solidFill>
                          <a:schemeClr val="tx1"/>
                        </a:solidFill>
                      </a:endParaRP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0 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26219" marR="26219" marT="13110" marB="13110" anchor="ctr"/>
                </a:tc>
              </a:tr>
              <a:tr h="158707">
                <a:tc>
                  <a:txBody>
                    <a:bodyPr/>
                    <a:lstStyle/>
                    <a:p>
                      <a:r>
                        <a:rPr lang="tr-TR" sz="1200" b="1"/>
                        <a:t> Tower</a:t>
                      </a: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10,5mm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69gr/m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 %39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 9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8,4kN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%34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%9,2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0 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</a:tr>
              <a:tr h="158707">
                <a:tc>
                  <a:txBody>
                    <a:bodyPr/>
                    <a:lstStyle/>
                    <a:p>
                      <a:r>
                        <a:rPr lang="tr-TR" sz="1200" b="1"/>
                        <a:t> Condor</a:t>
                      </a: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11mm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77gr/m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%37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 13-15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9,8kN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%31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%7,4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0 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</a:tr>
              <a:tr h="158707">
                <a:tc>
                  <a:txBody>
                    <a:bodyPr/>
                    <a:lstStyle/>
                    <a:p>
                      <a:r>
                        <a:rPr lang="tr-TR" sz="1200" b="1"/>
                        <a:t> Cobra</a:t>
                      </a: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10,3mm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69gr/m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%34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 8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 9kN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%31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%7,1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0 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</a:tr>
              <a:tr h="158707">
                <a:tc>
                  <a:txBody>
                    <a:bodyPr/>
                    <a:lstStyle/>
                    <a:p>
                      <a:r>
                        <a:rPr lang="tr-TR" sz="1200" b="1"/>
                        <a:t> Python</a:t>
                      </a: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10mm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66gr/m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%36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7-8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 9,2kN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 %31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%8,4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0 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</a:tr>
              <a:tr h="158707">
                <a:tc>
                  <a:txBody>
                    <a:bodyPr/>
                    <a:lstStyle/>
                    <a:p>
                      <a:r>
                        <a:rPr lang="tr-TR" sz="1200" b="1" dirty="0"/>
                        <a:t> </a:t>
                      </a:r>
                      <a:r>
                        <a:rPr lang="tr-TR" sz="1200" b="1" dirty="0" err="1"/>
                        <a:t>Colibri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7,6mm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∞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39gr/m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%38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16-19 *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9,kN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 %31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%6,4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0 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</a:tr>
              <a:tr h="158707">
                <a:tc>
                  <a:txBody>
                    <a:bodyPr/>
                    <a:lstStyle/>
                    <a:p>
                      <a:r>
                        <a:rPr lang="tr-TR" sz="1200" b="1"/>
                        <a:t> Merlin</a:t>
                      </a:r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8mm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1/2 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44g/m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%33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13-14 *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6,7kN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%30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 %9,6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0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</a:tr>
              <a:tr h="158707">
                <a:tc>
                  <a:txBody>
                    <a:bodyPr/>
                    <a:lstStyle/>
                    <a:p>
                      <a:r>
                        <a:rPr lang="tr-TR" sz="1200" b="1" dirty="0"/>
                        <a:t> </a:t>
                      </a:r>
                      <a:r>
                        <a:rPr lang="tr-TR" sz="1200" b="1" dirty="0" err="1"/>
                        <a:t>Kestrel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8,5mm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1/2 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48gr/m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%37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16-17 *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6,5kN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/>
                        <a:t> %28</a:t>
                      </a:r>
                      <a:endParaRPr lang="tr-TR" sz="1200" b="1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 %10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0 </a:t>
                      </a:r>
                      <a:endParaRPr lang="tr-TR" sz="1200" b="1" dirty="0"/>
                    </a:p>
                  </a:txBody>
                  <a:tcPr marL="26219" marR="26219" marT="13110" marB="1311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30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Dinamik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İpin güvenliğini test etmek için bir başka önemli konu da düşme faktörüdür.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Düşme faktörü düşüşün sertliğini belirler. Bu değer ne kadar yüksekse düşüş o kadar serttir ve bu da ipin ömrünü etkileyecektir.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2620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Dinamik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Düşme faktörü 0 ile 2 arasında değişir.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Her ipin düşme sayısı ve düşme faktörü ipin etiketinde yazılıdır.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45</a:t>
            </a:fld>
            <a:endParaRPr lang="tr-TR" dirty="0"/>
          </a:p>
        </p:txBody>
      </p:sp>
      <p:pic>
        <p:nvPicPr>
          <p:cNvPr id="6" name="Picture 2" descr="C:\Belgelerim\Videolarım\RealPlayer Downloads\fact_chute_theorique_an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3992" y="3284985"/>
            <a:ext cx="3143272" cy="3423921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8164" t="45410" r="60742" b="39209"/>
          <a:stretch>
            <a:fillRect/>
          </a:stretch>
        </p:blipFill>
        <p:spPr bwMode="auto">
          <a:xfrm>
            <a:off x="2639616" y="4005064"/>
            <a:ext cx="257176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557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Dinamik ipin yapısı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Manto denen ve ipi saran bir kılıf ile bir çok lifin (kemin) bir araya gelmesiyle oluşmuşlardır.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46</a:t>
            </a:fld>
            <a:endParaRPr lang="tr-TR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4" y="4077072"/>
            <a:ext cx="207146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2" y="2924945"/>
            <a:ext cx="2448272" cy="326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751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Dinamik ipin yapısı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İpin mantosu ne kadar kalınsa, sürtünme dayanıklılığı o kadar yüksek ve kemleri ne kadar fazlaysa, düşmeye karşı dayanıklılığı o kadar iyidir.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47</a:t>
            </a:fld>
            <a:endParaRPr lang="tr-T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616" y="3356992"/>
            <a:ext cx="6929486" cy="219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7928" y="5949281"/>
            <a:ext cx="14287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893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Kalınlıklarına göre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Kalınlıklarına göre ipler;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Tek (tam) ipler (9.8-11.0 mm),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Yarım (çift) ipler (8.5-9 mm) ve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İkiz ipler (7.8-8.5 mm) olarak üçe ayrılırlar.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48</a:t>
            </a:fld>
            <a:endParaRPr lang="tr-TR" dirty="0"/>
          </a:p>
        </p:txBody>
      </p:sp>
      <p:pic>
        <p:nvPicPr>
          <p:cNvPr id="8" name="Picture 2" descr="C:\Belgelerim\Videolarım\RealPlayer Downloads\0csi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4112" y="2132856"/>
            <a:ext cx="785818" cy="1288226"/>
          </a:xfrm>
          <a:prstGeom prst="rect">
            <a:avLst/>
          </a:prstGeom>
          <a:noFill/>
        </p:spPr>
      </p:pic>
      <p:pic>
        <p:nvPicPr>
          <p:cNvPr id="9" name="Picture 3" descr="C:\Belgelerim\Videolarım\RealPlayer Downloads\0doubl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4233" y="3356992"/>
            <a:ext cx="1090295" cy="1214446"/>
          </a:xfrm>
          <a:prstGeom prst="rect">
            <a:avLst/>
          </a:prstGeom>
          <a:noFill/>
        </p:spPr>
      </p:pic>
      <p:pic>
        <p:nvPicPr>
          <p:cNvPr id="10" name="Picture 4" descr="C:\Belgelerim\Videolarım\RealPlayer Downloads\0jumele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09864" y="4509120"/>
            <a:ext cx="890592" cy="1318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124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Kalınlıklarına göre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5" name="14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Bu kalınlık değerleri bazı firmaların ürettiği özel ipler için geçerli olmayabilir.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 err="1">
                <a:solidFill>
                  <a:srgbClr val="002060"/>
                </a:solidFill>
              </a:rPr>
              <a:t>Beal</a:t>
            </a:r>
            <a:r>
              <a:rPr lang="tr-TR" sz="3000" dirty="0">
                <a:solidFill>
                  <a:srgbClr val="002060"/>
                </a:solidFill>
              </a:rPr>
              <a:t> Joker 9.1 mm tam ip.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49</a:t>
            </a:fld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920" r="20081"/>
          <a:stretch>
            <a:fillRect/>
          </a:stretch>
        </p:blipFill>
        <p:spPr bwMode="auto">
          <a:xfrm rot="3083881">
            <a:off x="6166113" y="2911915"/>
            <a:ext cx="1800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709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Resim" descr="http://www.adrenalinoutdoor.com/images/texts/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208" y="2420888"/>
            <a:ext cx="241861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Çanta – Nelere dikkat etmeliyim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Çanta yerleştirirken dikkat edilmesi gerekenler;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1; hafif ve büyük hacimli malzemeler.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2; yedek kıyafetler.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3-4; yemek vb. ağır malzemeler</a:t>
            </a:r>
          </a:p>
          <a:p>
            <a:pPr algn="just">
              <a:buNone/>
            </a:pPr>
            <a:r>
              <a:rPr lang="tr-TR" sz="3000" dirty="0">
                <a:solidFill>
                  <a:srgbClr val="002060"/>
                </a:solidFill>
              </a:rPr>
              <a:t>	(çadır) sırta yakın bölgeye yerleştirilir.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559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Kalınlıklarına göre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50</a:t>
            </a:fld>
            <a:endParaRPr lang="tr-TR" dirty="0"/>
          </a:p>
        </p:txBody>
      </p:sp>
      <p:pic>
        <p:nvPicPr>
          <p:cNvPr id="7" name="Picture 2" descr="C:\Belgelerim\Videolarım\RealPlayer Downloads\image1a1-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158" y="2421194"/>
            <a:ext cx="1857388" cy="3258576"/>
          </a:xfrm>
          <a:prstGeom prst="rect">
            <a:avLst/>
          </a:prstGeom>
          <a:noFill/>
        </p:spPr>
      </p:pic>
      <p:pic>
        <p:nvPicPr>
          <p:cNvPr id="8" name="Picture 3" descr="C:\Belgelerim\Videolarım\RealPlayer Downloads\image1a2-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1423" y="2421194"/>
            <a:ext cx="2020011" cy="3357586"/>
          </a:xfrm>
          <a:prstGeom prst="rect">
            <a:avLst/>
          </a:prstGeom>
          <a:noFill/>
        </p:spPr>
      </p:pic>
      <p:pic>
        <p:nvPicPr>
          <p:cNvPr id="9" name="Picture 4" descr="C:\Belgelerim\Videolarım\RealPlayer Downloads\image1a3-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3256" y="2421194"/>
            <a:ext cx="2497472" cy="3286148"/>
          </a:xfrm>
          <a:prstGeom prst="rect">
            <a:avLst/>
          </a:prstGeom>
          <a:noFill/>
        </p:spPr>
      </p:pic>
      <p:pic>
        <p:nvPicPr>
          <p:cNvPr id="10" name="Picture 5" descr="C:\Belgelerim\Videolarım\RealPlayer Downloads\image1b2-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7372" y="2492632"/>
            <a:ext cx="1143008" cy="3265737"/>
          </a:xfrm>
          <a:prstGeom prst="rect">
            <a:avLst/>
          </a:prstGeom>
          <a:noFill/>
        </p:spPr>
      </p:pic>
      <p:pic>
        <p:nvPicPr>
          <p:cNvPr id="11" name="Picture 6" descr="C:\Belgelerim\Videolarım\RealPlayer Downloads\image1b3-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67834" y="2420889"/>
            <a:ext cx="1357322" cy="3365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88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Kalınlıklarına göre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51</a:t>
            </a:fld>
            <a:endParaRPr lang="tr-TR" dirty="0"/>
          </a:p>
        </p:txBody>
      </p:sp>
      <p:pic>
        <p:nvPicPr>
          <p:cNvPr id="12" name="Picture 2" descr="C:\Belgelerim\Videolarım\RealPlayer Downloads\image2-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20" y="1238246"/>
            <a:ext cx="5715000" cy="1619250"/>
          </a:xfrm>
          <a:prstGeom prst="rect">
            <a:avLst/>
          </a:prstGeom>
          <a:noFill/>
        </p:spPr>
      </p:pic>
      <p:pic>
        <p:nvPicPr>
          <p:cNvPr id="13" name="Picture 3" descr="C:\Belgelerim\Videolarım\RealPlayer Downloads\image3a2-0-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2847980"/>
            <a:ext cx="5238750" cy="1295400"/>
          </a:xfrm>
          <a:prstGeom prst="rect">
            <a:avLst/>
          </a:prstGeom>
          <a:noFill/>
        </p:spPr>
      </p:pic>
      <p:pic>
        <p:nvPicPr>
          <p:cNvPr id="14" name="Picture 4" descr="C:\Belgelerim\Videolarım\RealPlayer Downloads\image3b2-0-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2596" y="4005276"/>
            <a:ext cx="5238750" cy="1352550"/>
          </a:xfrm>
          <a:prstGeom prst="rect">
            <a:avLst/>
          </a:prstGeom>
          <a:noFill/>
        </p:spPr>
      </p:pic>
      <p:pic>
        <p:nvPicPr>
          <p:cNvPr id="15" name="Picture 5" descr="C:\Belgelerim\Videolarım\RealPlayer Downloads\image4-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6133" y="4071942"/>
            <a:ext cx="1688781" cy="2571748"/>
          </a:xfrm>
          <a:prstGeom prst="rect">
            <a:avLst/>
          </a:prstGeom>
          <a:noFill/>
        </p:spPr>
      </p:pic>
      <p:pic>
        <p:nvPicPr>
          <p:cNvPr id="16" name="Picture 6" descr="C:\Belgelerim\Videolarım\RealPlayer Downloads\image5-g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53521" y="4214818"/>
            <a:ext cx="903683" cy="2357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45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Kalınlıklarına göre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0" name="9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Kullanım yerlerine göre ipler tırmanış ipleri ve yardımcı ipler olarak ikiye ayrılırlar.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Yardımcı ipler </a:t>
            </a:r>
            <a:r>
              <a:rPr lang="tr-TR" sz="3000" dirty="0" err="1">
                <a:solidFill>
                  <a:srgbClr val="002060"/>
                </a:solidFill>
              </a:rPr>
              <a:t>pursik</a:t>
            </a:r>
            <a:r>
              <a:rPr lang="tr-TR" sz="3000" dirty="0">
                <a:solidFill>
                  <a:srgbClr val="002060"/>
                </a:solidFill>
              </a:rPr>
              <a:t> yapımından malzeme taşımaya kadar birçok işte kullanılırlar.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090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Kalınlıklarına göre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0" name="9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Bunun dışında farklı çevre koşullarında (buz, sıcak) kullanmak için özel ipler de geliştirilmiştir.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53</a:t>
            </a:fld>
            <a:endParaRPr lang="tr-TR" dirty="0"/>
          </a:p>
        </p:txBody>
      </p:sp>
      <p:pic>
        <p:nvPicPr>
          <p:cNvPr id="2050" name="Picture 2" descr="http://bealplanet.com/sport/img/pub-GD2-u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1545" y="2564904"/>
            <a:ext cx="2203491" cy="2088232"/>
          </a:xfrm>
          <a:prstGeom prst="rect">
            <a:avLst/>
          </a:prstGeom>
          <a:noFill/>
        </p:spPr>
      </p:pic>
      <p:pic>
        <p:nvPicPr>
          <p:cNvPr id="2054" name="Picture 6" descr="http://bealplanet.com/sport/img/pub-DC2-us.jpg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044" y="2564905"/>
            <a:ext cx="2264698" cy="2090490"/>
          </a:xfrm>
          <a:prstGeom prst="rect">
            <a:avLst/>
          </a:prstGeom>
          <a:noFill/>
        </p:spPr>
      </p:pic>
      <p:pic>
        <p:nvPicPr>
          <p:cNvPr id="2056" name="Picture 8" descr="http://bealplanet.com/sport/img/pub-CLASSIC-us.jpg">
            <a:hlinkClick r:id="rId2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5801" y="4744280"/>
            <a:ext cx="2248737" cy="2113720"/>
          </a:xfrm>
          <a:prstGeom prst="rect">
            <a:avLst/>
          </a:prstGeom>
          <a:noFill/>
        </p:spPr>
      </p:pic>
      <p:pic>
        <p:nvPicPr>
          <p:cNvPr id="2058" name="Picture 10" descr="http://bealplanet.com/sport/img/pub-ECO-us.jpg">
            <a:hlinkClick r:id="rId2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0056" y="4767445"/>
            <a:ext cx="2160240" cy="2090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541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Kalınlıklarına göre ipler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54</a:t>
            </a:fld>
            <a:endParaRPr lang="tr-T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608" y="1628801"/>
            <a:ext cx="1656184" cy="457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 r="2935"/>
          <a:stretch>
            <a:fillRect/>
          </a:stretch>
        </p:blipFill>
        <p:spPr bwMode="auto">
          <a:xfrm>
            <a:off x="4511824" y="2420888"/>
            <a:ext cx="2520280" cy="238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4112" y="2420888"/>
            <a:ext cx="305121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287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İp seçimi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0" name="9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 algn="just"/>
            <a:r>
              <a:rPr lang="tr-TR" sz="2600" dirty="0">
                <a:solidFill>
                  <a:srgbClr val="002060"/>
                </a:solidFill>
              </a:rPr>
              <a:t>İpi ne amaçla kullanacağız?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Kullanılacak yer nasıl bir yapıya sahip?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Uzunluğu ne kadar olmalı?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Sağlamlık – ağırlık ilişkisi nedir?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Kullanılan emniyet aleti – kalınlık ilişkisi nasıl?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8942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İp bakımı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0" name="9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İplerin belirli bir raf ömrü vardır. Bu süre içinde kullanmayı unutmayın </a:t>
            </a:r>
            <a:r>
              <a:rPr lang="tr-TR" sz="3000" dirty="0">
                <a:solidFill>
                  <a:srgbClr val="002060"/>
                </a:solidFill>
                <a:sym typeface="Wingdings" pitchFamily="2" charset="2"/>
              </a:rPr>
              <a:t></a:t>
            </a:r>
            <a:endParaRPr lang="tr-TR" sz="3000" dirty="0">
              <a:solidFill>
                <a:srgbClr val="002060"/>
              </a:solidFill>
            </a:endParaRP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İpinizi yeni aldığınızda ilk açışı mutlaka kurallara uygun yapın.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İpte kullanacağınız emniyet aletini iyi seçin, ipte en az burguyu oluştursun.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56</a:t>
            </a:fld>
            <a:endParaRPr lang="tr-TR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5373216"/>
            <a:ext cx="1928826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8597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İp bakımı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0" name="9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Unutmayın ipe atılan tüm düğümler ipin çekerini düşürür.</a:t>
            </a: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Açık sekizli % 70-75,</a:t>
            </a: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Kapalı sekizli % 70-75,</a:t>
            </a: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Perlon düğümü % 60-70,</a:t>
            </a: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Çift balıkçı % 65-70,</a:t>
            </a: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Yarım kazık,</a:t>
            </a: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Tam kazık,</a:t>
            </a:r>
          </a:p>
          <a:p>
            <a:pPr lvl="1" algn="just"/>
            <a:r>
              <a:rPr lang="tr-TR" sz="2600" dirty="0">
                <a:solidFill>
                  <a:srgbClr val="002060"/>
                </a:solidFill>
              </a:rPr>
              <a:t>Üzengi,</a:t>
            </a:r>
          </a:p>
          <a:p>
            <a:pPr lvl="1" algn="just"/>
            <a:r>
              <a:rPr lang="tr-TR" sz="2600" dirty="0" err="1">
                <a:solidFill>
                  <a:srgbClr val="002060"/>
                </a:solidFill>
              </a:rPr>
              <a:t>Pursik</a:t>
            </a:r>
            <a:r>
              <a:rPr lang="tr-TR" sz="2600" dirty="0">
                <a:solidFill>
                  <a:srgbClr val="002060"/>
                </a:solidFill>
              </a:rPr>
              <a:t> düğümü.</a:t>
            </a:r>
          </a:p>
          <a:p>
            <a:pPr lvl="1" algn="just"/>
            <a:endParaRPr lang="tr-TR" sz="2600" dirty="0">
              <a:solidFill>
                <a:srgbClr val="002060"/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3400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İp bakımı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0" name="9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İpin uçları açıksa mutlaka yakarak yapıştırın.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Uzun ömürlü bir ip için ip çantası kullanın.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İpleri saklarken üzerlerindeki düğümleri çözün.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İp toplama yönteminize dikkat edin.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1382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İp bakımı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59</a:t>
            </a:fld>
            <a:endParaRPr lang="tr-T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2104" y="2132856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856" y="2060848"/>
            <a:ext cx="2286036" cy="228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l="17857" r="15714"/>
          <a:stretch>
            <a:fillRect/>
          </a:stretch>
        </p:blipFill>
        <p:spPr bwMode="auto">
          <a:xfrm>
            <a:off x="2423592" y="1916832"/>
            <a:ext cx="221457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 descr="C:\Belgelerim\Videolarım\RealPlayer Downloads\aka_acik_sekizli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840" y="4725144"/>
            <a:ext cx="24384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797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Resim" descr="http://www.adrenalinoutdoor.com/images/texts/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208" y="2420888"/>
            <a:ext cx="241861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Çanta – Nelere dikkat etmeliyim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5; yürüyüşte kullanılacak malzemeler üst kısma konmalıdır.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6; mat, çantanın alt veya üst dış kısmında</a:t>
            </a:r>
          </a:p>
          <a:p>
            <a:pPr algn="just">
              <a:buNone/>
            </a:pPr>
            <a:r>
              <a:rPr lang="tr-TR" sz="3000" dirty="0">
                <a:solidFill>
                  <a:srgbClr val="002060"/>
                </a:solidFill>
              </a:rPr>
              <a:t>	taşınmalıdır.</a:t>
            </a:r>
          </a:p>
          <a:p>
            <a:pPr algn="just">
              <a:buNone/>
            </a:pPr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7; harita, pusula benzeri malzemeler</a:t>
            </a:r>
            <a:endParaRPr lang="tr-TR" sz="2600" dirty="0">
              <a:solidFill>
                <a:srgbClr val="002060"/>
              </a:solidFill>
            </a:endParaRPr>
          </a:p>
          <a:p>
            <a:pPr algn="just">
              <a:buNone/>
            </a:pPr>
            <a:r>
              <a:rPr lang="tr-TR" sz="3000" dirty="0">
                <a:solidFill>
                  <a:srgbClr val="002060"/>
                </a:solidFill>
              </a:rPr>
              <a:t>	çantanın dış üst ve yan ceplerinde</a:t>
            </a:r>
          </a:p>
          <a:p>
            <a:pPr algn="just">
              <a:buNone/>
            </a:pPr>
            <a:r>
              <a:rPr lang="tr-TR" sz="3000" dirty="0">
                <a:solidFill>
                  <a:srgbClr val="002060"/>
                </a:solidFill>
              </a:rPr>
              <a:t>	taşınmalıdır.</a:t>
            </a:r>
            <a:endParaRPr lang="tr-TR" sz="2600" dirty="0">
              <a:solidFill>
                <a:srgbClr val="002060"/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4150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İp bakımı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0" name="9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İpinizi tozdan, kirden, çamurdan uzak tutun.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Yıkamanız gerekirse özel deterjan kullanın ve ipi açarak serin ve gölge bir yerde kurutun. Kurumadan asla toplamayın.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İpin hep aynı ucundan tırmanmayın, birkaç tırmanıştan sonra ipin yönünü değiştirin.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28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İp bakımı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61</a:t>
            </a:fld>
            <a:endParaRPr lang="tr-T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641" y="2204864"/>
            <a:ext cx="439743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8128" y="2420888"/>
            <a:ext cx="114300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7710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İp bakımı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0" name="9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Belirli aralıklarla ve sert düşüşlerden sonra ipinizi elle muayene edin.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İpin sürtünmesini engelleyin. Bunun için ara malzemeler kullanın.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İplerinizi serin, kuru ve havadar yerlerde saklayın.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62</a:t>
            </a:fld>
            <a:endParaRPr lang="tr-T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13750" b="21250"/>
          <a:stretch>
            <a:fillRect/>
          </a:stretch>
        </p:blipFill>
        <p:spPr bwMode="auto">
          <a:xfrm>
            <a:off x="7248128" y="3645024"/>
            <a:ext cx="1800200" cy="11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5318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Teknik Malzemeler – İpler – İp bakımı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0" name="9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İpte yaşanan düşüşleri kaydedin.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İpte hasar varsa hasarlı yeri kesin ve ucunu yakın.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İpe basmayın.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63</a:t>
            </a:fld>
            <a:endParaRPr lang="tr-TR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5961" y="4005064"/>
            <a:ext cx="1813119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50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Çanta – Nelere dikkat etmeliyim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Çanta hacimleri L cinsiden hesaplanır.  Küçük litreli çantalar 30 L, 40 L gibi daha hafiftir. Ancak bu çantalarla dağa gitmek tecrübe ister.</a:t>
            </a:r>
          </a:p>
          <a:p>
            <a:pPr algn="just"/>
            <a:endParaRPr lang="tr-TR" sz="3000" dirty="0">
              <a:solidFill>
                <a:srgbClr val="002060"/>
              </a:solidFill>
            </a:endParaRPr>
          </a:p>
          <a:p>
            <a:pPr algn="just"/>
            <a:r>
              <a:rPr lang="tr-TR" sz="3000" dirty="0">
                <a:solidFill>
                  <a:srgbClr val="002060"/>
                </a:solidFill>
              </a:rPr>
              <a:t>Çantanızın kumaşı, özellikle de dikişleri sağlam olmalıdır. Genellikle </a:t>
            </a:r>
            <a:r>
              <a:rPr lang="tr-TR" sz="3000" dirty="0" err="1">
                <a:solidFill>
                  <a:srgbClr val="002060"/>
                </a:solidFill>
              </a:rPr>
              <a:t>cordura</a:t>
            </a:r>
            <a:r>
              <a:rPr lang="tr-TR" sz="3000" dirty="0">
                <a:solidFill>
                  <a:srgbClr val="002060"/>
                </a:solidFill>
              </a:rPr>
              <a:t> kumaş tercih edilir.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</a:t>
            </a:fld>
            <a:endParaRPr lang="tr-T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9091" t="3977" r="10795" b="2272"/>
          <a:stretch>
            <a:fillRect/>
          </a:stretch>
        </p:blipFill>
        <p:spPr bwMode="auto">
          <a:xfrm>
            <a:off x="5375920" y="4653136"/>
            <a:ext cx="1728192" cy="202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209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Çanta – Nelere dikkat etmeliyim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3000" dirty="0">
                <a:solidFill>
                  <a:srgbClr val="002060"/>
                </a:solidFill>
              </a:rPr>
              <a:t>Suya dayanıklı olmalıdır. Unutmayın ki her şeyinizi çantanızda taşıyorsunuz ve onlara kuruyken ihtiyacınız var.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8</a:t>
            </a:fld>
            <a:endParaRPr lang="tr-TR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848" y="3277884"/>
            <a:ext cx="2448272" cy="310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7142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31250" t="31250" r="24432" b="27841"/>
          <a:stretch>
            <a:fillRect/>
          </a:stretch>
        </p:blipFill>
        <p:spPr bwMode="auto">
          <a:xfrm>
            <a:off x="7176120" y="5395684"/>
            <a:ext cx="1584176" cy="14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7273" r="24999"/>
          <a:stretch>
            <a:fillRect/>
          </a:stretch>
        </p:blipFill>
        <p:spPr bwMode="auto">
          <a:xfrm>
            <a:off x="5303912" y="5425876"/>
            <a:ext cx="801990" cy="14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Çanta - Bakımı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1" name="10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dirty="0" smtClean="0">
                <a:solidFill>
                  <a:srgbClr val="002060"/>
                </a:solidFill>
              </a:rPr>
              <a:t>Doğa her gidişinizden önce çantanızı kontrol edin. Özellikle dikiş yerlerinde sorun olmadığından emin olun.</a:t>
            </a:r>
          </a:p>
          <a:p>
            <a:pPr algn="just"/>
            <a:endParaRPr lang="tr-TR" dirty="0" smtClean="0">
              <a:solidFill>
                <a:srgbClr val="002060"/>
              </a:solidFill>
            </a:endParaRPr>
          </a:p>
          <a:p>
            <a:pPr algn="just"/>
            <a:r>
              <a:rPr lang="tr-TR" dirty="0" smtClean="0">
                <a:solidFill>
                  <a:srgbClr val="002060"/>
                </a:solidFill>
              </a:rPr>
              <a:t>Su geçirmezliğini artırmak için özel spreyler kullanın.</a:t>
            </a:r>
          </a:p>
          <a:p>
            <a:pPr algn="just"/>
            <a:endParaRPr lang="tr-TR" dirty="0" smtClean="0">
              <a:solidFill>
                <a:srgbClr val="002060"/>
              </a:solidFill>
            </a:endParaRPr>
          </a:p>
          <a:p>
            <a:pPr algn="just"/>
            <a:r>
              <a:rPr lang="tr-TR" dirty="0" smtClean="0">
                <a:solidFill>
                  <a:srgbClr val="002060"/>
                </a:solidFill>
              </a:rPr>
              <a:t>Yıkamak isterseniz bakım şampuanlarından faydalanın.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151-9FAA-4ABC-B561-503F30C10F36}" type="datetime1">
              <a:rPr lang="tr-TR" smtClean="0"/>
              <a:pPr/>
              <a:t>2.2.2017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744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2218</Words>
  <Application>Microsoft Office PowerPoint</Application>
  <PresentationFormat>Geniş ekran</PresentationFormat>
  <Paragraphs>599</Paragraphs>
  <Slides>63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Wingdings</vt:lpstr>
      <vt:lpstr>Office Teması</vt:lpstr>
      <vt:lpstr>Çanta – Nelere dikkat etmeliyim</vt:lpstr>
      <vt:lpstr>Çanta – Nelere dikkat etmeliyim</vt:lpstr>
      <vt:lpstr>Çanta – Nelere dikkat etmeliyim</vt:lpstr>
      <vt:lpstr>Çanta – Nelere dikkat etmeliyim</vt:lpstr>
      <vt:lpstr>Çanta – Nelere dikkat etmeliyim</vt:lpstr>
      <vt:lpstr>Çanta – Nelere dikkat etmeliyim</vt:lpstr>
      <vt:lpstr>Çanta – Nelere dikkat etmeliyim</vt:lpstr>
      <vt:lpstr>Çanta – Nelere dikkat etmeliyim</vt:lpstr>
      <vt:lpstr>Çanta - Bakımı</vt:lpstr>
      <vt:lpstr>Uyku tulumu</vt:lpstr>
      <vt:lpstr>Uyku tulumu</vt:lpstr>
      <vt:lpstr>Uyku tulumu</vt:lpstr>
      <vt:lpstr>Uyku tulumu</vt:lpstr>
      <vt:lpstr>Uyku tulumu</vt:lpstr>
      <vt:lpstr>Uyku tulumu</vt:lpstr>
      <vt:lpstr>Uyku tulumu</vt:lpstr>
      <vt:lpstr>Uyku tulumu</vt:lpstr>
      <vt:lpstr>Uyku tulumu – Nelere dikkat edelim</vt:lpstr>
      <vt:lpstr>Uyku tulumu – Nelere dikkat edelim</vt:lpstr>
      <vt:lpstr>Uyku tulumu – Bakımı</vt:lpstr>
      <vt:lpstr>Mat</vt:lpstr>
      <vt:lpstr>Mat</vt:lpstr>
      <vt:lpstr>Ocaklar ve Kamp mutfağı</vt:lpstr>
      <vt:lpstr>Ocaklar ve Kamp mutfağı</vt:lpstr>
      <vt:lpstr>Ocaklar ve Kamp mutfağı – Dikkat edilmesi gerekenler</vt:lpstr>
      <vt:lpstr>Ocaklar ve Kamp mutfağı – Dikkat edilmesi gerekenler</vt:lpstr>
      <vt:lpstr>Ocaklar ve Kamp mutfağı – Ocak çeşitleri</vt:lpstr>
      <vt:lpstr>Ocaklar ve Kamp mutfağı – Kamp mutfağı</vt:lpstr>
      <vt:lpstr>Ocaklar ve Kamp mutfağı – Kamp mutfağı</vt:lpstr>
      <vt:lpstr>Ocaklar ve Kamp mutfağı – Kamp mutfağı</vt:lpstr>
      <vt:lpstr>Ocaklar ve Kamp mutfağı – Kamp mutfağı</vt:lpstr>
      <vt:lpstr>Aksesuarlar ve kişisel bakım – Güneş gözlüğü</vt:lpstr>
      <vt:lpstr>Aksesuarlar ve kişisel bakım – Çok amaçlı çakılar</vt:lpstr>
      <vt:lpstr>Aksesuarlar ve kişisel bakım – Çok fonksiyonlu saatler</vt:lpstr>
      <vt:lpstr>Aksesuarlar ve kişisel bakım – Su geçirmez kılıflar</vt:lpstr>
      <vt:lpstr>Aksesuarlar ve kişisel bakım – Kişisel bakım ve temizlik</vt:lpstr>
      <vt:lpstr>Teknik Malzemeler – İpler</vt:lpstr>
      <vt:lpstr>Teknik Malzemeler – İpler – Statik ipler</vt:lpstr>
      <vt:lpstr>Teknik Malzemeler – İpler – Statik ipler</vt:lpstr>
      <vt:lpstr>Teknik Malzemeler – İpler – Dinamik ipler</vt:lpstr>
      <vt:lpstr>Teknik Malzemeler – İpler – Dinamik ipler</vt:lpstr>
      <vt:lpstr>Teknik Malzemeler – İpler – Dinamik ipler</vt:lpstr>
      <vt:lpstr>Teknik Malzemeler – İpler – Dinamik ipler</vt:lpstr>
      <vt:lpstr>Teknik Malzemeler – İpler – Dinamik ipler</vt:lpstr>
      <vt:lpstr>Teknik Malzemeler – İpler – Dinamik ipler</vt:lpstr>
      <vt:lpstr>Teknik Malzemeler – İpler – Dinamik ipin yapısı</vt:lpstr>
      <vt:lpstr>Teknik Malzemeler – İpler – Dinamik ipin yapısı</vt:lpstr>
      <vt:lpstr>Teknik Malzemeler – İpler – Kalınlıklarına göre ipler</vt:lpstr>
      <vt:lpstr>Teknik Malzemeler – İpler – Kalınlıklarına göre ipler</vt:lpstr>
      <vt:lpstr>Teknik Malzemeler – İpler – Kalınlıklarına göre ipler</vt:lpstr>
      <vt:lpstr>Teknik Malzemeler – İpler – Kalınlıklarına göre ipler</vt:lpstr>
      <vt:lpstr>Teknik Malzemeler – İpler – Kalınlıklarına göre ipler</vt:lpstr>
      <vt:lpstr>Teknik Malzemeler – İpler – Kalınlıklarına göre ipler</vt:lpstr>
      <vt:lpstr>Teknik Malzemeler – İpler – Kalınlıklarına göre ipler</vt:lpstr>
      <vt:lpstr>Teknik Malzemeler – İpler – İp seçimi</vt:lpstr>
      <vt:lpstr>Teknik Malzemeler – İpler – İp bakımı</vt:lpstr>
      <vt:lpstr>Teknik Malzemeler – İpler – İp bakımı</vt:lpstr>
      <vt:lpstr>Teknik Malzemeler – İpler – İp bakımı</vt:lpstr>
      <vt:lpstr>Teknik Malzemeler – İpler – İp bakımı</vt:lpstr>
      <vt:lpstr>Teknik Malzemeler – İpler – İp bakımı</vt:lpstr>
      <vt:lpstr>Teknik Malzemeler – İpler – İp bakımı</vt:lpstr>
      <vt:lpstr>Teknik Malzemeler – İpler – İp bakımı</vt:lpstr>
      <vt:lpstr>Teknik Malzemeler – İpler – İp bakımı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Çanta – Nelere dikkat etmeliyim</dc:title>
  <dc:creator>dicle aras</dc:creator>
  <cp:lastModifiedBy>dicle aras</cp:lastModifiedBy>
  <cp:revision>1</cp:revision>
  <dcterms:created xsi:type="dcterms:W3CDTF">2017-02-02T09:03:40Z</dcterms:created>
  <dcterms:modified xsi:type="dcterms:W3CDTF">2017-02-02T09:03:51Z</dcterms:modified>
</cp:coreProperties>
</file>