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444" r:id="rId2"/>
    <p:sldId id="443" r:id="rId3"/>
    <p:sldId id="439" r:id="rId4"/>
    <p:sldId id="440" r:id="rId5"/>
    <p:sldId id="441" r:id="rId6"/>
    <p:sldId id="412" r:id="rId7"/>
    <p:sldId id="445" r:id="rId8"/>
    <p:sldId id="405" r:id="rId9"/>
    <p:sldId id="448" r:id="rId10"/>
    <p:sldId id="451" r:id="rId11"/>
    <p:sldId id="428" r:id="rId12"/>
    <p:sldId id="325" r:id="rId13"/>
    <p:sldId id="326" r:id="rId14"/>
    <p:sldId id="333" r:id="rId15"/>
    <p:sldId id="327" r:id="rId16"/>
    <p:sldId id="353" r:id="rId17"/>
    <p:sldId id="449" r:id="rId18"/>
    <p:sldId id="350" r:id="rId19"/>
    <p:sldId id="351" r:id="rId20"/>
    <p:sldId id="321" r:id="rId21"/>
    <p:sldId id="450" r:id="rId22"/>
    <p:sldId id="355" r:id="rId23"/>
    <p:sldId id="352" r:id="rId24"/>
    <p:sldId id="354" r:id="rId25"/>
    <p:sldId id="358" r:id="rId26"/>
    <p:sldId id="356" r:id="rId27"/>
    <p:sldId id="359" r:id="rId28"/>
    <p:sldId id="360" r:id="rId29"/>
    <p:sldId id="361" r:id="rId30"/>
    <p:sldId id="362" r:id="rId31"/>
    <p:sldId id="363" r:id="rId32"/>
    <p:sldId id="388" r:id="rId33"/>
    <p:sldId id="365" r:id="rId34"/>
    <p:sldId id="366" r:id="rId35"/>
    <p:sldId id="371" r:id="rId36"/>
    <p:sldId id="370" r:id="rId37"/>
    <p:sldId id="435" r:id="rId38"/>
    <p:sldId id="453" r:id="rId39"/>
    <p:sldId id="381" r:id="rId40"/>
    <p:sldId id="373" r:id="rId41"/>
    <p:sldId id="374" r:id="rId42"/>
    <p:sldId id="375" r:id="rId43"/>
    <p:sldId id="376" r:id="rId44"/>
    <p:sldId id="452" r:id="rId45"/>
  </p:sldIdLst>
  <p:sldSz cx="9144000" cy="6858000" type="screen4x3"/>
  <p:notesSz cx="6797675" cy="98726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1362AB-3487-4CCF-A795-9646C1155245}">
          <p14:sldIdLst>
            <p14:sldId id="444"/>
            <p14:sldId id="443"/>
            <p14:sldId id="439"/>
            <p14:sldId id="440"/>
            <p14:sldId id="441"/>
            <p14:sldId id="412"/>
            <p14:sldId id="445"/>
            <p14:sldId id="405"/>
            <p14:sldId id="448"/>
            <p14:sldId id="451"/>
            <p14:sldId id="428"/>
            <p14:sldId id="325"/>
            <p14:sldId id="326"/>
            <p14:sldId id="333"/>
            <p14:sldId id="327"/>
            <p14:sldId id="353"/>
            <p14:sldId id="449"/>
            <p14:sldId id="350"/>
            <p14:sldId id="351"/>
            <p14:sldId id="321"/>
            <p14:sldId id="450"/>
            <p14:sldId id="355"/>
            <p14:sldId id="352"/>
            <p14:sldId id="354"/>
            <p14:sldId id="358"/>
            <p14:sldId id="356"/>
            <p14:sldId id="359"/>
            <p14:sldId id="360"/>
            <p14:sldId id="361"/>
            <p14:sldId id="362"/>
            <p14:sldId id="363"/>
            <p14:sldId id="388"/>
            <p14:sldId id="365"/>
            <p14:sldId id="366"/>
            <p14:sldId id="371"/>
            <p14:sldId id="370"/>
            <p14:sldId id="435"/>
            <p14:sldId id="453"/>
            <p14:sldId id="381"/>
            <p14:sldId id="373"/>
            <p14:sldId id="374"/>
            <p14:sldId id="375"/>
            <p14:sldId id="376"/>
            <p14:sldId id="452"/>
          </p14:sldIdLst>
        </p14:section>
        <p14:section name="Untitled Section" id="{28FCD579-96EE-45AE-9877-1A6CA0D4DDAB}">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72" autoAdjust="0"/>
    <p:restoredTop sz="86538" autoAdjust="0"/>
  </p:normalViewPr>
  <p:slideViewPr>
    <p:cSldViewPr>
      <p:cViewPr varScale="1">
        <p:scale>
          <a:sx n="80" d="100"/>
          <a:sy n="80" d="100"/>
        </p:scale>
        <p:origin x="117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4FE1E113-0209-461C-B342-4D7F309FB80D}" type="datetimeFigureOut">
              <a:rPr lang="tr-TR" smtClean="0"/>
              <a:pPr/>
              <a:t>8.1.2018</a:t>
            </a:fld>
            <a:endParaRPr lang="tr-TR"/>
          </a:p>
        </p:txBody>
      </p:sp>
      <p:sp>
        <p:nvSpPr>
          <p:cNvPr id="4" name="3 Slayt Görüntüsü Yer Tutucusu"/>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768" y="4689515"/>
            <a:ext cx="5438140" cy="444269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DAD45A92-2E59-420A-9BCE-2AAD925F19AC}" type="slidenum">
              <a:rPr lang="tr-TR" smtClean="0"/>
              <a:pPr/>
              <a:t>‹#›</a:t>
            </a:fld>
            <a:endParaRPr lang="tr-TR"/>
          </a:p>
        </p:txBody>
      </p:sp>
    </p:spTree>
    <p:extLst>
      <p:ext uri="{BB962C8B-B14F-4D97-AF65-F5344CB8AC3E}">
        <p14:creationId xmlns:p14="http://schemas.microsoft.com/office/powerpoint/2010/main" val="75473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80778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6111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4716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31246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5974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433061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96971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972751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01214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4257924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560232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984DBC-AED9-49CD-AC13-8C570A053335}" type="datetimeFigureOut">
              <a:rPr lang="tr-TR" smtClean="0"/>
              <a:pPr/>
              <a:t>8.1.2018</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10087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984DBC-AED9-49CD-AC13-8C570A053335}" type="datetimeFigureOut">
              <a:rPr lang="tr-TR" smtClean="0"/>
              <a:pPr/>
              <a:t>8.1.2018</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732785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84DBC-AED9-49CD-AC13-8C570A053335}" type="datetimeFigureOut">
              <a:rPr lang="tr-TR" smtClean="0"/>
              <a:pPr/>
              <a:t>8.1.2018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03827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93643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74150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4984DBC-AED9-49CD-AC13-8C570A053335}" type="datetimeFigureOut">
              <a:rPr lang="tr-TR" smtClean="0"/>
              <a:pPr/>
              <a:t>8.1.2018</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072CF3C-BC1E-41A9-AF47-F72621295B66}" type="slidenum">
              <a:rPr lang="tr-TR" smtClean="0"/>
              <a:pPr/>
              <a:t>‹#›</a:t>
            </a:fld>
            <a:endParaRPr lang="tr-TR"/>
          </a:p>
        </p:txBody>
      </p:sp>
    </p:spTree>
    <p:extLst>
      <p:ext uri="{BB962C8B-B14F-4D97-AF65-F5344CB8AC3E}">
        <p14:creationId xmlns:p14="http://schemas.microsoft.com/office/powerpoint/2010/main" val="646893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b="1" dirty="0" smtClean="0"/>
              <a:t>Hormonlar</a:t>
            </a:r>
            <a:endParaRPr lang="en-GB" b="1" dirty="0"/>
          </a:p>
        </p:txBody>
      </p:sp>
      <p:sp>
        <p:nvSpPr>
          <p:cNvPr id="5" name="Metin Yer Tutucusu 4"/>
          <p:cNvSpPr>
            <a:spLocks noGrp="1"/>
          </p:cNvSpPr>
          <p:nvPr>
            <p:ph type="body" idx="1"/>
          </p:nvPr>
        </p:nvSpPr>
        <p:spPr/>
        <p:txBody>
          <a:bodyPr>
            <a:normAutofit/>
          </a:bodyPr>
          <a:lstStyle/>
          <a:p>
            <a:pPr algn="ctr"/>
            <a:r>
              <a:rPr lang="tr-TR" sz="2800" dirty="0" smtClean="0"/>
              <a:t>Prof. Dr. Zeliha </a:t>
            </a:r>
            <a:r>
              <a:rPr lang="tr-TR" sz="2800" dirty="0" err="1" smtClean="0"/>
              <a:t>Büyükbingöl</a:t>
            </a:r>
            <a:endParaRPr lang="en-GB" sz="2800" dirty="0"/>
          </a:p>
        </p:txBody>
      </p:sp>
    </p:spTree>
    <p:extLst>
      <p:ext uri="{BB962C8B-B14F-4D97-AF65-F5344CB8AC3E}">
        <p14:creationId xmlns:p14="http://schemas.microsoft.com/office/powerpoint/2010/main" val="2304704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İnaktivasyon</a:t>
            </a:r>
            <a:r>
              <a:rPr lang="tr-TR" b="1" dirty="0" smtClean="0"/>
              <a:t> ve Parçalanmaları</a:t>
            </a:r>
            <a:endParaRPr lang="en-GB" b="1" dirty="0"/>
          </a:p>
        </p:txBody>
      </p:sp>
      <p:sp>
        <p:nvSpPr>
          <p:cNvPr id="3" name="İçerik Yer Tutucusu 2"/>
          <p:cNvSpPr>
            <a:spLocks noGrp="1"/>
          </p:cNvSpPr>
          <p:nvPr>
            <p:ph idx="1"/>
          </p:nvPr>
        </p:nvSpPr>
        <p:spPr/>
        <p:txBody>
          <a:bodyPr>
            <a:normAutofit/>
          </a:bodyPr>
          <a:lstStyle/>
          <a:p>
            <a:endParaRPr lang="tr-TR" dirty="0" smtClean="0"/>
          </a:p>
          <a:p>
            <a:r>
              <a:rPr lang="en-GB" dirty="0" err="1" smtClean="0"/>
              <a:t>Hormonlar</a:t>
            </a:r>
            <a:r>
              <a:rPr lang="tr-TR" dirty="0" smtClean="0"/>
              <a:t> görevlerini yerine getirdikten sonra, </a:t>
            </a:r>
            <a:r>
              <a:rPr lang="tr-TR" dirty="0" err="1" smtClean="0"/>
              <a:t>inaktive</a:t>
            </a:r>
            <a:r>
              <a:rPr lang="tr-TR" dirty="0" smtClean="0"/>
              <a:t> olur ve parçalanır.</a:t>
            </a:r>
          </a:p>
          <a:p>
            <a:r>
              <a:rPr lang="tr-TR" dirty="0"/>
              <a:t>B</a:t>
            </a:r>
            <a:r>
              <a:rPr lang="en-GB" dirty="0" smtClean="0"/>
              <a:t>azan </a:t>
            </a:r>
            <a:r>
              <a:rPr lang="en-GB" dirty="0" err="1"/>
              <a:t>enzimler</a:t>
            </a:r>
            <a:r>
              <a:rPr lang="en-GB" dirty="0"/>
              <a:t> </a:t>
            </a:r>
            <a:r>
              <a:rPr lang="en-GB" dirty="0" err="1"/>
              <a:t>tarafından</a:t>
            </a:r>
            <a:r>
              <a:rPr lang="en-GB" dirty="0"/>
              <a:t> </a:t>
            </a:r>
            <a:r>
              <a:rPr lang="en-GB" dirty="0" err="1"/>
              <a:t>başka</a:t>
            </a:r>
            <a:r>
              <a:rPr lang="en-GB" dirty="0"/>
              <a:t> </a:t>
            </a:r>
            <a:r>
              <a:rPr lang="en-GB" dirty="0" err="1"/>
              <a:t>bir</a:t>
            </a:r>
            <a:r>
              <a:rPr lang="en-GB" dirty="0"/>
              <a:t> </a:t>
            </a:r>
            <a:r>
              <a:rPr lang="en-GB" dirty="0" err="1"/>
              <a:t>hormona</a:t>
            </a:r>
            <a:r>
              <a:rPr lang="en-GB" dirty="0"/>
              <a:t> </a:t>
            </a:r>
            <a:r>
              <a:rPr lang="en-GB" dirty="0" err="1" smtClean="0"/>
              <a:t>dönüştürülürler</a:t>
            </a:r>
            <a:r>
              <a:rPr lang="en-GB" dirty="0" smtClean="0"/>
              <a:t>.</a:t>
            </a:r>
            <a:endParaRPr lang="tr-TR" dirty="0" smtClean="0"/>
          </a:p>
          <a:p>
            <a:r>
              <a:rPr lang="en-GB" dirty="0" err="1" smtClean="0"/>
              <a:t>Bazı</a:t>
            </a:r>
            <a:r>
              <a:rPr lang="en-GB" dirty="0" smtClean="0"/>
              <a:t> </a:t>
            </a:r>
            <a:r>
              <a:rPr lang="en-GB" dirty="0" err="1"/>
              <a:t>hormonlar</a:t>
            </a:r>
            <a:r>
              <a:rPr lang="en-GB" dirty="0"/>
              <a:t> </a:t>
            </a:r>
            <a:r>
              <a:rPr lang="en-GB" dirty="0" err="1"/>
              <a:t>yağ</a:t>
            </a:r>
            <a:r>
              <a:rPr lang="en-GB" dirty="0"/>
              <a:t> </a:t>
            </a:r>
            <a:r>
              <a:rPr lang="en-GB" dirty="0" err="1"/>
              <a:t>dokusunda</a:t>
            </a:r>
            <a:r>
              <a:rPr lang="en-GB" dirty="0"/>
              <a:t> </a:t>
            </a:r>
            <a:r>
              <a:rPr lang="en-GB" dirty="0" err="1"/>
              <a:t>birbirlerine</a:t>
            </a:r>
            <a:r>
              <a:rPr lang="en-GB" dirty="0"/>
              <a:t> </a:t>
            </a:r>
            <a:r>
              <a:rPr lang="en-GB" dirty="0" err="1" smtClean="0"/>
              <a:t>dönüşürler</a:t>
            </a:r>
            <a:r>
              <a:rPr lang="tr-TR" dirty="0" smtClean="0"/>
              <a:t>.</a:t>
            </a:r>
          </a:p>
          <a:p>
            <a:r>
              <a:rPr lang="tr-TR" dirty="0" smtClean="0"/>
              <a:t>P</a:t>
            </a:r>
            <a:r>
              <a:rPr lang="en-GB" dirty="0" err="1" smtClean="0"/>
              <a:t>arçalanan</a:t>
            </a:r>
            <a:r>
              <a:rPr lang="en-GB" dirty="0" smtClean="0"/>
              <a:t> </a:t>
            </a:r>
            <a:r>
              <a:rPr lang="en-GB" dirty="0" err="1"/>
              <a:t>hormonların</a:t>
            </a:r>
            <a:r>
              <a:rPr lang="en-GB" dirty="0"/>
              <a:t> </a:t>
            </a:r>
            <a:r>
              <a:rPr lang="tr-TR" dirty="0" smtClean="0"/>
              <a:t>son ürünleri,</a:t>
            </a:r>
            <a:r>
              <a:rPr lang="en-GB" dirty="0" smtClean="0"/>
              <a:t> </a:t>
            </a:r>
            <a:r>
              <a:rPr lang="en-GB" dirty="0" err="1" smtClean="0"/>
              <a:t>idrar</a:t>
            </a:r>
            <a:r>
              <a:rPr lang="tr-TR" dirty="0"/>
              <a:t>,</a:t>
            </a:r>
            <a:r>
              <a:rPr lang="en-GB" dirty="0" smtClean="0"/>
              <a:t> </a:t>
            </a:r>
            <a:r>
              <a:rPr lang="en-GB" dirty="0" err="1" smtClean="0"/>
              <a:t>safra</a:t>
            </a:r>
            <a:r>
              <a:rPr lang="tr-TR" dirty="0" smtClean="0"/>
              <a:t>,ter </a:t>
            </a:r>
            <a:r>
              <a:rPr lang="tr-TR" dirty="0" err="1" smtClean="0"/>
              <a:t>v.b</a:t>
            </a:r>
            <a:r>
              <a:rPr lang="tr-TR" dirty="0" smtClean="0"/>
              <a:t>.</a:t>
            </a:r>
            <a:r>
              <a:rPr lang="en-GB" dirty="0" smtClean="0"/>
              <a:t> </a:t>
            </a:r>
            <a:r>
              <a:rPr lang="en-GB" dirty="0" err="1"/>
              <a:t>ile</a:t>
            </a:r>
            <a:r>
              <a:rPr lang="en-GB" dirty="0"/>
              <a:t> </a:t>
            </a:r>
            <a:r>
              <a:rPr lang="en-GB" dirty="0" err="1"/>
              <a:t>vücuttan</a:t>
            </a:r>
            <a:r>
              <a:rPr lang="en-GB" dirty="0"/>
              <a:t> </a:t>
            </a:r>
            <a:r>
              <a:rPr lang="en-GB" dirty="0" err="1" smtClean="0"/>
              <a:t>atılır</a:t>
            </a:r>
            <a:r>
              <a:rPr lang="tr-TR" dirty="0" smtClean="0"/>
              <a:t>.</a:t>
            </a:r>
            <a:endParaRPr lang="en-GB" dirty="0"/>
          </a:p>
        </p:txBody>
      </p:sp>
    </p:spTree>
    <p:extLst>
      <p:ext uri="{BB962C8B-B14F-4D97-AF65-F5344CB8AC3E}">
        <p14:creationId xmlns:p14="http://schemas.microsoft.com/office/powerpoint/2010/main" val="2994877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t>Hormonların Salgılanmasının Regülasyonu</a:t>
            </a:r>
            <a:endParaRPr lang="tr-TR" dirty="0"/>
          </a:p>
        </p:txBody>
      </p:sp>
      <p:sp>
        <p:nvSpPr>
          <p:cNvPr id="3" name="Subtitle 2"/>
          <p:cNvSpPr>
            <a:spLocks noGrp="1"/>
          </p:cNvSpPr>
          <p:nvPr>
            <p:ph type="subTitle" idx="1"/>
          </p:nvPr>
        </p:nvSpPr>
        <p:spPr/>
        <p:txBody>
          <a:bodyPr/>
          <a:lstStyle/>
          <a:p>
            <a:pPr algn="ctr"/>
            <a:endParaRPr lang="tr-TR" b="1" dirty="0" smtClean="0"/>
          </a:p>
          <a:p>
            <a:pPr algn="ctr"/>
            <a:r>
              <a:rPr lang="tr-TR" b="1" dirty="0" smtClean="0"/>
              <a:t>Negatif ve pozitif geri besleme sistemleri kullanılır.</a:t>
            </a:r>
            <a:endParaRPr lang="tr-TR" b="1" dirty="0"/>
          </a:p>
        </p:txBody>
      </p:sp>
    </p:spTree>
    <p:extLst>
      <p:ext uri="{BB962C8B-B14F-4D97-AF65-F5344CB8AC3E}">
        <p14:creationId xmlns:p14="http://schemas.microsoft.com/office/powerpoint/2010/main" val="1077952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tr-TR" dirty="0" smtClean="0"/>
              <a:t>Hormonların Etki Şekli-Reseptör Kavramı-Sinyal Aktarımı</a:t>
            </a:r>
            <a:endParaRPr lang="tr-TR" dirty="0"/>
          </a:p>
        </p:txBody>
      </p:sp>
      <p:sp>
        <p:nvSpPr>
          <p:cNvPr id="3" name="Content Placeholder 2"/>
          <p:cNvSpPr>
            <a:spLocks noGrp="1"/>
          </p:cNvSpPr>
          <p:nvPr>
            <p:ph idx="1"/>
          </p:nvPr>
        </p:nvSpPr>
        <p:spPr>
          <a:solidFill>
            <a:schemeClr val="tx2">
              <a:lumMod val="40000"/>
              <a:lumOff val="60000"/>
            </a:schemeClr>
          </a:solidFill>
        </p:spPr>
        <p:txBody>
          <a:bodyPr/>
          <a:lstStyle/>
          <a:p>
            <a:endParaRPr lang="tr-TR" dirty="0" smtClean="0"/>
          </a:p>
          <a:p>
            <a:endParaRPr lang="tr-TR" dirty="0" smtClean="0"/>
          </a:p>
          <a:p>
            <a:pPr algn="ctr"/>
            <a:r>
              <a:rPr lang="tr-TR" dirty="0" smtClean="0"/>
              <a:t>Steroidal yapıdaki hormonlar</a:t>
            </a:r>
          </a:p>
          <a:p>
            <a:pPr algn="ctr"/>
            <a:r>
              <a:rPr lang="tr-TR" dirty="0" smtClean="0"/>
              <a:t>Amino asit yapısındaki hormonlar</a:t>
            </a:r>
          </a:p>
          <a:p>
            <a:pPr algn="ctr"/>
            <a:r>
              <a:rPr lang="tr-TR" dirty="0" smtClean="0"/>
              <a:t>Peptit (polipeptit)yapıdaki hormonlar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tr-TR" dirty="0" smtClean="0"/>
              <a:t>Steroidal Yapıdaki Hormonlar ve Tiroid Hormonlarının Etki Şekli</a:t>
            </a:r>
            <a:endParaRPr lang="tr-TR" dirty="0"/>
          </a:p>
        </p:txBody>
      </p:sp>
      <p:sp>
        <p:nvSpPr>
          <p:cNvPr id="3" name="Content Placeholder 2"/>
          <p:cNvSpPr>
            <a:spLocks noGrp="1"/>
          </p:cNvSpPr>
          <p:nvPr>
            <p:ph idx="1"/>
          </p:nvPr>
        </p:nvSpPr>
        <p:spPr>
          <a:solidFill>
            <a:srgbClr val="FFFF66"/>
          </a:solidFill>
        </p:spPr>
        <p:txBody>
          <a:bodyPr/>
          <a:lstStyle/>
          <a:p>
            <a:endParaRPr lang="tr-TR" dirty="0" smtClean="0"/>
          </a:p>
          <a:p>
            <a:endParaRPr lang="tr-TR" dirty="0" smtClean="0"/>
          </a:p>
          <a:p>
            <a:endParaRPr lang="tr-TR" dirty="0" smtClean="0"/>
          </a:p>
          <a:p>
            <a:pPr algn="ctr"/>
            <a:r>
              <a:rPr lang="tr-TR" dirty="0" smtClean="0"/>
              <a:t>Reseptörlerin yeri: Sitoplazma/Çekirdek</a:t>
            </a:r>
          </a:p>
          <a:p>
            <a:pPr algn="ctr"/>
            <a:endParaRPr lang="tr-TR" dirty="0" smtClean="0"/>
          </a:p>
          <a:p>
            <a:pPr algn="ctr"/>
            <a:r>
              <a:rPr lang="tr-TR" dirty="0" smtClean="0"/>
              <a:t>Hormon-Reseptör ile bağlanır. </a:t>
            </a:r>
            <a:r>
              <a:rPr lang="tr-TR" dirty="0" err="1" smtClean="0"/>
              <a:t>Steroid</a:t>
            </a:r>
            <a:r>
              <a:rPr lang="tr-TR" dirty="0" smtClean="0"/>
              <a:t> hormon reseptörleri </a:t>
            </a:r>
            <a:r>
              <a:rPr lang="tr-TR" dirty="0" err="1" smtClean="0"/>
              <a:t>intraselüler</a:t>
            </a:r>
            <a:r>
              <a:rPr lang="tr-TR" dirty="0" smtClean="0"/>
              <a:t> transkripsiyon faktörleridir. Hedef genlerin ekspresyonunda etkilidir.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a:bodyPr>
          <a:lstStyle/>
          <a:p>
            <a:r>
              <a:rPr lang="tr-TR" dirty="0" smtClean="0"/>
              <a:t>Polipeptid yapıdaki hormonların etki şekli</a:t>
            </a:r>
            <a:endParaRPr lang="tr-TR" dirty="0"/>
          </a:p>
        </p:txBody>
      </p:sp>
      <p:sp>
        <p:nvSpPr>
          <p:cNvPr id="3" name="Content Placeholder 2"/>
          <p:cNvSpPr>
            <a:spLocks noGrp="1"/>
          </p:cNvSpPr>
          <p:nvPr>
            <p:ph idx="1"/>
          </p:nvPr>
        </p:nvSpPr>
        <p:spPr>
          <a:solidFill>
            <a:schemeClr val="accent2">
              <a:lumMod val="20000"/>
              <a:lumOff val="80000"/>
            </a:schemeClr>
          </a:solidFill>
        </p:spPr>
        <p:txBody>
          <a:bodyPr/>
          <a:lstStyle/>
          <a:p>
            <a:pPr algn="ctr"/>
            <a:endParaRPr lang="tr-TR" dirty="0" smtClean="0"/>
          </a:p>
          <a:p>
            <a:pPr algn="ctr"/>
            <a:r>
              <a:rPr lang="tr-TR" dirty="0" smtClean="0"/>
              <a:t>İkincil ulak kavramı: DAG, Ca+2, IP3,cAMP, cGMP</a:t>
            </a:r>
          </a:p>
          <a:p>
            <a:pPr algn="ctr"/>
            <a:r>
              <a:rPr lang="tr-TR" dirty="0" smtClean="0"/>
              <a:t>Efektör molekül: Adenil siklaz, guanilat siklaz</a:t>
            </a:r>
          </a:p>
          <a:p>
            <a:pPr algn="ctr"/>
            <a:r>
              <a:rPr lang="tr-TR" dirty="0" smtClean="0"/>
              <a:t>Protein kinazlar: PKA, PKC</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lumMod val="60000"/>
              <a:lumOff val="40000"/>
            </a:schemeClr>
          </a:solidFill>
        </p:spPr>
        <p:txBody>
          <a:bodyPr>
            <a:normAutofit fontScale="90000"/>
          </a:bodyPr>
          <a:lstStyle/>
          <a:p>
            <a:r>
              <a:rPr lang="tr-TR" dirty="0" smtClean="0"/>
              <a:t>Polipeptid yapıdaki hormonların etki şekli ve reseptörleri</a:t>
            </a:r>
            <a:endParaRPr lang="tr-TR" dirty="0"/>
          </a:p>
        </p:txBody>
      </p:sp>
      <p:sp>
        <p:nvSpPr>
          <p:cNvPr id="3" name="Subtitle 2"/>
          <p:cNvSpPr>
            <a:spLocks noGrp="1"/>
          </p:cNvSpPr>
          <p:nvPr>
            <p:ph type="subTitle" idx="1"/>
          </p:nvPr>
        </p:nvSpPr>
        <p:spPr>
          <a:solidFill>
            <a:schemeClr val="accent2">
              <a:lumMod val="40000"/>
              <a:lumOff val="60000"/>
            </a:schemeClr>
          </a:solidFill>
        </p:spPr>
        <p:txBody>
          <a:bodyPr>
            <a:normAutofit fontScale="25000" lnSpcReduction="20000"/>
          </a:bodyPr>
          <a:lstStyle/>
          <a:p>
            <a:r>
              <a:rPr lang="tr-TR" sz="5600" b="1" dirty="0" smtClean="0"/>
              <a:t>Reseptörlerin yeri: Hücre membranı</a:t>
            </a:r>
          </a:p>
          <a:p>
            <a:r>
              <a:rPr lang="tr-TR" sz="5600" dirty="0" smtClean="0"/>
              <a:t>Kanal Niteliğindeki reseptörler: Kalsiyum kanalları</a:t>
            </a:r>
          </a:p>
          <a:p>
            <a:r>
              <a:rPr lang="tr-TR" sz="5600" dirty="0" smtClean="0"/>
              <a:t>G-proteini bağlı Reseptörler: </a:t>
            </a:r>
            <a:r>
              <a:rPr lang="tr-TR" sz="5600" dirty="0" err="1" smtClean="0"/>
              <a:t>Glukagon</a:t>
            </a:r>
            <a:r>
              <a:rPr lang="tr-TR" sz="5600" dirty="0" smtClean="0"/>
              <a:t>, alfa –</a:t>
            </a:r>
            <a:r>
              <a:rPr lang="tr-TR" sz="5600" dirty="0" err="1" smtClean="0"/>
              <a:t>adrenerjik</a:t>
            </a:r>
            <a:r>
              <a:rPr lang="tr-TR" sz="5600" dirty="0" smtClean="0"/>
              <a:t> reseptörler</a:t>
            </a:r>
          </a:p>
          <a:p>
            <a:r>
              <a:rPr lang="tr-TR" sz="5600" dirty="0" smtClean="0"/>
              <a:t>Enzim niteliğindeki reseptörler (Tirozin </a:t>
            </a:r>
            <a:r>
              <a:rPr lang="tr-TR" sz="5600" dirty="0" err="1" smtClean="0"/>
              <a:t>Kinaz</a:t>
            </a:r>
            <a:r>
              <a:rPr lang="tr-TR" sz="5600" dirty="0" smtClean="0"/>
              <a:t> ): İnsülin reseptörleri</a:t>
            </a:r>
          </a:p>
          <a:p>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TİROİD HORMONLARI</a:t>
            </a:r>
            <a:endParaRPr lang="tr-TR" dirty="0"/>
          </a:p>
        </p:txBody>
      </p:sp>
      <p:sp>
        <p:nvSpPr>
          <p:cNvPr id="3" name="Subtitle 2"/>
          <p:cNvSpPr>
            <a:spLocks noGrp="1"/>
          </p:cNvSpPr>
          <p:nvPr>
            <p:ph type="subTitle" idx="1"/>
          </p:nvPr>
        </p:nvSpPr>
        <p:spPr>
          <a:solidFill>
            <a:schemeClr val="accent4">
              <a:lumMod val="20000"/>
              <a:lumOff val="80000"/>
            </a:schemeClr>
          </a:solidFill>
          <a:ln>
            <a:solidFill>
              <a:schemeClr val="accent4">
                <a:lumMod val="20000"/>
                <a:lumOff val="80000"/>
              </a:schemeClr>
            </a:solidFill>
          </a:ln>
          <a:effectLst>
            <a:outerShdw blurRad="76200" dir="18900000" sy="23000" kx="-1200000" algn="bl" rotWithShape="0">
              <a:prstClr val="black">
                <a:alpha val="20000"/>
              </a:prstClr>
            </a:outerShdw>
          </a:effectLst>
        </p:spPr>
        <p:txBody>
          <a:bodyPr>
            <a:normAutofit fontScale="92500"/>
          </a:bodyPr>
          <a:lstStyle/>
          <a:p>
            <a:r>
              <a:rPr lang="tr-TR" dirty="0" smtClean="0"/>
              <a:t>T3 ve T4 (triiyodotironin, </a:t>
            </a:r>
            <a:r>
              <a:rPr lang="tr-TR" dirty="0" err="1" smtClean="0"/>
              <a:t>tetraiyodotironin</a:t>
            </a:r>
            <a:r>
              <a:rPr lang="tr-TR" dirty="0" smtClean="0"/>
              <a:t>)</a:t>
            </a:r>
          </a:p>
          <a:p>
            <a:r>
              <a:rPr lang="en-GB" dirty="0" smtClean="0"/>
              <a:t>L-</a:t>
            </a:r>
            <a:r>
              <a:rPr lang="en-GB" dirty="0" err="1" smtClean="0"/>
              <a:t>thyroxine</a:t>
            </a:r>
            <a:r>
              <a:rPr lang="en-GB" dirty="0" smtClean="0"/>
              <a:t> </a:t>
            </a:r>
            <a:r>
              <a:rPr lang="en-GB" dirty="0"/>
              <a:t>(</a:t>
            </a:r>
            <a:r>
              <a:rPr lang="en-GB" dirty="0" err="1"/>
              <a:t>tetraiodothyronine</a:t>
            </a:r>
            <a:r>
              <a:rPr lang="en-GB" dirty="0"/>
              <a:t>, T</a:t>
            </a:r>
            <a:r>
              <a:rPr lang="en-GB" baseline="-25000" dirty="0"/>
              <a:t>4</a:t>
            </a:r>
            <a:r>
              <a:rPr lang="en-GB" dirty="0"/>
              <a:t>) and L-</a:t>
            </a:r>
            <a:r>
              <a:rPr lang="en-GB" dirty="0" err="1"/>
              <a:t>triiodothyronine</a:t>
            </a:r>
            <a:r>
              <a:rPr lang="en-GB" dirty="0"/>
              <a:t> (T</a:t>
            </a:r>
            <a:r>
              <a:rPr lang="en-GB" baseline="-25000" dirty="0"/>
              <a:t>3</a:t>
            </a:r>
            <a:r>
              <a:rPr lang="en-GB" dirty="0"/>
              <a:t>) </a:t>
            </a:r>
            <a:endParaRPr lang="tr-TR" dirty="0"/>
          </a:p>
          <a:p>
            <a:r>
              <a:rPr lang="tr-TR" dirty="0" smtClean="0"/>
              <a:t>TSH(Tiroidi Stimüle Eden Hormon)</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T3 ve T4 sentez ve salgılanması  ön hipofizden salgılanan TSH ile olur.</a:t>
            </a:r>
            <a:endParaRPr lang="en-GB" sz="2800" b="1" dirty="0"/>
          </a:p>
        </p:txBody>
      </p:sp>
      <p:sp>
        <p:nvSpPr>
          <p:cNvPr id="3" name="İçerik Yer Tutucusu 2"/>
          <p:cNvSpPr>
            <a:spLocks noGrp="1"/>
          </p:cNvSpPr>
          <p:nvPr>
            <p:ph idx="1"/>
          </p:nvPr>
        </p:nvSpPr>
        <p:spPr/>
        <p:txBody>
          <a:bodyPr>
            <a:noAutofit/>
          </a:bodyPr>
          <a:lstStyle/>
          <a:p>
            <a:r>
              <a:rPr lang="tr-TR" sz="2400" dirty="0" smtClean="0"/>
              <a:t>Sentez, </a:t>
            </a:r>
            <a:r>
              <a:rPr lang="tr-TR" sz="2400" dirty="0" err="1" smtClean="0"/>
              <a:t>tiroid</a:t>
            </a:r>
            <a:r>
              <a:rPr lang="tr-TR" sz="2400" dirty="0" smtClean="0"/>
              <a:t> bezi </a:t>
            </a:r>
            <a:r>
              <a:rPr lang="tr-TR" sz="2400" dirty="0" err="1" smtClean="0"/>
              <a:t>folikül</a:t>
            </a:r>
            <a:r>
              <a:rPr lang="tr-TR" sz="2400" dirty="0" smtClean="0"/>
              <a:t> ana hücrelerinde yapılır. </a:t>
            </a:r>
          </a:p>
          <a:p>
            <a:r>
              <a:rPr lang="tr-TR" sz="2400" dirty="0" smtClean="0"/>
              <a:t>Sentez için iyot ve </a:t>
            </a:r>
            <a:r>
              <a:rPr lang="tr-TR" sz="2400" dirty="0" err="1" smtClean="0"/>
              <a:t>tiroglobulindeki</a:t>
            </a:r>
            <a:r>
              <a:rPr lang="tr-TR" sz="2400" dirty="0" smtClean="0"/>
              <a:t> </a:t>
            </a:r>
            <a:r>
              <a:rPr lang="tr-TR" sz="2400" dirty="0" err="1"/>
              <a:t>tirozinler</a:t>
            </a:r>
            <a:r>
              <a:rPr lang="tr-TR" sz="2400" dirty="0"/>
              <a:t> </a:t>
            </a:r>
            <a:r>
              <a:rPr lang="tr-TR" sz="2400" dirty="0" smtClean="0"/>
              <a:t>gereklidir.</a:t>
            </a:r>
          </a:p>
          <a:p>
            <a:r>
              <a:rPr lang="tr-TR" sz="2400" dirty="0" smtClean="0"/>
              <a:t>Sentez sırasında önce </a:t>
            </a:r>
            <a:r>
              <a:rPr lang="tr-TR" sz="2400" dirty="0" err="1" smtClean="0"/>
              <a:t>monoiyodotirozin</a:t>
            </a:r>
            <a:r>
              <a:rPr lang="tr-TR" sz="2400" dirty="0" smtClean="0"/>
              <a:t> ve </a:t>
            </a:r>
            <a:r>
              <a:rPr lang="tr-TR" sz="2400" dirty="0" err="1" smtClean="0"/>
              <a:t>diiyodotirozin</a:t>
            </a:r>
            <a:r>
              <a:rPr lang="tr-TR" sz="2400" dirty="0" smtClean="0"/>
              <a:t> oluşur.</a:t>
            </a:r>
          </a:p>
          <a:p>
            <a:r>
              <a:rPr lang="tr-TR" sz="2400" dirty="0" smtClean="0"/>
              <a:t>Sentezin kontrolünü hipofizden salgılanan TSH yapar. </a:t>
            </a:r>
          </a:p>
        </p:txBody>
      </p:sp>
    </p:spTree>
    <p:extLst>
      <p:ext uri="{BB962C8B-B14F-4D97-AF65-F5344CB8AC3E}">
        <p14:creationId xmlns:p14="http://schemas.microsoft.com/office/powerpoint/2010/main" val="3084035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a:bodyPr>
          <a:lstStyle/>
          <a:p>
            <a:r>
              <a:rPr lang="tr-TR" dirty="0" smtClean="0"/>
              <a:t>Tiroid Hormonlarının Metabolik Etkileri</a:t>
            </a:r>
            <a:endParaRPr lang="tr-TR" dirty="0"/>
          </a:p>
        </p:txBody>
      </p:sp>
      <p:sp>
        <p:nvSpPr>
          <p:cNvPr id="3" name="Content Placeholder 2"/>
          <p:cNvSpPr>
            <a:spLocks noGrp="1"/>
          </p:cNvSpPr>
          <p:nvPr>
            <p:ph idx="1"/>
          </p:nvPr>
        </p:nvSpPr>
        <p:spPr>
          <a:solidFill>
            <a:schemeClr val="accent6">
              <a:lumMod val="20000"/>
              <a:lumOff val="80000"/>
            </a:schemeClr>
          </a:solidFill>
        </p:spPr>
        <p:txBody>
          <a:bodyPr>
            <a:normAutofit fontScale="77500" lnSpcReduction="20000"/>
          </a:bodyPr>
          <a:lstStyle/>
          <a:p>
            <a:r>
              <a:rPr lang="tr-TR" sz="1800" dirty="0" smtClean="0"/>
              <a:t>Tüm vücut hücreleri, T3 ve T4 ün hedef hücreleridir.</a:t>
            </a:r>
          </a:p>
          <a:p>
            <a:r>
              <a:rPr lang="tr-TR" sz="1800" dirty="0" smtClean="0"/>
              <a:t>Beyin, ön hipofiz, dalak, testis hariç tüm dokularda Na/K ATP azı uyararak oksijen tüketimini </a:t>
            </a:r>
            <a:r>
              <a:rPr lang="tr-TR" sz="1800" b="1" dirty="0" smtClean="0"/>
              <a:t>artırır</a:t>
            </a:r>
            <a:r>
              <a:rPr lang="tr-TR" sz="1800" dirty="0" smtClean="0"/>
              <a:t> (kalorijenik etki, termojenik etki)</a:t>
            </a:r>
          </a:p>
          <a:p>
            <a:r>
              <a:rPr lang="tr-TR" sz="1800" dirty="0" smtClean="0"/>
              <a:t>Protein biyosentezini a</a:t>
            </a:r>
            <a:r>
              <a:rPr lang="tr-TR" sz="1800" b="1" dirty="0" smtClean="0"/>
              <a:t>rtırır </a:t>
            </a:r>
            <a:r>
              <a:rPr lang="tr-TR" sz="1800" dirty="0" smtClean="0"/>
              <a:t>(hipertiroidism de azaltır)</a:t>
            </a:r>
          </a:p>
          <a:p>
            <a:r>
              <a:rPr lang="tr-TR" sz="1800" dirty="0" smtClean="0"/>
              <a:t>Hücreye glukoz girişi ve kullanılışını a</a:t>
            </a:r>
            <a:r>
              <a:rPr lang="tr-TR" sz="1800" b="1" dirty="0" smtClean="0"/>
              <a:t>rtırır </a:t>
            </a:r>
            <a:r>
              <a:rPr lang="tr-TR" sz="1800" dirty="0" smtClean="0"/>
              <a:t>(insülin ve katekolamin üzerinden indirekt etki)</a:t>
            </a:r>
          </a:p>
          <a:p>
            <a:r>
              <a:rPr lang="tr-TR" sz="1800" dirty="0" smtClean="0"/>
              <a:t>Karaciğerde glikojenezis </a:t>
            </a:r>
            <a:r>
              <a:rPr lang="tr-TR" sz="1800" b="1" dirty="0" smtClean="0"/>
              <a:t>artırır </a:t>
            </a:r>
            <a:r>
              <a:rPr lang="tr-TR" sz="1800" dirty="0" smtClean="0"/>
              <a:t>( hipertiroidismde glikojenoliz, glukoneogenez artar, kan şekeri yükselir)</a:t>
            </a:r>
          </a:p>
          <a:p>
            <a:r>
              <a:rPr lang="tr-TR" sz="1800" dirty="0" smtClean="0"/>
              <a:t>Çizgili kaslarda keton cisimlerinin kullanılışını </a:t>
            </a:r>
            <a:r>
              <a:rPr lang="tr-TR" sz="1800" b="1" dirty="0" smtClean="0"/>
              <a:t>artırır.</a:t>
            </a:r>
          </a:p>
          <a:p>
            <a:r>
              <a:rPr lang="tr-TR" sz="1800" dirty="0" smtClean="0"/>
              <a:t>Yağ dokuda lipolizi </a:t>
            </a:r>
            <a:r>
              <a:rPr lang="tr-TR" sz="1800" b="1" dirty="0" smtClean="0"/>
              <a:t>artırır</a:t>
            </a:r>
            <a:r>
              <a:rPr lang="tr-TR" sz="1800" dirty="0" smtClean="0"/>
              <a:t>(indirekt yolla hormona hassas lipazı uyararak) TAG kullanılışı!!!!</a:t>
            </a:r>
          </a:p>
          <a:p>
            <a:r>
              <a:rPr lang="tr-TR" sz="1800" dirty="0" smtClean="0"/>
              <a:t>Karaciğerde kolesterol sentezini </a:t>
            </a:r>
            <a:r>
              <a:rPr lang="tr-TR" sz="1800" b="1" dirty="0" smtClean="0"/>
              <a:t>artırır. </a:t>
            </a:r>
            <a:r>
              <a:rPr lang="tr-TR" sz="1800" dirty="0" smtClean="0"/>
              <a:t>Ancak, net serum kolesterol düzeyini azaltır. Çünkü: 1.Kolesterolden safra asitleri yapımını </a:t>
            </a:r>
            <a:r>
              <a:rPr lang="tr-TR" sz="1800" b="1" dirty="0" smtClean="0"/>
              <a:t>artırır. </a:t>
            </a:r>
            <a:r>
              <a:rPr lang="tr-TR" sz="1800" dirty="0" smtClean="0"/>
              <a:t>2. LDL turnoverini </a:t>
            </a:r>
            <a:r>
              <a:rPr lang="tr-TR" sz="1800" b="1" dirty="0" smtClean="0"/>
              <a:t>artırır. </a:t>
            </a:r>
          </a:p>
          <a:p>
            <a:r>
              <a:rPr lang="tr-TR" sz="1800" dirty="0" smtClean="0"/>
              <a:t>3. Safra asitleri oluşumunu </a:t>
            </a:r>
            <a:r>
              <a:rPr lang="tr-TR" sz="1800" b="1" dirty="0" smtClean="0"/>
              <a:t>artırır</a:t>
            </a:r>
            <a:r>
              <a:rPr lang="tr-TR" sz="1800" dirty="0" smtClean="0"/>
              <a:t>.</a:t>
            </a:r>
            <a:endParaRPr lang="tr-T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tr-TR" dirty="0" smtClean="0"/>
              <a:t>Tiroid bezi hastalıkları</a:t>
            </a:r>
            <a:endParaRPr lang="tr-TR" dirty="0"/>
          </a:p>
        </p:txBody>
      </p:sp>
      <p:sp>
        <p:nvSpPr>
          <p:cNvPr id="3" name="Content Placeholder 2"/>
          <p:cNvSpPr>
            <a:spLocks noGrp="1"/>
          </p:cNvSpPr>
          <p:nvPr>
            <p:ph idx="1"/>
          </p:nvPr>
        </p:nvSpPr>
        <p:spPr>
          <a:solidFill>
            <a:schemeClr val="accent2">
              <a:lumMod val="40000"/>
              <a:lumOff val="60000"/>
            </a:schemeClr>
          </a:solidFill>
        </p:spPr>
        <p:txBody>
          <a:bodyPr/>
          <a:lstStyle/>
          <a:p>
            <a:r>
              <a:rPr lang="tr-TR" sz="3600" b="1" dirty="0" smtClean="0"/>
              <a:t>Hipotiroidism:</a:t>
            </a:r>
          </a:p>
          <a:p>
            <a:r>
              <a:rPr lang="tr-TR" smtClean="0"/>
              <a:t>Hashimoto hastalığı,kretinizm</a:t>
            </a:r>
            <a:r>
              <a:rPr lang="tr-TR" dirty="0" smtClean="0"/>
              <a:t>, miksödem, basit guatr</a:t>
            </a:r>
          </a:p>
          <a:p>
            <a:r>
              <a:rPr lang="tr-TR" sz="3600" b="1" dirty="0" smtClean="0"/>
              <a:t>Hipertiroidism:</a:t>
            </a:r>
          </a:p>
          <a:p>
            <a:r>
              <a:rPr lang="tr-TR" dirty="0" smtClean="0"/>
              <a:t>Graves=Basedow, Kanser, toksik nodüler guatr</a:t>
            </a:r>
          </a:p>
          <a:p>
            <a:r>
              <a:rPr lang="tr-TR" b="1" dirty="0" smtClean="0"/>
              <a:t>Guatrojenik ajanlar</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b="1" dirty="0" smtClean="0"/>
              <a:t>Hormon nedir?</a:t>
            </a:r>
            <a:endParaRPr lang="en-GB" b="1" dirty="0"/>
          </a:p>
        </p:txBody>
      </p:sp>
      <p:sp>
        <p:nvSpPr>
          <p:cNvPr id="6" name="İçerik Yer Tutucusu 5"/>
          <p:cNvSpPr>
            <a:spLocks noGrp="1"/>
          </p:cNvSpPr>
          <p:nvPr>
            <p:ph idx="1"/>
          </p:nvPr>
        </p:nvSpPr>
        <p:spPr/>
        <p:txBody>
          <a:bodyPr>
            <a:normAutofit/>
          </a:bodyPr>
          <a:lstStyle/>
          <a:p>
            <a:r>
              <a:rPr lang="tr-TR" sz="2800" dirty="0"/>
              <a:t>Hormonlar, vücut fonksiyonlarını </a:t>
            </a:r>
            <a:r>
              <a:rPr lang="tr-TR" sz="2800" dirty="0" smtClean="0"/>
              <a:t>kontrol eden ve endokrin sistemdeki bezlerden salgılanan kimyasal ulaklar (</a:t>
            </a:r>
            <a:r>
              <a:rPr lang="tr-TR" sz="2800" dirty="0" err="1" smtClean="0"/>
              <a:t>messenger</a:t>
            </a:r>
            <a:r>
              <a:rPr lang="tr-TR" sz="2800" dirty="0" smtClean="0"/>
              <a:t>) </a:t>
            </a:r>
            <a:r>
              <a:rPr lang="tr-TR" sz="2800" dirty="0" err="1" smtClean="0"/>
              <a:t>dır</a:t>
            </a:r>
            <a:r>
              <a:rPr lang="tr-TR" sz="2800" dirty="0" smtClean="0"/>
              <a:t>.</a:t>
            </a:r>
            <a:endParaRPr lang="en-GB" sz="2800" dirty="0"/>
          </a:p>
        </p:txBody>
      </p:sp>
    </p:spTree>
    <p:extLst>
      <p:ext uri="{BB962C8B-B14F-4D97-AF65-F5344CB8AC3E}">
        <p14:creationId xmlns:p14="http://schemas.microsoft.com/office/powerpoint/2010/main" val="2250025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r>
              <a:rPr lang="tr-TR" dirty="0" smtClean="0"/>
              <a:t>Steroidal Yapıdaki Hormonlar</a:t>
            </a:r>
            <a:endParaRPr lang="tr-TR" dirty="0"/>
          </a:p>
        </p:txBody>
      </p:sp>
      <p:sp>
        <p:nvSpPr>
          <p:cNvPr id="3" name="Content Placeholder 2"/>
          <p:cNvSpPr>
            <a:spLocks noGrp="1"/>
          </p:cNvSpPr>
          <p:nvPr>
            <p:ph idx="1"/>
          </p:nvPr>
        </p:nvSpPr>
        <p:spPr>
          <a:solidFill>
            <a:srgbClr val="FFFF66"/>
          </a:solidFill>
        </p:spPr>
        <p:txBody>
          <a:bodyPr>
            <a:normAutofit fontScale="92500" lnSpcReduction="10000"/>
          </a:bodyPr>
          <a:lstStyle/>
          <a:p>
            <a:r>
              <a:rPr lang="tr-TR" b="1" dirty="0" smtClean="0"/>
              <a:t>Adrenal bez hormonları (Mineralokortikoidler ve Glukokortikoidler):</a:t>
            </a:r>
            <a:r>
              <a:rPr lang="tr-TR" dirty="0" smtClean="0"/>
              <a:t> </a:t>
            </a:r>
            <a:r>
              <a:rPr lang="tr-TR" sz="2800" dirty="0" smtClean="0"/>
              <a:t>Aldosteron ve kortizol, kortizon, kortikosteron, 11-deoksi kortikosteron)</a:t>
            </a:r>
          </a:p>
          <a:p>
            <a:endParaRPr lang="tr-TR" sz="2800" dirty="0" smtClean="0"/>
          </a:p>
          <a:p>
            <a:r>
              <a:rPr lang="tr-TR" b="1" dirty="0" smtClean="0"/>
              <a:t>Gonadal hormonlar (Androjenler, Estrogenler, Progestinler): </a:t>
            </a:r>
            <a:r>
              <a:rPr lang="tr-TR" sz="2800" dirty="0" smtClean="0"/>
              <a:t>Testosteron, dihidroksitestosteron, androstenedion, dihidroepiandrosteron, estradiol, esron,estriol,progesteron)</a:t>
            </a:r>
            <a:endParaRPr lang="tr-TR"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Steroidal</a:t>
            </a:r>
            <a:r>
              <a:rPr lang="tr-TR" b="1" dirty="0" smtClean="0"/>
              <a:t> </a:t>
            </a:r>
            <a:r>
              <a:rPr lang="tr-TR" b="1" dirty="0"/>
              <a:t>Y</a:t>
            </a:r>
            <a:r>
              <a:rPr lang="tr-TR" b="1" dirty="0" smtClean="0"/>
              <a:t>apıdaki </a:t>
            </a:r>
            <a:r>
              <a:rPr lang="tr-TR" b="1" dirty="0"/>
              <a:t>H</a:t>
            </a:r>
            <a:r>
              <a:rPr lang="tr-TR" b="1" dirty="0" smtClean="0"/>
              <a:t>ormonların Sentezi</a:t>
            </a:r>
            <a:endParaRPr lang="en-GB" b="1" dirty="0"/>
          </a:p>
        </p:txBody>
      </p:sp>
      <p:sp>
        <p:nvSpPr>
          <p:cNvPr id="3" name="İçerik Yer Tutucusu 2"/>
          <p:cNvSpPr>
            <a:spLocks noGrp="1"/>
          </p:cNvSpPr>
          <p:nvPr>
            <p:ph idx="1"/>
          </p:nvPr>
        </p:nvSpPr>
        <p:spPr/>
        <p:txBody>
          <a:bodyPr>
            <a:normAutofit lnSpcReduction="10000"/>
          </a:bodyPr>
          <a:lstStyle/>
          <a:p>
            <a:r>
              <a:rPr lang="tr-TR" sz="2800" dirty="0" err="1" smtClean="0"/>
              <a:t>Steroidal</a:t>
            </a:r>
            <a:r>
              <a:rPr lang="tr-TR" sz="2800" dirty="0" smtClean="0"/>
              <a:t> yapıdaki hormonlar, hangi dokuda sentezlenirse sentezlensin kolesterolden hareketle yapılır, ilk basamakta </a:t>
            </a:r>
            <a:r>
              <a:rPr lang="tr-TR" sz="2800" b="1" i="1" dirty="0" err="1" smtClean="0"/>
              <a:t>pregnenolon</a:t>
            </a:r>
            <a:r>
              <a:rPr lang="tr-TR" sz="2800" dirty="0" smtClean="0"/>
              <a:t> meydana gelir. Daha sonra uygun dokularda, </a:t>
            </a:r>
            <a:r>
              <a:rPr lang="tr-TR" sz="2800" dirty="0" err="1" smtClean="0"/>
              <a:t>pregnenolondan</a:t>
            </a:r>
            <a:r>
              <a:rPr lang="tr-TR" sz="2800" dirty="0" smtClean="0"/>
              <a:t>  sentezlenmesi gereken </a:t>
            </a:r>
            <a:r>
              <a:rPr lang="tr-TR" sz="2800" dirty="0" err="1" smtClean="0"/>
              <a:t>steroidal</a:t>
            </a:r>
            <a:r>
              <a:rPr lang="tr-TR" sz="2800" dirty="0" smtClean="0"/>
              <a:t> hormon sentezlenir.</a:t>
            </a:r>
            <a:endParaRPr lang="en-GB" sz="2800" dirty="0"/>
          </a:p>
        </p:txBody>
      </p:sp>
    </p:spTree>
    <p:extLst>
      <p:ext uri="{BB962C8B-B14F-4D97-AF65-F5344CB8AC3E}">
        <p14:creationId xmlns:p14="http://schemas.microsoft.com/office/powerpoint/2010/main" val="2576058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a:bodyPr>
          <a:lstStyle/>
          <a:p>
            <a:r>
              <a:rPr lang="tr-TR" sz="2400" b="1" dirty="0" err="1" smtClean="0"/>
              <a:t>Glukokortikoidler</a:t>
            </a:r>
            <a:r>
              <a:rPr lang="tr-TR" sz="2400" b="1" dirty="0" smtClean="0"/>
              <a:t>: Kortizon, </a:t>
            </a:r>
            <a:r>
              <a:rPr lang="tr-TR" sz="2400" b="1" dirty="0" err="1" smtClean="0"/>
              <a:t>kortizol</a:t>
            </a:r>
            <a:r>
              <a:rPr lang="tr-TR" sz="2400" b="1" dirty="0" smtClean="0"/>
              <a:t>, </a:t>
            </a:r>
            <a:r>
              <a:rPr lang="tr-TR" sz="2400" b="1" dirty="0" err="1" smtClean="0"/>
              <a:t>hidrokortizon</a:t>
            </a:r>
            <a:r>
              <a:rPr lang="tr-TR" sz="2400" b="1" dirty="0" smtClean="0"/>
              <a:t>, </a:t>
            </a:r>
            <a:r>
              <a:rPr lang="tr-TR" sz="2400" b="1" dirty="0" err="1" smtClean="0"/>
              <a:t>kortikosteron</a:t>
            </a:r>
            <a:endParaRPr lang="tr-TR" sz="2400" b="1" dirty="0"/>
          </a:p>
        </p:txBody>
      </p:sp>
      <p:sp>
        <p:nvSpPr>
          <p:cNvPr id="3" name="Content Placeholder 2"/>
          <p:cNvSpPr>
            <a:spLocks noGrp="1"/>
          </p:cNvSpPr>
          <p:nvPr>
            <p:ph idx="1"/>
          </p:nvPr>
        </p:nvSpPr>
        <p:spPr>
          <a:solidFill>
            <a:schemeClr val="tx2">
              <a:lumMod val="20000"/>
              <a:lumOff val="80000"/>
            </a:schemeClr>
          </a:solidFill>
        </p:spPr>
        <p:txBody>
          <a:bodyPr/>
          <a:lstStyle/>
          <a:p>
            <a:pPr algn="ctr"/>
            <a:r>
              <a:rPr lang="tr-TR" dirty="0" smtClean="0"/>
              <a:t>Kortizol</a:t>
            </a:r>
          </a:p>
          <a:p>
            <a:pPr algn="ctr"/>
            <a:r>
              <a:rPr lang="tr-TR" dirty="0" smtClean="0"/>
              <a:t>Kortizon</a:t>
            </a:r>
            <a:endParaRPr lang="tr-TR" dirty="0"/>
          </a:p>
        </p:txBody>
      </p:sp>
      <p:sp>
        <p:nvSpPr>
          <p:cNvPr id="4" name="Content Placeholder 2"/>
          <p:cNvSpPr txBox="1">
            <a:spLocks/>
          </p:cNvSpPr>
          <p:nvPr/>
        </p:nvSpPr>
        <p:spPr>
          <a:xfrm>
            <a:off x="500034" y="1571612"/>
            <a:ext cx="8229600" cy="4525963"/>
          </a:xfrm>
          <a:prstGeom prst="rect">
            <a:avLst/>
          </a:prstGeom>
          <a:solidFill>
            <a:schemeClr val="tx2">
              <a:lumMod val="20000"/>
              <a:lumOff val="80000"/>
            </a:schemeClr>
          </a:solidFill>
        </p:spPr>
        <p:txBody>
          <a:bodyPr vert="horz" lIns="91440" tIns="45720" rIns="91440" bIns="45720" rtlCol="0">
            <a:normAutofit/>
          </a:bodyPr>
          <a:lstStyle/>
          <a:p>
            <a:pPr lvl="2">
              <a:spcBef>
                <a:spcPct val="20000"/>
              </a:spcBef>
              <a:defRPr/>
            </a:pPr>
            <a:endParaRPr lang="tr-TR" sz="1400" dirty="0" smtClean="0"/>
          </a:p>
          <a:p>
            <a:pPr lvl="2">
              <a:spcBef>
                <a:spcPct val="20000"/>
              </a:spcBef>
              <a:defRPr/>
            </a:pPr>
            <a:r>
              <a:rPr lang="tr-TR" sz="1400" dirty="0" smtClean="0"/>
              <a:t>Böbreküstü bezlerinden (Adrenal bezden) salgılanır.</a:t>
            </a:r>
            <a:endParaRPr lang="tr-TR" sz="1400" dirty="0"/>
          </a:p>
          <a:p>
            <a:endParaRPr lang="tr-TR" sz="1400" dirty="0" smtClean="0"/>
          </a:p>
          <a:p>
            <a:r>
              <a:rPr lang="tr-TR" sz="1400" dirty="0"/>
              <a:t>	</a:t>
            </a:r>
            <a:r>
              <a:rPr lang="tr-TR" sz="1400" dirty="0" smtClean="0"/>
              <a:t>Fizyolojik önemleri dışında </a:t>
            </a:r>
            <a:r>
              <a:rPr lang="tr-TR" sz="1400" dirty="0" err="1" smtClean="0"/>
              <a:t>glukokortikoidler,ilaç</a:t>
            </a:r>
            <a:r>
              <a:rPr lang="tr-TR" sz="1400" dirty="0" smtClean="0"/>
              <a:t> olarak </a:t>
            </a:r>
            <a:r>
              <a:rPr lang="tr-TR" sz="1400" dirty="0" err="1" smtClean="0"/>
              <a:t>takullanılır</a:t>
            </a:r>
            <a:r>
              <a:rPr lang="tr-TR" sz="1400" dirty="0" smtClean="0"/>
              <a:t>. sıklıkla </a:t>
            </a:r>
            <a:r>
              <a:rPr lang="tr-TR" sz="1400" dirty="0" err="1" smtClean="0"/>
              <a:t>antiinflamatuar</a:t>
            </a:r>
            <a:r>
              <a:rPr lang="tr-TR" sz="1400" dirty="0" smtClean="0"/>
              <a:t> ve </a:t>
            </a:r>
            <a:r>
              <a:rPr lang="tr-TR" sz="1400" dirty="0" err="1" smtClean="0"/>
              <a:t>immunosüpresif</a:t>
            </a:r>
            <a:r>
              <a:rPr lang="tr-TR" sz="1400" dirty="0" smtClean="0"/>
              <a:t> özellikleri nedeniyle ilaç olarak da kullanılır.</a:t>
            </a:r>
          </a:p>
          <a:p>
            <a:endParaRPr lang="tr-TR" sz="1400" dirty="0" smtClean="0"/>
          </a:p>
          <a:p>
            <a:r>
              <a:rPr lang="tr-TR" sz="1400" dirty="0" smtClean="0"/>
              <a:t>	</a:t>
            </a:r>
            <a:r>
              <a:rPr lang="tr-TR" sz="1400" dirty="0" err="1" smtClean="0"/>
              <a:t>Kortizol</a:t>
            </a:r>
            <a:r>
              <a:rPr lang="tr-TR" sz="1400" dirty="0" smtClean="0"/>
              <a:t>, sitoplazmadaki </a:t>
            </a:r>
            <a:r>
              <a:rPr lang="tr-TR" sz="1400" dirty="0" err="1" smtClean="0"/>
              <a:t>glukokortikoid</a:t>
            </a:r>
            <a:r>
              <a:rPr lang="tr-TR" sz="1400" dirty="0" smtClean="0"/>
              <a:t> reseptörüne bağlanır, H-R kompleksi </a:t>
            </a:r>
            <a:r>
              <a:rPr lang="tr-TR" sz="1400" dirty="0" err="1" smtClean="0"/>
              <a:t>nukleusa</a:t>
            </a:r>
            <a:r>
              <a:rPr lang="tr-TR" sz="1400" dirty="0" smtClean="0"/>
              <a:t> taşınır. Burada DNA –</a:t>
            </a:r>
            <a:r>
              <a:rPr lang="tr-TR" sz="1400" dirty="0" err="1" smtClean="0"/>
              <a:t>responce</a:t>
            </a:r>
            <a:r>
              <a:rPr lang="tr-TR" sz="1400" dirty="0" smtClean="0"/>
              <a:t> elementine bağlanarak, transkripsiyonu modüle eder.</a:t>
            </a:r>
          </a:p>
          <a:p>
            <a:r>
              <a:rPr lang="tr-TR" sz="1400" dirty="0"/>
              <a:t>	</a:t>
            </a:r>
            <a:r>
              <a:rPr lang="tr-TR" sz="1400" dirty="0" smtClean="0"/>
              <a:t>Sirkülasyondaki </a:t>
            </a:r>
            <a:r>
              <a:rPr lang="tr-TR" sz="1400" dirty="0" err="1" smtClean="0"/>
              <a:t>kortizolün</a:t>
            </a:r>
            <a:r>
              <a:rPr lang="tr-TR" sz="1400" dirty="0" smtClean="0"/>
              <a:t> yaklaşık %10 u serbest haldedir. Kalanı plazma proteinlerine, özellikle </a:t>
            </a:r>
            <a:r>
              <a:rPr lang="tr-TR" sz="1400" dirty="0" err="1" smtClean="0"/>
              <a:t>transkortine</a:t>
            </a:r>
            <a:r>
              <a:rPr lang="tr-TR" sz="1400" dirty="0" smtClean="0"/>
              <a:t>,  bağlı halde taşınır. </a:t>
            </a:r>
          </a:p>
          <a:p>
            <a:endParaRPr lang="tr-TR" sz="1400" dirty="0" smtClean="0"/>
          </a:p>
          <a:p>
            <a:endParaRPr lang="tr-TR" sz="1400" dirty="0" smtClean="0"/>
          </a:p>
          <a:p>
            <a:r>
              <a:rPr lang="en-GB" sz="1400" dirty="0"/>
              <a:t> </a:t>
            </a:r>
            <a:r>
              <a:rPr lang="tr-TR" sz="1400" dirty="0" smtClean="0"/>
              <a:t>	</a:t>
            </a:r>
            <a:r>
              <a:rPr lang="tr-TR" sz="1400" dirty="0" err="1" smtClean="0"/>
              <a:t>Kortizol</a:t>
            </a:r>
            <a:r>
              <a:rPr lang="tr-TR" sz="1400" dirty="0" smtClean="0"/>
              <a:t> ve </a:t>
            </a:r>
            <a:r>
              <a:rPr lang="tr-TR" sz="1400" dirty="0" err="1" smtClean="0"/>
              <a:t>glukokortikoidlerin</a:t>
            </a:r>
            <a:r>
              <a:rPr lang="tr-TR" sz="1400" dirty="0" smtClean="0"/>
              <a:t> </a:t>
            </a:r>
            <a:r>
              <a:rPr lang="tr-TR" sz="1400" dirty="0" err="1" smtClean="0"/>
              <a:t>sekresyonunu</a:t>
            </a:r>
            <a:r>
              <a:rPr lang="en-GB" sz="1400" dirty="0" smtClean="0"/>
              <a:t> </a:t>
            </a:r>
            <a:r>
              <a:rPr lang="tr-TR" sz="1400" dirty="0" smtClean="0"/>
              <a:t>arka hipofizden salgılanan </a:t>
            </a:r>
            <a:r>
              <a:rPr lang="en-GB" sz="1400" dirty="0" err="1" smtClean="0"/>
              <a:t>adreno</a:t>
            </a:r>
            <a:r>
              <a:rPr lang="tr-TR" sz="1400" dirty="0" smtClean="0"/>
              <a:t>k</a:t>
            </a:r>
            <a:r>
              <a:rPr lang="en-GB" sz="1400" dirty="0" err="1" smtClean="0"/>
              <a:t>orti</a:t>
            </a:r>
            <a:r>
              <a:rPr lang="tr-TR" sz="1400" dirty="0" smtClean="0"/>
              <a:t>k</a:t>
            </a:r>
            <a:r>
              <a:rPr lang="en-GB" sz="1400" dirty="0" err="1" smtClean="0"/>
              <a:t>otropi</a:t>
            </a:r>
            <a:r>
              <a:rPr lang="tr-TR" sz="1400" dirty="0" smtClean="0"/>
              <a:t>k</a:t>
            </a:r>
            <a:r>
              <a:rPr lang="en-GB" sz="1400" dirty="0" smtClean="0"/>
              <a:t> </a:t>
            </a:r>
            <a:r>
              <a:rPr lang="en-GB" sz="1400" dirty="0"/>
              <a:t>hormone (ACTH</a:t>
            </a:r>
            <a:r>
              <a:rPr lang="en-GB" sz="1400" dirty="0" smtClean="0"/>
              <a:t>)</a:t>
            </a:r>
            <a:r>
              <a:rPr lang="tr-TR" sz="1400" dirty="0" smtClean="0"/>
              <a:t>, onun da salgılanmasını </a:t>
            </a:r>
            <a:r>
              <a:rPr lang="en-GB" sz="1400" dirty="0" smtClean="0"/>
              <a:t>  h</a:t>
            </a:r>
            <a:r>
              <a:rPr lang="tr-TR" sz="1400" dirty="0" smtClean="0"/>
              <a:t>i</a:t>
            </a:r>
            <a:r>
              <a:rPr lang="en-GB" sz="1400" dirty="0" err="1" smtClean="0"/>
              <a:t>potalami</a:t>
            </a:r>
            <a:r>
              <a:rPr lang="tr-TR" sz="1400" dirty="0" smtClean="0"/>
              <a:t>k</a:t>
            </a:r>
            <a:r>
              <a:rPr lang="en-GB" sz="1400" dirty="0" smtClean="0"/>
              <a:t> </a:t>
            </a:r>
            <a:r>
              <a:rPr lang="en-GB" sz="1400" dirty="0"/>
              <a:t>peptide </a:t>
            </a:r>
            <a:r>
              <a:rPr lang="tr-TR" sz="1400" dirty="0" smtClean="0"/>
              <a:t>k</a:t>
            </a:r>
            <a:r>
              <a:rPr lang="en-GB" sz="1400" dirty="0" err="1" smtClean="0"/>
              <a:t>orti</a:t>
            </a:r>
            <a:r>
              <a:rPr lang="tr-TR" sz="1400" dirty="0" smtClean="0"/>
              <a:t>k</a:t>
            </a:r>
            <a:r>
              <a:rPr lang="en-GB" sz="1400" dirty="0" err="1" smtClean="0"/>
              <a:t>otropin</a:t>
            </a:r>
            <a:r>
              <a:rPr lang="en-GB" sz="1400" dirty="0" smtClean="0"/>
              <a:t>-releasing </a:t>
            </a:r>
            <a:r>
              <a:rPr lang="en-GB" sz="1400" dirty="0" err="1" smtClean="0"/>
              <a:t>hormon</a:t>
            </a:r>
            <a:r>
              <a:rPr lang="en-GB" sz="1400" dirty="0" smtClean="0"/>
              <a:t> </a:t>
            </a:r>
            <a:r>
              <a:rPr lang="en-GB" sz="1400" dirty="0"/>
              <a:t>(CRH</a:t>
            </a:r>
            <a:r>
              <a:rPr lang="en-GB" sz="1400" dirty="0" smtClean="0"/>
              <a:t>)</a:t>
            </a:r>
            <a:r>
              <a:rPr lang="tr-TR" sz="1400" dirty="0" smtClean="0"/>
              <a:t> </a:t>
            </a:r>
            <a:r>
              <a:rPr lang="tr-TR" sz="1400" dirty="0" err="1" smtClean="0"/>
              <a:t>regüle</a:t>
            </a:r>
            <a:r>
              <a:rPr lang="tr-TR" sz="1400" dirty="0" smtClean="0"/>
              <a:t> eder.</a:t>
            </a:r>
            <a:endParaRPr kumimoji="0" lang="tr-TR" sz="1400" b="0" i="0" u="none" strike="noStrike" kern="1200" cap="none" spc="0" normalizeH="0" baseline="0" noProof="0" dirty="0">
              <a:ln>
                <a:noFill/>
              </a:ln>
              <a:solidFill>
                <a:schemeClr val="tx1"/>
              </a:solidFill>
              <a:effectLst/>
              <a:uLnTx/>
              <a:uFillTx/>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a:bodyPr>
          <a:lstStyle/>
          <a:p>
            <a:r>
              <a:rPr lang="tr-TR" dirty="0" smtClean="0"/>
              <a:t>Glukokortikoidlerin Metabolik Etkileri</a:t>
            </a:r>
            <a:endParaRPr lang="tr-TR" dirty="0"/>
          </a:p>
        </p:txBody>
      </p:sp>
      <p:sp>
        <p:nvSpPr>
          <p:cNvPr id="3" name="Content Placeholder 2"/>
          <p:cNvSpPr>
            <a:spLocks noGrp="1"/>
          </p:cNvSpPr>
          <p:nvPr>
            <p:ph idx="1"/>
          </p:nvPr>
        </p:nvSpPr>
        <p:spPr>
          <a:solidFill>
            <a:schemeClr val="accent3">
              <a:lumMod val="60000"/>
              <a:lumOff val="40000"/>
            </a:schemeClr>
          </a:solidFill>
        </p:spPr>
        <p:txBody>
          <a:bodyPr>
            <a:normAutofit fontScale="92500" lnSpcReduction="20000"/>
          </a:bodyPr>
          <a:lstStyle/>
          <a:p>
            <a:r>
              <a:rPr lang="tr-TR" dirty="0" err="1" smtClean="0"/>
              <a:t>Glukokortikoid</a:t>
            </a:r>
            <a:r>
              <a:rPr lang="tr-TR" dirty="0" smtClean="0"/>
              <a:t> adı, bu hormonların temel olarak </a:t>
            </a:r>
            <a:r>
              <a:rPr lang="tr-TR" dirty="0" err="1" smtClean="0"/>
              <a:t>karbohidrat</a:t>
            </a:r>
            <a:r>
              <a:rPr lang="tr-TR" dirty="0" smtClean="0"/>
              <a:t> metabolizmasındaki etkilerinden gelir.</a:t>
            </a:r>
            <a:r>
              <a:rPr lang="en-GB" dirty="0" smtClean="0"/>
              <a:t> </a:t>
            </a:r>
            <a:r>
              <a:rPr lang="tr-TR" dirty="0" err="1" smtClean="0"/>
              <a:t>Glukortikoidler</a:t>
            </a:r>
            <a:r>
              <a:rPr lang="tr-TR" dirty="0" smtClean="0"/>
              <a:t> kan şekerinin yükselmesine neden olur.</a:t>
            </a:r>
            <a:endParaRPr lang="en-GB" dirty="0"/>
          </a:p>
          <a:p>
            <a:r>
              <a:rPr lang="tr-TR" dirty="0" smtClean="0"/>
              <a:t>Karaciğerde glukoneogenezi </a:t>
            </a:r>
            <a:r>
              <a:rPr lang="tr-TR" b="1" dirty="0" smtClean="0"/>
              <a:t>artırır. </a:t>
            </a:r>
          </a:p>
          <a:p>
            <a:r>
              <a:rPr lang="tr-TR" dirty="0" smtClean="0"/>
              <a:t>Periferde hücrelere glukoz girişini azaltarak, glukoz kullanılışını (glikoliz) </a:t>
            </a:r>
            <a:r>
              <a:rPr lang="tr-TR" b="1" dirty="0" smtClean="0"/>
              <a:t>inhibe eder. </a:t>
            </a:r>
          </a:p>
          <a:p>
            <a:r>
              <a:rPr lang="tr-TR" dirty="0" smtClean="0"/>
              <a:t>Adipoz dokuda lipolizi </a:t>
            </a:r>
            <a:r>
              <a:rPr lang="tr-TR" b="1" dirty="0" smtClean="0"/>
              <a:t>uyarır. </a:t>
            </a:r>
            <a:r>
              <a:rPr lang="tr-TR" dirty="0" smtClean="0"/>
              <a:t>Yağ asitleri, kas gibi dokularda enerji üretimi için kullanılırken, </a:t>
            </a:r>
            <a:r>
              <a:rPr lang="tr-TR" dirty="0" err="1" smtClean="0"/>
              <a:t>gliserol</a:t>
            </a:r>
            <a:r>
              <a:rPr lang="tr-TR" dirty="0" smtClean="0"/>
              <a:t> </a:t>
            </a:r>
            <a:r>
              <a:rPr lang="tr-TR" dirty="0" err="1" smtClean="0"/>
              <a:t>glukoneogenezde</a:t>
            </a:r>
            <a:r>
              <a:rPr lang="tr-TR" dirty="0" smtClean="0"/>
              <a:t> kullanılır.</a:t>
            </a:r>
          </a:p>
          <a:p>
            <a:r>
              <a:rPr lang="tr-TR" dirty="0" smtClean="0"/>
              <a:t>Karaciğerde protein sentezini </a:t>
            </a:r>
            <a:r>
              <a:rPr lang="tr-TR" b="1" dirty="0" smtClean="0"/>
              <a:t>uyarır, </a:t>
            </a:r>
            <a:r>
              <a:rPr lang="tr-TR" dirty="0" smtClean="0"/>
              <a:t>periferde proteinlerin parçalanmasını </a:t>
            </a:r>
            <a:r>
              <a:rPr lang="tr-TR" b="1" dirty="0" smtClean="0"/>
              <a:t>hızlandırır</a:t>
            </a:r>
            <a:r>
              <a:rPr lang="tr-TR" dirty="0" smtClean="0"/>
              <a:t>. Böylece, hepatik glukoneogenez için gerekli substratlar sağlanmış olur.</a:t>
            </a:r>
          </a:p>
          <a:p>
            <a:r>
              <a:rPr lang="tr-TR" dirty="0" smtClean="0"/>
              <a:t>Mideden HCl ve pepsin, pankreastan tripsinojen salgılanmasını </a:t>
            </a:r>
            <a:r>
              <a:rPr lang="tr-TR" b="1" dirty="0" smtClean="0"/>
              <a:t>artırır.</a:t>
            </a:r>
          </a:p>
          <a:p>
            <a:endParaRPr lang="tr-T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pPr algn="ctr"/>
            <a:r>
              <a:rPr lang="tr-TR" dirty="0" err="1" smtClean="0"/>
              <a:t>Mineralokortikoidler</a:t>
            </a:r>
            <a:r>
              <a:rPr lang="tr-TR" dirty="0" smtClean="0"/>
              <a:t>: </a:t>
            </a:r>
            <a:r>
              <a:rPr lang="tr-TR" dirty="0" err="1" smtClean="0"/>
              <a:t>Aldosteron</a:t>
            </a:r>
            <a:endParaRPr lang="tr-TR" dirty="0"/>
          </a:p>
        </p:txBody>
      </p:sp>
      <p:sp>
        <p:nvSpPr>
          <p:cNvPr id="3" name="Content Placeholder 2"/>
          <p:cNvSpPr>
            <a:spLocks noGrp="1"/>
          </p:cNvSpPr>
          <p:nvPr>
            <p:ph idx="1"/>
          </p:nvPr>
        </p:nvSpPr>
        <p:spPr>
          <a:solidFill>
            <a:schemeClr val="tx2">
              <a:lumMod val="20000"/>
              <a:lumOff val="80000"/>
            </a:schemeClr>
          </a:solidFill>
        </p:spPr>
        <p:txBody>
          <a:bodyPr>
            <a:normAutofit fontScale="25000" lnSpcReduction="20000"/>
          </a:bodyPr>
          <a:lstStyle/>
          <a:p>
            <a:endParaRPr lang="tr-TR" dirty="0" smtClean="0"/>
          </a:p>
          <a:p>
            <a:endParaRPr lang="tr-TR" dirty="0" smtClean="0"/>
          </a:p>
          <a:p>
            <a:r>
              <a:rPr lang="tr-TR" sz="5600" dirty="0" smtClean="0"/>
              <a:t>Adrenal bezin korteks kısmından salgılanır.</a:t>
            </a:r>
          </a:p>
          <a:p>
            <a:r>
              <a:rPr lang="tr-TR" sz="5600" dirty="0" err="1" smtClean="0"/>
              <a:t>Ekstraselüler</a:t>
            </a:r>
            <a:r>
              <a:rPr lang="tr-TR" sz="5600" dirty="0" smtClean="0"/>
              <a:t> sıvıdaki K konsantrasyonu ve Renin-</a:t>
            </a:r>
            <a:r>
              <a:rPr lang="tr-TR" sz="5600" dirty="0" err="1" smtClean="0"/>
              <a:t>Anjiyotensin</a:t>
            </a:r>
            <a:r>
              <a:rPr lang="tr-TR" sz="5600" dirty="0" smtClean="0"/>
              <a:t> Sistemi salgılanmasını kontrol eder.</a:t>
            </a:r>
          </a:p>
          <a:p>
            <a:r>
              <a:rPr lang="tr-TR" sz="5600" dirty="0" smtClean="0"/>
              <a:t>Temel olarak sodyum ve potasyum düzeyleri olmak üzere, </a:t>
            </a:r>
            <a:r>
              <a:rPr lang="tr-TR" sz="5600" dirty="0" err="1" smtClean="0"/>
              <a:t>ekstraselüler</a:t>
            </a:r>
            <a:r>
              <a:rPr lang="tr-TR" sz="5600" dirty="0" smtClean="0"/>
              <a:t> sıvıdaki  minerallerin konsantrasyonunu , buna bağlı olarak sıvı dengesi  ve elektrolit metabolizmasını </a:t>
            </a:r>
            <a:r>
              <a:rPr lang="tr-TR" sz="5600" dirty="0" err="1" smtClean="0"/>
              <a:t>regüle</a:t>
            </a:r>
            <a:r>
              <a:rPr lang="tr-TR" sz="5600" dirty="0" smtClean="0"/>
              <a:t> eder.</a:t>
            </a:r>
          </a:p>
          <a:p>
            <a:r>
              <a:rPr lang="tr-TR" sz="5600" dirty="0" err="1" smtClean="0"/>
              <a:t>Aldosteronun</a:t>
            </a:r>
            <a:r>
              <a:rPr lang="tr-TR" sz="5600" dirty="0" smtClean="0"/>
              <a:t> ana hedef hücreleri, böbrek </a:t>
            </a:r>
            <a:r>
              <a:rPr lang="tr-TR" sz="5600" dirty="0" err="1" smtClean="0"/>
              <a:t>distal</a:t>
            </a:r>
            <a:r>
              <a:rPr lang="tr-TR" sz="5600" dirty="0" smtClean="0"/>
              <a:t> </a:t>
            </a:r>
            <a:r>
              <a:rPr lang="tr-TR" sz="5600" dirty="0" err="1" smtClean="0"/>
              <a:t>tübül</a:t>
            </a:r>
            <a:r>
              <a:rPr lang="tr-TR" sz="5600" dirty="0" smtClean="0"/>
              <a:t> hücreleridir. Burada sodyum-potasyum değiş tokuşunu uyarır. Sodyum </a:t>
            </a:r>
            <a:r>
              <a:rPr lang="tr-TR" sz="5600" dirty="0" err="1" smtClean="0"/>
              <a:t>reabsorbsiyonu</a:t>
            </a:r>
            <a:r>
              <a:rPr lang="tr-TR" sz="5600" dirty="0" smtClean="0"/>
              <a:t> artar, su </a:t>
            </a:r>
            <a:r>
              <a:rPr lang="tr-TR" sz="5600" dirty="0" err="1" smtClean="0"/>
              <a:t>reabsorbsiyonu</a:t>
            </a:r>
            <a:r>
              <a:rPr lang="tr-TR" sz="5600" dirty="0" smtClean="0"/>
              <a:t> artar. </a:t>
            </a:r>
            <a:r>
              <a:rPr lang="tr-TR" sz="5600" dirty="0" err="1" smtClean="0"/>
              <a:t>Renal</a:t>
            </a:r>
            <a:r>
              <a:rPr lang="tr-TR" sz="5600" dirty="0" smtClean="0"/>
              <a:t> potasyum </a:t>
            </a:r>
            <a:r>
              <a:rPr lang="tr-TR" sz="5600" dirty="0" err="1" smtClean="0"/>
              <a:t>ekskresyonu</a:t>
            </a:r>
            <a:r>
              <a:rPr lang="tr-TR" sz="5600" dirty="0" smtClean="0"/>
              <a:t> artar.</a:t>
            </a:r>
          </a:p>
          <a:p>
            <a:r>
              <a:rPr lang="tr-TR" sz="5600" dirty="0" smtClean="0"/>
              <a:t>Sodyum</a:t>
            </a:r>
            <a:r>
              <a:rPr lang="en-GB" sz="5600" dirty="0" smtClean="0"/>
              <a:t>-</a:t>
            </a:r>
            <a:r>
              <a:rPr lang="en-GB" sz="5600" dirty="0" err="1" smtClean="0"/>
              <a:t>potasium</a:t>
            </a:r>
            <a:r>
              <a:rPr lang="en-GB" sz="5600" dirty="0" smtClean="0"/>
              <a:t> ATPase</a:t>
            </a:r>
            <a:r>
              <a:rPr lang="tr-TR" sz="5600" dirty="0" smtClean="0"/>
              <a:t> ı kodlayan genlerin transkripsiyonunu uyararak, </a:t>
            </a:r>
            <a:r>
              <a:rPr lang="tr-TR" sz="5600" dirty="0" err="1" smtClean="0"/>
              <a:t>tübüler</a:t>
            </a:r>
            <a:r>
              <a:rPr lang="tr-TR" sz="5600" dirty="0" smtClean="0"/>
              <a:t> </a:t>
            </a:r>
            <a:r>
              <a:rPr lang="tr-TR" sz="5600" dirty="0" err="1" smtClean="0"/>
              <a:t>epitelial</a:t>
            </a:r>
            <a:r>
              <a:rPr lang="tr-TR" sz="5600" dirty="0" smtClean="0"/>
              <a:t> hücrelerdeki sodyum pompalarının sayısını artırır. </a:t>
            </a:r>
            <a:r>
              <a:rPr lang="en-GB" sz="5600" dirty="0" smtClean="0"/>
              <a:t> </a:t>
            </a:r>
            <a:endParaRPr lang="tr-TR" sz="5600" dirty="0" smtClean="0"/>
          </a:p>
          <a:p>
            <a:r>
              <a:rPr lang="tr-TR" sz="5600" dirty="0" smtClean="0"/>
              <a:t>Su ve elektrolit metabolizmasının düzenlenmesinde hipofiz arka lobundan salgılanan </a:t>
            </a:r>
            <a:r>
              <a:rPr lang="tr-TR" sz="5600" dirty="0" err="1" smtClean="0"/>
              <a:t>Antidiüretik</a:t>
            </a:r>
            <a:r>
              <a:rPr lang="tr-TR" sz="5600" dirty="0" smtClean="0"/>
              <a:t> hormon (ADH)/</a:t>
            </a:r>
            <a:r>
              <a:rPr lang="tr-TR" sz="5600" dirty="0" err="1" smtClean="0"/>
              <a:t>vazopresin</a:t>
            </a:r>
            <a:r>
              <a:rPr lang="tr-TR" sz="5600" dirty="0" smtClean="0"/>
              <a:t> ve kalpten salgılanan </a:t>
            </a:r>
            <a:r>
              <a:rPr lang="tr-TR" sz="5600" dirty="0" err="1" smtClean="0"/>
              <a:t>Atrial</a:t>
            </a:r>
            <a:r>
              <a:rPr lang="tr-TR" sz="5600" dirty="0" smtClean="0"/>
              <a:t> </a:t>
            </a:r>
            <a:r>
              <a:rPr lang="tr-TR" sz="5600" dirty="0" err="1" smtClean="0"/>
              <a:t>natriüretik</a:t>
            </a:r>
            <a:r>
              <a:rPr lang="tr-TR" sz="5600" dirty="0" smtClean="0"/>
              <a:t> hormon (ANP) görev alır. </a:t>
            </a:r>
            <a:endParaRPr lang="tr-TR" sz="5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tr-TR" dirty="0" smtClean="0"/>
              <a:t>Adrenal Bez Hastalıkları</a:t>
            </a:r>
            <a:endParaRPr lang="tr-TR" dirty="0"/>
          </a:p>
        </p:txBody>
      </p:sp>
      <p:sp>
        <p:nvSpPr>
          <p:cNvPr id="3" name="Content Placeholder 2"/>
          <p:cNvSpPr>
            <a:spLocks noGrp="1"/>
          </p:cNvSpPr>
          <p:nvPr>
            <p:ph idx="1"/>
          </p:nvPr>
        </p:nvSpPr>
        <p:spPr>
          <a:solidFill>
            <a:schemeClr val="accent1">
              <a:lumMod val="20000"/>
              <a:lumOff val="80000"/>
            </a:schemeClr>
          </a:solidFill>
        </p:spPr>
        <p:txBody>
          <a:bodyPr/>
          <a:lstStyle/>
          <a:p>
            <a:endParaRPr lang="tr-TR" dirty="0" smtClean="0"/>
          </a:p>
          <a:p>
            <a:endParaRPr lang="tr-TR" dirty="0" smtClean="0"/>
          </a:p>
          <a:p>
            <a:r>
              <a:rPr lang="tr-TR" dirty="0" smtClean="0"/>
              <a:t>Hipersekresyon: </a:t>
            </a:r>
            <a:r>
              <a:rPr lang="tr-TR" sz="2400" dirty="0" smtClean="0"/>
              <a:t>Cushing’s Sendromu (hipernatremi)</a:t>
            </a:r>
          </a:p>
          <a:p>
            <a:r>
              <a:rPr lang="tr-TR" dirty="0" err="1" smtClean="0"/>
              <a:t>Hiposekresyon</a:t>
            </a:r>
            <a:r>
              <a:rPr lang="tr-TR" dirty="0" smtClean="0"/>
              <a:t>: </a:t>
            </a:r>
            <a:r>
              <a:rPr lang="tr-TR" sz="2400" dirty="0" err="1" smtClean="0"/>
              <a:t>Addison’s</a:t>
            </a:r>
            <a:r>
              <a:rPr lang="tr-TR" sz="2400" dirty="0"/>
              <a:t> </a:t>
            </a:r>
            <a:r>
              <a:rPr lang="tr-TR" sz="2400" dirty="0" err="1" smtClean="0"/>
              <a:t>disease</a:t>
            </a:r>
            <a:r>
              <a:rPr lang="tr-TR" sz="2400" dirty="0" smtClean="0"/>
              <a:t>(</a:t>
            </a:r>
            <a:r>
              <a:rPr lang="tr-TR" sz="2400" dirty="0" err="1" smtClean="0"/>
              <a:t>hiponatremi</a:t>
            </a:r>
            <a:r>
              <a:rPr lang="tr-TR" sz="2400" dirty="0" smtClean="0"/>
              <a:t>)</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tr-TR" dirty="0" smtClean="0"/>
              <a:t>Gonadal Hormonlar</a:t>
            </a:r>
            <a:endParaRPr lang="tr-TR" dirty="0"/>
          </a:p>
        </p:txBody>
      </p:sp>
      <p:sp>
        <p:nvSpPr>
          <p:cNvPr id="3" name="Content Placeholder 2"/>
          <p:cNvSpPr>
            <a:spLocks noGrp="1"/>
          </p:cNvSpPr>
          <p:nvPr>
            <p:ph idx="1"/>
          </p:nvPr>
        </p:nvSpPr>
        <p:spPr>
          <a:solidFill>
            <a:schemeClr val="tx2">
              <a:lumMod val="40000"/>
              <a:lumOff val="60000"/>
            </a:schemeClr>
          </a:solidFill>
        </p:spPr>
        <p:txBody>
          <a:bodyPr/>
          <a:lstStyle/>
          <a:p>
            <a:pPr algn="ctr"/>
            <a:r>
              <a:rPr lang="tr-TR" dirty="0" err="1" smtClean="0"/>
              <a:t>Gonadotropinler</a:t>
            </a:r>
            <a:r>
              <a:rPr lang="tr-TR" dirty="0"/>
              <a:t> </a:t>
            </a:r>
            <a:r>
              <a:rPr lang="tr-TR" dirty="0" smtClean="0"/>
              <a:t>denilen  </a:t>
            </a:r>
            <a:r>
              <a:rPr lang="tr-TR" dirty="0" err="1" smtClean="0"/>
              <a:t>Luteinleştirici</a:t>
            </a:r>
            <a:r>
              <a:rPr lang="tr-TR" dirty="0" smtClean="0"/>
              <a:t> hormon(LH), </a:t>
            </a:r>
            <a:r>
              <a:rPr lang="tr-TR" dirty="0" err="1" smtClean="0"/>
              <a:t>Folikülü</a:t>
            </a:r>
            <a:r>
              <a:rPr lang="tr-TR" dirty="0" smtClean="0"/>
              <a:t> </a:t>
            </a:r>
            <a:r>
              <a:rPr lang="tr-TR" dirty="0" err="1" smtClean="0"/>
              <a:t>stimüle</a:t>
            </a:r>
            <a:r>
              <a:rPr lang="tr-TR" dirty="0" smtClean="0"/>
              <a:t> eden hormon (FSH), </a:t>
            </a:r>
            <a:r>
              <a:rPr lang="tr-TR" dirty="0" err="1" smtClean="0"/>
              <a:t>gonadal</a:t>
            </a:r>
            <a:r>
              <a:rPr lang="tr-TR" dirty="0" smtClean="0"/>
              <a:t> hormonların sentez ve salgılanmasını </a:t>
            </a:r>
            <a:r>
              <a:rPr lang="tr-TR" dirty="0" err="1" smtClean="0"/>
              <a:t>düzenler.FSH</a:t>
            </a:r>
            <a:r>
              <a:rPr lang="en-GB" b="1" dirty="0" smtClean="0"/>
              <a:t> </a:t>
            </a:r>
            <a:r>
              <a:rPr lang="en-GB" dirty="0" err="1" smtClean="0"/>
              <a:t>ve</a:t>
            </a:r>
            <a:r>
              <a:rPr lang="en-GB" dirty="0" smtClean="0"/>
              <a:t> </a:t>
            </a:r>
            <a:r>
              <a:rPr lang="en-GB" dirty="0"/>
              <a:t>LH </a:t>
            </a:r>
            <a:r>
              <a:rPr lang="en-GB" dirty="0" err="1"/>
              <a:t>hormonlarının</a:t>
            </a:r>
            <a:r>
              <a:rPr lang="en-GB" dirty="0"/>
              <a:t> </a:t>
            </a:r>
            <a:r>
              <a:rPr lang="en-GB" dirty="0" err="1"/>
              <a:t>salınımı</a:t>
            </a:r>
            <a:r>
              <a:rPr lang="en-GB" dirty="0"/>
              <a:t> </a:t>
            </a:r>
            <a:r>
              <a:rPr lang="en-GB" dirty="0" err="1"/>
              <a:t>hipotalamustan</a:t>
            </a:r>
            <a:r>
              <a:rPr lang="en-GB" dirty="0"/>
              <a:t> </a:t>
            </a:r>
            <a:r>
              <a:rPr lang="en-GB" dirty="0" err="1"/>
              <a:t>salgılanan</a:t>
            </a:r>
            <a:r>
              <a:rPr lang="en-GB" dirty="0"/>
              <a:t> </a:t>
            </a:r>
            <a:r>
              <a:rPr lang="en-GB" dirty="0" err="1"/>
              <a:t>GnRH</a:t>
            </a:r>
            <a:r>
              <a:rPr lang="en-GB" dirty="0"/>
              <a:t> </a:t>
            </a:r>
            <a:r>
              <a:rPr lang="en-GB" dirty="0" err="1"/>
              <a:t>hormonu</a:t>
            </a:r>
            <a:r>
              <a:rPr lang="en-GB" dirty="0"/>
              <a:t> </a:t>
            </a:r>
            <a:r>
              <a:rPr lang="en-GB" dirty="0" err="1"/>
              <a:t>sayesinde</a:t>
            </a:r>
            <a:r>
              <a:rPr lang="en-GB" dirty="0"/>
              <a:t> </a:t>
            </a:r>
            <a:r>
              <a:rPr lang="en-GB" dirty="0" err="1"/>
              <a:t>olur</a:t>
            </a:r>
            <a:r>
              <a:rPr lang="en-GB" dirty="0"/>
              <a:t>.</a:t>
            </a:r>
            <a:endParaRPr lang="tr-TR" dirty="0"/>
          </a:p>
          <a:p>
            <a:pPr algn="ctr"/>
            <a:endParaRPr lang="tr-TR" dirty="0" smtClean="0"/>
          </a:p>
          <a:p>
            <a:pPr algn="ctr"/>
            <a:r>
              <a:rPr lang="tr-TR" dirty="0" err="1" smtClean="0"/>
              <a:t>Androjenler</a:t>
            </a:r>
            <a:r>
              <a:rPr lang="tr-TR" dirty="0" smtClean="0"/>
              <a:t>: testislerde üretilir</a:t>
            </a:r>
          </a:p>
          <a:p>
            <a:pPr algn="ctr"/>
            <a:r>
              <a:rPr lang="tr-TR" dirty="0" smtClean="0"/>
              <a:t>testosteron, </a:t>
            </a:r>
            <a:r>
              <a:rPr lang="tr-TR" dirty="0" err="1" smtClean="0"/>
              <a:t>dihidrotestesteron</a:t>
            </a:r>
            <a:r>
              <a:rPr lang="tr-TR" dirty="0" smtClean="0"/>
              <a:t>, </a:t>
            </a:r>
            <a:r>
              <a:rPr lang="tr-TR" dirty="0" err="1" smtClean="0"/>
              <a:t>androstanediol</a:t>
            </a:r>
            <a:endParaRPr lang="tr-TR" dirty="0" smtClean="0"/>
          </a:p>
          <a:p>
            <a:pPr algn="ctr"/>
            <a:r>
              <a:rPr lang="tr-TR" dirty="0" err="1" smtClean="0"/>
              <a:t>Estrojenler</a:t>
            </a:r>
            <a:r>
              <a:rPr lang="tr-TR" dirty="0" smtClean="0"/>
              <a:t>: </a:t>
            </a:r>
            <a:r>
              <a:rPr lang="tr-TR" dirty="0" err="1" smtClean="0"/>
              <a:t>Ovaryumda</a:t>
            </a:r>
            <a:r>
              <a:rPr lang="tr-TR" dirty="0" smtClean="0"/>
              <a:t> ve plasentada üretilir</a:t>
            </a:r>
          </a:p>
          <a:p>
            <a:pPr algn="ctr"/>
            <a:r>
              <a:rPr lang="en-GB" dirty="0" smtClean="0"/>
              <a:t> </a:t>
            </a:r>
            <a:r>
              <a:rPr lang="en-GB" dirty="0" err="1"/>
              <a:t>estradiol</a:t>
            </a:r>
            <a:r>
              <a:rPr lang="en-GB" dirty="0"/>
              <a:t>, </a:t>
            </a:r>
            <a:r>
              <a:rPr lang="en-GB" dirty="0" err="1"/>
              <a:t>estriol</a:t>
            </a:r>
            <a:r>
              <a:rPr lang="en-GB" dirty="0"/>
              <a:t>, </a:t>
            </a:r>
            <a:r>
              <a:rPr lang="tr-TR" dirty="0" err="1" smtClean="0"/>
              <a:t>estron</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tr-TR" dirty="0" smtClean="0"/>
              <a:t>Androjenler’in Metabolik Etkileri</a:t>
            </a:r>
            <a:endParaRPr lang="tr-TR" dirty="0"/>
          </a:p>
        </p:txBody>
      </p:sp>
      <p:sp>
        <p:nvSpPr>
          <p:cNvPr id="3" name="Content Placeholder 2"/>
          <p:cNvSpPr>
            <a:spLocks noGrp="1"/>
          </p:cNvSpPr>
          <p:nvPr>
            <p:ph idx="1"/>
          </p:nvPr>
        </p:nvSpPr>
        <p:spPr>
          <a:solidFill>
            <a:schemeClr val="accent5">
              <a:lumMod val="40000"/>
              <a:lumOff val="60000"/>
            </a:schemeClr>
          </a:solidFill>
        </p:spPr>
        <p:txBody>
          <a:bodyPr>
            <a:normAutofit fontScale="92500" lnSpcReduction="20000"/>
          </a:bodyPr>
          <a:lstStyle/>
          <a:p>
            <a:r>
              <a:rPr lang="tr-TR" dirty="0" smtClean="0"/>
              <a:t>Yağ dokuda lipoprotein </a:t>
            </a:r>
            <a:r>
              <a:rPr lang="tr-TR" dirty="0" err="1" smtClean="0"/>
              <a:t>lipazı</a:t>
            </a:r>
            <a:r>
              <a:rPr lang="tr-TR" dirty="0" smtClean="0"/>
              <a:t> uyarır.</a:t>
            </a:r>
          </a:p>
          <a:p>
            <a:r>
              <a:rPr lang="tr-TR" dirty="0" smtClean="0"/>
              <a:t>Yağ asidi sentezini uyarır.</a:t>
            </a:r>
          </a:p>
          <a:p>
            <a:r>
              <a:rPr lang="tr-TR" dirty="0" err="1" smtClean="0"/>
              <a:t>Anabolik</a:t>
            </a:r>
            <a:r>
              <a:rPr lang="tr-TR" dirty="0" smtClean="0"/>
              <a:t> </a:t>
            </a:r>
            <a:r>
              <a:rPr lang="tr-TR" dirty="0"/>
              <a:t>etkilidir. </a:t>
            </a:r>
            <a:r>
              <a:rPr lang="tr-TR" dirty="0" smtClean="0"/>
              <a:t>İskelet kasında </a:t>
            </a:r>
            <a:r>
              <a:rPr lang="tr-TR" dirty="0" err="1" smtClean="0"/>
              <a:t>mRNA</a:t>
            </a:r>
            <a:r>
              <a:rPr lang="tr-TR" dirty="0" smtClean="0"/>
              <a:t> ve protein oluşumunu artırarak kas kitlesini artırır. Pozitif azot dengesine yol açar.</a:t>
            </a:r>
          </a:p>
          <a:p>
            <a:r>
              <a:rPr lang="tr-TR" dirty="0" err="1" smtClean="0"/>
              <a:t>Glikolizi</a:t>
            </a:r>
            <a:r>
              <a:rPr lang="tr-TR" dirty="0" smtClean="0"/>
              <a:t> uyarır.</a:t>
            </a:r>
          </a:p>
          <a:p>
            <a:r>
              <a:rPr lang="tr-TR" dirty="0" smtClean="0"/>
              <a:t>HDL düzeyini azaltır. (kardiyovasküler risk faktörü)</a:t>
            </a:r>
          </a:p>
          <a:p>
            <a:r>
              <a:rPr lang="tr-TR" dirty="0" err="1" smtClean="0"/>
              <a:t>Mineralokortikoit</a:t>
            </a:r>
            <a:r>
              <a:rPr lang="tr-TR" dirty="0" smtClean="0"/>
              <a:t> aktivite gösterir.</a:t>
            </a:r>
          </a:p>
          <a:p>
            <a:r>
              <a:rPr lang="tr-TR" dirty="0" smtClean="0"/>
              <a:t>Eritropoezi artırır.</a:t>
            </a:r>
          </a:p>
          <a:p>
            <a:r>
              <a:rPr lang="tr-TR" dirty="0" smtClean="0"/>
              <a:t>Eritrositlerde 2-3DPG artışına yol açar.</a:t>
            </a:r>
          </a:p>
          <a:p>
            <a:r>
              <a:rPr lang="tr-TR" dirty="0" smtClean="0"/>
              <a:t>Üst vücutta yağların depolanmasına ve adipositlerin büyümesine yol açar.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tr-TR" dirty="0" smtClean="0"/>
              <a:t>Estrojenlerin Metabolik Etkileri</a:t>
            </a:r>
            <a:endParaRPr lang="tr-TR" dirty="0"/>
          </a:p>
        </p:txBody>
      </p:sp>
      <p:sp>
        <p:nvSpPr>
          <p:cNvPr id="3" name="Content Placeholder 2"/>
          <p:cNvSpPr>
            <a:spLocks noGrp="1"/>
          </p:cNvSpPr>
          <p:nvPr>
            <p:ph idx="1"/>
          </p:nvPr>
        </p:nvSpPr>
        <p:spPr>
          <a:solidFill>
            <a:schemeClr val="accent6">
              <a:lumMod val="20000"/>
              <a:lumOff val="80000"/>
            </a:schemeClr>
          </a:solidFill>
        </p:spPr>
        <p:txBody>
          <a:bodyPr>
            <a:normAutofit fontScale="70000" lnSpcReduction="20000"/>
          </a:bodyPr>
          <a:lstStyle/>
          <a:p>
            <a:r>
              <a:rPr lang="tr-TR" sz="2400" dirty="0" smtClean="0"/>
              <a:t>Adipoz dokuda lipogenezi artırır. </a:t>
            </a:r>
            <a:endParaRPr lang="tr-TR" sz="2400" dirty="0"/>
          </a:p>
          <a:p>
            <a:r>
              <a:rPr lang="tr-TR" sz="2400" dirty="0" smtClean="0"/>
              <a:t>Kanda LDL </a:t>
            </a:r>
            <a:r>
              <a:rPr lang="tr-TR" sz="2400" dirty="0" err="1" smtClean="0"/>
              <a:t>yi</a:t>
            </a:r>
            <a:r>
              <a:rPr lang="tr-TR" sz="2400" dirty="0" smtClean="0"/>
              <a:t> azaltır, HDL </a:t>
            </a:r>
            <a:r>
              <a:rPr lang="tr-TR" sz="2400" dirty="0" err="1" smtClean="0"/>
              <a:t>yi</a:t>
            </a:r>
            <a:r>
              <a:rPr lang="tr-TR" sz="2400" dirty="0" smtClean="0"/>
              <a:t> artırır, kan kolesterolünü azaltır.</a:t>
            </a:r>
          </a:p>
          <a:p>
            <a:r>
              <a:rPr lang="tr-TR" sz="2400" dirty="0" smtClean="0"/>
              <a:t>Karaciğerde transferrin, serüloplazmin yapımını artırır.</a:t>
            </a:r>
          </a:p>
          <a:p>
            <a:r>
              <a:rPr lang="tr-TR" sz="2400" dirty="0" smtClean="0"/>
              <a:t>Kemik gelişimini hızlandırır.</a:t>
            </a:r>
          </a:p>
          <a:p>
            <a:r>
              <a:rPr lang="tr-TR" sz="2400" dirty="0" smtClean="0"/>
              <a:t>Endometriyumda glikojen birikmesini sağlar.</a:t>
            </a:r>
          </a:p>
          <a:p>
            <a:r>
              <a:rPr lang="tr-TR" sz="2400" dirty="0" smtClean="0"/>
              <a:t>Oksitosin sentezini hızlandırır.</a:t>
            </a:r>
          </a:p>
          <a:p>
            <a:r>
              <a:rPr lang="tr-TR" sz="2400" dirty="0" smtClean="0"/>
              <a:t>Fötusta somatomedinler aracılığı ile azotlu bileşiklerin tutunmasını artırır, yağ asitlerinin kullanılışını artırır.</a:t>
            </a:r>
          </a:p>
          <a:p>
            <a:r>
              <a:rPr lang="tr-TR" sz="2400" dirty="0" smtClean="0"/>
              <a:t>Vücudun alt kısmında yağ hücrelerinin sayısını artırarak yağların depolanmasını sağlar.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tr-TR" dirty="0" smtClean="0"/>
              <a:t>Progesteron, Prolaktin, Oksitosin</a:t>
            </a:r>
            <a:endParaRPr lang="tr-TR" dirty="0"/>
          </a:p>
        </p:txBody>
      </p:sp>
      <p:sp>
        <p:nvSpPr>
          <p:cNvPr id="3" name="Content Placeholder 2"/>
          <p:cNvSpPr>
            <a:spLocks noGrp="1"/>
          </p:cNvSpPr>
          <p:nvPr>
            <p:ph idx="1"/>
          </p:nvPr>
        </p:nvSpPr>
        <p:spPr>
          <a:solidFill>
            <a:schemeClr val="accent3">
              <a:lumMod val="40000"/>
              <a:lumOff val="60000"/>
            </a:schemeClr>
          </a:solidFill>
        </p:spPr>
        <p:txBody>
          <a:bodyPr>
            <a:normAutofit fontScale="85000" lnSpcReduction="20000"/>
          </a:bodyPr>
          <a:lstStyle/>
          <a:p>
            <a:r>
              <a:rPr lang="tr-TR" sz="2400" b="1" dirty="0" smtClean="0"/>
              <a:t>Progesteron:</a:t>
            </a:r>
            <a:r>
              <a:rPr lang="tr-TR" sz="2400" dirty="0" smtClean="0"/>
              <a:t> CL ve plasentada sentezlenir.</a:t>
            </a:r>
          </a:p>
          <a:p>
            <a:r>
              <a:rPr lang="tr-TR" sz="2400" dirty="0" smtClean="0"/>
              <a:t>Gebelikte uterus kasılmasını inhibe eder.</a:t>
            </a:r>
          </a:p>
          <a:p>
            <a:r>
              <a:rPr lang="tr-TR" sz="2400" dirty="0" smtClean="0"/>
              <a:t>Termojenik etkilidir.</a:t>
            </a:r>
          </a:p>
          <a:p>
            <a:r>
              <a:rPr lang="tr-TR" sz="2400" dirty="0" smtClean="0"/>
              <a:t>Gonadotropin stimülasyonunu baskılayarak, ovulasyonu inhibe eder.</a:t>
            </a:r>
          </a:p>
          <a:p>
            <a:r>
              <a:rPr lang="tr-TR" sz="2400" b="1" dirty="0" smtClean="0"/>
              <a:t>Prolaktin:</a:t>
            </a:r>
            <a:r>
              <a:rPr lang="tr-TR" sz="2400" dirty="0" smtClean="0"/>
              <a:t> Gebelik sırasında ve sonrasında laktasyonu uyarır. FSH ın estrogen sentezine etkisini inhibe eder.</a:t>
            </a:r>
          </a:p>
          <a:p>
            <a:r>
              <a:rPr lang="tr-TR" sz="2400" b="1" dirty="0" smtClean="0"/>
              <a:t>Oksitosin</a:t>
            </a:r>
            <a:r>
              <a:rPr lang="tr-TR" sz="2400" dirty="0" smtClean="0"/>
              <a:t>: Doğum sırasında uterus kaslarının kasılmasını uyarır.</a:t>
            </a:r>
          </a:p>
          <a:p>
            <a:r>
              <a:rPr lang="tr-TR" sz="2400" b="1" dirty="0" smtClean="0"/>
              <a:t>İnsan koriyonik gonadotropini:</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Genel Özellikleri</a:t>
            </a:r>
            <a:endParaRPr lang="en-GB" dirty="0"/>
          </a:p>
        </p:txBody>
      </p:sp>
      <p:sp>
        <p:nvSpPr>
          <p:cNvPr id="3" name="İçerik Yer Tutucusu 2"/>
          <p:cNvSpPr>
            <a:spLocks noGrp="1"/>
          </p:cNvSpPr>
          <p:nvPr>
            <p:ph idx="1"/>
          </p:nvPr>
        </p:nvSpPr>
        <p:spPr/>
        <p:txBody>
          <a:bodyPr/>
          <a:lstStyle/>
          <a:p>
            <a:r>
              <a:rPr lang="tr-TR" b="1" dirty="0"/>
              <a:t>1. Endokrin </a:t>
            </a:r>
            <a:r>
              <a:rPr lang="tr-TR" b="1" dirty="0" smtClean="0"/>
              <a:t>Sistemdeki Salgı Bezleri</a:t>
            </a:r>
            <a:endParaRPr lang="tr-TR" b="1" dirty="0"/>
          </a:p>
          <a:p>
            <a:r>
              <a:rPr lang="tr-TR" b="1" dirty="0"/>
              <a:t>2.Fizikokimyasal özellikler</a:t>
            </a:r>
          </a:p>
          <a:p>
            <a:r>
              <a:rPr lang="tr-TR" b="1" dirty="0"/>
              <a:t>3. Kan konsantrasyonu</a:t>
            </a:r>
          </a:p>
          <a:p>
            <a:r>
              <a:rPr lang="tr-TR" b="1" dirty="0"/>
              <a:t>4. Etki şekli (reseptör kavramı)</a:t>
            </a:r>
          </a:p>
          <a:p>
            <a:r>
              <a:rPr lang="tr-TR" b="1" dirty="0"/>
              <a:t>5. </a:t>
            </a:r>
            <a:r>
              <a:rPr lang="tr-TR" b="1" dirty="0" err="1"/>
              <a:t>Kaskat</a:t>
            </a:r>
            <a:r>
              <a:rPr lang="tr-TR" b="1" dirty="0"/>
              <a:t>(ardışık düzenleme) sistemi ( Spesifik sinyallerin </a:t>
            </a:r>
            <a:r>
              <a:rPr lang="tr-TR" b="1" dirty="0" err="1"/>
              <a:t>amplifikasyonu</a:t>
            </a:r>
            <a:r>
              <a:rPr lang="tr-TR" b="1" dirty="0"/>
              <a:t>=yükseltme, büyütülmesi)</a:t>
            </a:r>
          </a:p>
          <a:p>
            <a:r>
              <a:rPr lang="tr-TR" b="1" dirty="0"/>
              <a:t>6. </a:t>
            </a:r>
            <a:r>
              <a:rPr lang="tr-TR" b="1" dirty="0" err="1"/>
              <a:t>İnaktivasyon</a:t>
            </a:r>
            <a:r>
              <a:rPr lang="tr-TR" b="1" dirty="0"/>
              <a:t> ve Parçalanmaları</a:t>
            </a:r>
          </a:p>
          <a:p>
            <a:r>
              <a:rPr lang="tr-TR" b="1" dirty="0"/>
              <a:t>7. Regülasyon</a:t>
            </a:r>
          </a:p>
          <a:p>
            <a:endParaRPr lang="en-GB" dirty="0"/>
          </a:p>
        </p:txBody>
      </p:sp>
    </p:spTree>
    <p:extLst>
      <p:ext uri="{BB962C8B-B14F-4D97-AF65-F5344CB8AC3E}">
        <p14:creationId xmlns:p14="http://schemas.microsoft.com/office/powerpoint/2010/main" val="33545674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rgbClr val="FFC000"/>
          </a:solidFill>
        </p:spPr>
        <p:txBody>
          <a:bodyPr>
            <a:normAutofit/>
          </a:bodyPr>
          <a:lstStyle/>
          <a:p>
            <a:r>
              <a:rPr lang="tr-TR" dirty="0" smtClean="0"/>
              <a:t>Estrojenlerin salgılanması siklik niteliktedir. </a:t>
            </a:r>
            <a:endParaRPr lang="tr-TR" dirty="0"/>
          </a:p>
        </p:txBody>
      </p:sp>
      <p:sp>
        <p:nvSpPr>
          <p:cNvPr id="5" name="Content Placeholder 4"/>
          <p:cNvSpPr>
            <a:spLocks noGrp="1"/>
          </p:cNvSpPr>
          <p:nvPr>
            <p:ph idx="1"/>
          </p:nvPr>
        </p:nvSpPr>
        <p:spPr>
          <a:solidFill>
            <a:srgbClr val="FFFF66"/>
          </a:solidFill>
        </p:spPr>
        <p:txBody>
          <a:bodyPr/>
          <a:lstStyle/>
          <a:p>
            <a:endParaRPr lang="tr-TR" dirty="0" smtClean="0"/>
          </a:p>
          <a:p>
            <a:pPr algn="ctr"/>
            <a:r>
              <a:rPr lang="tr-TR" dirty="0" smtClean="0"/>
              <a:t>Menstrüal siklus sırasında LH, FSH, Estrogen ve Progesteron düzeyleri farklılıklar gösterir.</a:t>
            </a:r>
          </a:p>
          <a:p>
            <a:pPr algn="ctr"/>
            <a:r>
              <a:rPr lang="tr-TR" dirty="0" smtClean="0"/>
              <a:t>Menstrüel siklus 4 fazlıdır.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normAutofit/>
          </a:bodyPr>
          <a:lstStyle/>
          <a:p>
            <a:r>
              <a:rPr lang="tr-TR" dirty="0" smtClean="0"/>
              <a:t>BÜYÜME HORMONU ve Somatomedinler</a:t>
            </a:r>
            <a:endParaRPr lang="tr-TR" dirty="0"/>
          </a:p>
        </p:txBody>
      </p:sp>
      <p:sp>
        <p:nvSpPr>
          <p:cNvPr id="3" name="Content Placeholder 2"/>
          <p:cNvSpPr>
            <a:spLocks noGrp="1"/>
          </p:cNvSpPr>
          <p:nvPr>
            <p:ph idx="1"/>
          </p:nvPr>
        </p:nvSpPr>
        <p:spPr>
          <a:solidFill>
            <a:schemeClr val="accent4">
              <a:lumMod val="40000"/>
              <a:lumOff val="60000"/>
            </a:schemeClr>
          </a:solidFill>
        </p:spPr>
        <p:txBody>
          <a:bodyPr/>
          <a:lstStyle/>
          <a:p>
            <a:r>
              <a:rPr lang="tr-TR" dirty="0" smtClean="0"/>
              <a:t>Büyüme hormonu (</a:t>
            </a:r>
            <a:r>
              <a:rPr lang="en-US" dirty="0" smtClean="0"/>
              <a:t>Growth </a:t>
            </a:r>
            <a:r>
              <a:rPr lang="en-US" dirty="0" err="1" smtClean="0"/>
              <a:t>hormon</a:t>
            </a:r>
            <a:r>
              <a:rPr lang="tr-TR" dirty="0" smtClean="0"/>
              <a:t>) yaklaşık 190 amino asitlik polipeptit yapıda bir hormondur. Anterior pitüiterde bulunan somatotrof  hücrelerde sentezlenir ve salgılanır. Pekçok biyokimyasal  ve fizyolojik işlevde (büyüme ve metabolizma dahil)</a:t>
            </a:r>
            <a:r>
              <a:rPr lang="en-US" dirty="0" smtClean="0"/>
              <a:t> </a:t>
            </a:r>
            <a:r>
              <a:rPr lang="tr-TR" dirty="0" smtClean="0"/>
              <a:t>temel kontrol iştirakçilerinden birisidir. Büyüme hormonu aynı zamanda insanlarda ilaç olarak ta kullanılmaktadır.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a:bodyPr>
          <a:lstStyle/>
          <a:p>
            <a:r>
              <a:rPr lang="tr-TR" dirty="0" smtClean="0"/>
              <a:t>Büyüme Hormonunun Metabolik Etkileri</a:t>
            </a:r>
            <a:endParaRPr lang="tr-TR" dirty="0"/>
          </a:p>
        </p:txBody>
      </p:sp>
      <p:sp>
        <p:nvSpPr>
          <p:cNvPr id="3" name="Content Placeholder 2"/>
          <p:cNvSpPr>
            <a:spLocks noGrp="1"/>
          </p:cNvSpPr>
          <p:nvPr>
            <p:ph idx="1"/>
          </p:nvPr>
        </p:nvSpPr>
        <p:spPr>
          <a:solidFill>
            <a:schemeClr val="tx2">
              <a:lumMod val="20000"/>
              <a:lumOff val="80000"/>
            </a:schemeClr>
          </a:solidFill>
        </p:spPr>
        <p:txBody>
          <a:bodyPr>
            <a:normAutofit fontScale="85000" lnSpcReduction="10000"/>
          </a:bodyPr>
          <a:lstStyle/>
          <a:p>
            <a:r>
              <a:rPr lang="tr-TR" dirty="0" smtClean="0"/>
              <a:t>Karbohidrat,lipid ve protein metabolizması üzerine direkt ve indirekt etkileri vardır.İndirekt etkilerini insülin benzeri büyüme faktörleri (IGF-I) aracılığı ile gösterir. Bu etkiler insülin benzeri etkilerdir. Direkt etkiler ise, anti-insüliner (kortizolle sinerjik) etkilerdir. </a:t>
            </a:r>
          </a:p>
          <a:p>
            <a:r>
              <a:rPr lang="tr-TR" dirty="0"/>
              <a:t>Ç</a:t>
            </a:r>
            <a:r>
              <a:rPr lang="tr-TR" dirty="0" smtClean="0"/>
              <a:t>oğu dokuda protein anabolizmasını uyarır. Bu etki, hem iskelette hem de iskelet dışında aminoasitlerin uptake inde artma, protein sentezinde artma ve proteinlerin oksidasyonunda azalma şeklindedir. İnsülin benzeri indirekt etkiler olarak tanımlanan bu etkiler, T3 ve T4 hormonları ile birlikte gerçekleştirilir. </a:t>
            </a:r>
          </a:p>
          <a:p>
            <a:r>
              <a:rPr lang="tr-TR" dirty="0" smtClean="0"/>
              <a:t>Kortizolle sinerjik, direkt anti-insüliner etkileri arasında, yağ metabolizmasında, TAG parçalanmasını uyararak adipositlerde oksidasyonunu sağlamak (lipolizisi artırmak) ve karbohidrat metabolizmasında, karaciğerde glukoneogenezi artırır(bunu, insülinin periferik dokular tarafından glukozun uptake ini uyarması etkisini  baskılayarak gerçekleştirir). </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60000"/>
              <a:lumOff val="40000"/>
            </a:schemeClr>
          </a:solidFill>
        </p:spPr>
        <p:txBody>
          <a:bodyPr>
            <a:normAutofit fontScale="90000"/>
          </a:bodyPr>
          <a:lstStyle/>
          <a:p>
            <a:r>
              <a:rPr lang="tr-TR" dirty="0" smtClean="0"/>
              <a:t>Büyüme Hormonu salgılanması ile ilgili bozukluklar</a:t>
            </a:r>
            <a:endParaRPr lang="tr-TR" dirty="0"/>
          </a:p>
        </p:txBody>
      </p:sp>
      <p:sp>
        <p:nvSpPr>
          <p:cNvPr id="3" name="Subtitle 2"/>
          <p:cNvSpPr>
            <a:spLocks noGrp="1"/>
          </p:cNvSpPr>
          <p:nvPr>
            <p:ph type="subTitle" idx="1"/>
          </p:nvPr>
        </p:nvSpPr>
        <p:spPr>
          <a:solidFill>
            <a:schemeClr val="tx2">
              <a:lumMod val="40000"/>
              <a:lumOff val="60000"/>
            </a:schemeClr>
          </a:solidFill>
        </p:spPr>
        <p:txBody>
          <a:bodyPr/>
          <a:lstStyle/>
          <a:p>
            <a:r>
              <a:rPr lang="tr-TR" dirty="0" smtClean="0"/>
              <a:t>Eksikliği: Hipofizer cücelik</a:t>
            </a:r>
          </a:p>
          <a:p>
            <a:r>
              <a:rPr lang="tr-TR" dirty="0" smtClean="0"/>
              <a:t>Fazlalığı: çocuklarda gigantizm, yetişkinlerde akromegali</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75000"/>
            </a:schemeClr>
          </a:solidFill>
        </p:spPr>
        <p:txBody>
          <a:bodyPr/>
          <a:lstStyle/>
          <a:p>
            <a:pPr algn="ctr"/>
            <a:r>
              <a:rPr lang="tr-TR" b="1" dirty="0" smtClean="0"/>
              <a:t>İnsülin ve Glukagon</a:t>
            </a:r>
            <a:endParaRPr lang="tr-TR" b="1" dirty="0"/>
          </a:p>
        </p:txBody>
      </p:sp>
      <p:sp>
        <p:nvSpPr>
          <p:cNvPr id="3" name="Content Placeholder 2"/>
          <p:cNvSpPr>
            <a:spLocks noGrp="1"/>
          </p:cNvSpPr>
          <p:nvPr>
            <p:ph idx="1"/>
          </p:nvPr>
        </p:nvSpPr>
        <p:spPr>
          <a:solidFill>
            <a:schemeClr val="accent3">
              <a:lumMod val="40000"/>
              <a:lumOff val="60000"/>
            </a:schemeClr>
          </a:solidFill>
        </p:spPr>
        <p:txBody>
          <a:bodyPr/>
          <a:lstStyle/>
          <a:p>
            <a:endParaRPr lang="tr-TR" b="1" dirty="0" smtClean="0"/>
          </a:p>
          <a:p>
            <a:pPr>
              <a:buNone/>
            </a:pPr>
            <a:r>
              <a:rPr lang="tr-TR" b="1" dirty="0" smtClean="0"/>
              <a:t>    İnsülin</a:t>
            </a:r>
            <a:r>
              <a:rPr lang="tr-TR" dirty="0" smtClean="0"/>
              <a:t>, pankreasın beta-hücrelerinde sentezlenip kan şekerinin artmasına cevap olarak kana salgılanan 51 aminoasitlik; </a:t>
            </a:r>
            <a:r>
              <a:rPr lang="tr-TR" b="1" dirty="0" smtClean="0"/>
              <a:t>glukagon</a:t>
            </a:r>
            <a:r>
              <a:rPr lang="tr-TR" dirty="0" smtClean="0"/>
              <a:t>, pankreasın alfa-hücrelerinde sentezlenip kan şekerinin düşmesine cevap olarak kana salıverilen 29 amino asitlik peptit yapıda bir hormondur.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accent4">
              <a:lumMod val="60000"/>
              <a:lumOff val="40000"/>
            </a:schemeClr>
          </a:solidFill>
        </p:spPr>
        <p:txBody>
          <a:bodyPr/>
          <a:lstStyle/>
          <a:p>
            <a:r>
              <a:rPr lang="tr-TR" dirty="0" smtClean="0"/>
              <a:t>İnsülin ‘in Genel Özellikleri</a:t>
            </a:r>
            <a:endParaRPr lang="tr-TR" dirty="0"/>
          </a:p>
        </p:txBody>
      </p:sp>
      <p:sp>
        <p:nvSpPr>
          <p:cNvPr id="6" name="Content Placeholder 5"/>
          <p:cNvSpPr>
            <a:spLocks noGrp="1"/>
          </p:cNvSpPr>
          <p:nvPr>
            <p:ph idx="1"/>
          </p:nvPr>
        </p:nvSpPr>
        <p:spPr>
          <a:solidFill>
            <a:schemeClr val="accent4">
              <a:lumMod val="20000"/>
              <a:lumOff val="80000"/>
            </a:schemeClr>
          </a:solidFill>
        </p:spPr>
        <p:txBody>
          <a:bodyPr>
            <a:normAutofit/>
          </a:bodyPr>
          <a:lstStyle/>
          <a:p>
            <a:pPr>
              <a:buNone/>
            </a:pPr>
            <a:r>
              <a:rPr lang="tr-TR" dirty="0" smtClean="0"/>
              <a:t>İnsülin:</a:t>
            </a:r>
          </a:p>
          <a:p>
            <a:pPr>
              <a:buNone/>
            </a:pPr>
            <a:r>
              <a:rPr lang="tr-TR" dirty="0" smtClean="0"/>
              <a:t>	preproinsülin  olarak sentezlenir.</a:t>
            </a:r>
          </a:p>
          <a:p>
            <a:pPr>
              <a:buNone/>
            </a:pPr>
            <a:r>
              <a:rPr lang="tr-TR" dirty="0"/>
              <a:t>	</a:t>
            </a:r>
            <a:r>
              <a:rPr lang="tr-TR" dirty="0" smtClean="0"/>
              <a:t>proteolitik bir etkiyle önce proinsülin sonra insülin şekline transforme olur.</a:t>
            </a:r>
          </a:p>
          <a:p>
            <a:pPr>
              <a:buNone/>
            </a:pPr>
            <a:r>
              <a:rPr lang="tr-TR" dirty="0"/>
              <a:t>	</a:t>
            </a:r>
            <a:r>
              <a:rPr lang="tr-TR" dirty="0" smtClean="0"/>
              <a:t>Proinsülinin aktivitesi insülinin 1/5 i kadardır. Beta hücreleri uyarıldığında insülin, kana salıverilir. İnsülin sekresyonu dolaşımdaki kan glukoz miktarı ile kontrol edilir. Vücutta çoğu hücrede insülin reseptörü vardır. </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İnsulin’in Metabolik Etkileri</a:t>
            </a:r>
            <a:endParaRPr lang="tr-TR" dirty="0">
              <a:solidFill>
                <a:srgbClr val="FF0000"/>
              </a:solidFill>
            </a:endParaRPr>
          </a:p>
        </p:txBody>
      </p:sp>
      <p:sp>
        <p:nvSpPr>
          <p:cNvPr id="3" name="Content Placeholder 2"/>
          <p:cNvSpPr>
            <a:spLocks noGrp="1"/>
          </p:cNvSpPr>
          <p:nvPr>
            <p:ph sz="half" idx="1"/>
          </p:nvPr>
        </p:nvSpPr>
        <p:spPr>
          <a:solidFill>
            <a:schemeClr val="accent2">
              <a:lumMod val="40000"/>
              <a:lumOff val="60000"/>
            </a:schemeClr>
          </a:solidFill>
        </p:spPr>
        <p:txBody>
          <a:bodyPr>
            <a:normAutofit fontScale="55000" lnSpcReduction="20000"/>
          </a:bodyPr>
          <a:lstStyle/>
          <a:p>
            <a:r>
              <a:rPr lang="tr-TR" sz="1400" dirty="0" smtClean="0"/>
              <a:t>İnsülin salgılanır salgılanmaz, direkt olarak portal </a:t>
            </a:r>
            <a:r>
              <a:rPr lang="tr-TR" sz="1200" dirty="0" smtClean="0"/>
              <a:t>van yolu ile karaciğere gider ve burada özgün reseptörleri ile bağlandıktan sonra karbohidrat ve lipid metabolizmasını etkiler. İnsulin bağımlı diğer dokularda da,hormon-reseptör etkileşmesi sonucunda glukoz taşıcıları hedef hücrenin membranına hareket eder ve glukozun hücre içine girişini sağlar.</a:t>
            </a:r>
          </a:p>
          <a:p>
            <a:r>
              <a:rPr lang="tr-TR" sz="1200" dirty="0" smtClean="0"/>
              <a:t>Glukoz, amino asit ve yağ asitlerinin hücre içersine girmesini sağlar,</a:t>
            </a:r>
          </a:p>
          <a:p>
            <a:r>
              <a:rPr lang="tr-TR" sz="1200" dirty="0" smtClean="0"/>
              <a:t>Glikojen sentaz aktivitesini uyarır. Karaciğer ve çizgili kaslarda</a:t>
            </a:r>
          </a:p>
          <a:p>
            <a:r>
              <a:rPr lang="tr-TR" sz="1200" dirty="0" smtClean="0"/>
              <a:t>Bazı iyon ve metabolitlerin hücre zarından geçişini artırır. </a:t>
            </a:r>
          </a:p>
          <a:p>
            <a:r>
              <a:rPr lang="tr-TR" sz="1200" dirty="0" smtClean="0"/>
              <a:t>Beyin, alyuvarlar, akyuvarlar, böbrek tübülüsleri hariç, diğer dokularda glukoz kullanılışını artırır.</a:t>
            </a:r>
          </a:p>
          <a:p>
            <a:r>
              <a:rPr lang="tr-TR" sz="1200" dirty="0" smtClean="0"/>
              <a:t>Adipositlerde lipazı baskılar, lipolizi inhibe eder </a:t>
            </a:r>
            <a:r>
              <a:rPr lang="tr-TR" sz="1200" dirty="0" err="1" smtClean="0"/>
              <a:t>lipogenezi</a:t>
            </a:r>
            <a:r>
              <a:rPr lang="tr-TR" sz="1200" dirty="0" smtClean="0"/>
              <a:t> artırır. Karaciğerde </a:t>
            </a:r>
            <a:r>
              <a:rPr lang="tr-TR" sz="1200" dirty="0" err="1" smtClean="0"/>
              <a:t>glukozun</a:t>
            </a:r>
            <a:r>
              <a:rPr lang="tr-TR" sz="1200" dirty="0" smtClean="0"/>
              <a:t> yağ asitlerine dönüşümünü uyarır. </a:t>
            </a:r>
          </a:p>
          <a:p>
            <a:r>
              <a:rPr lang="tr-TR" sz="1200" dirty="0" smtClean="0"/>
              <a:t>Karaciğerde </a:t>
            </a:r>
            <a:r>
              <a:rPr lang="tr-TR" sz="1200" dirty="0" err="1" smtClean="0"/>
              <a:t>glikojenolizi</a:t>
            </a:r>
            <a:r>
              <a:rPr lang="tr-TR" sz="1200" dirty="0" smtClean="0"/>
              <a:t> baskılar.</a:t>
            </a:r>
          </a:p>
          <a:p>
            <a:r>
              <a:rPr lang="tr-TR" sz="1200" dirty="0" smtClean="0"/>
              <a:t>Genel olarak anabolik bir hormondur.</a:t>
            </a:r>
          </a:p>
          <a:p>
            <a:r>
              <a:rPr lang="tr-TR" sz="1200" dirty="0" smtClean="0"/>
              <a:t>Karaciğer ve kaslarda Protein biyosentezini uyarır, </a:t>
            </a:r>
            <a:r>
              <a:rPr lang="tr-TR" sz="1200" dirty="0" err="1" smtClean="0"/>
              <a:t>degredasyonunu</a:t>
            </a:r>
            <a:r>
              <a:rPr lang="tr-TR" sz="1200" dirty="0" smtClean="0"/>
              <a:t> azaltır.</a:t>
            </a:r>
          </a:p>
          <a:p>
            <a:r>
              <a:rPr lang="tr-TR" sz="1200" dirty="0" smtClean="0"/>
              <a:t>Diyabet için klinik görüntü açısından insülin glukoz uptake inin regülasyonunda  önemli olmakla birlikte, insülin RNA, DNA sentezini, hücre büyüme ve farklılaşmasını da regüle eder.  </a:t>
            </a:r>
          </a:p>
          <a:p>
            <a:endParaRPr lang="tr-TR" sz="1200" dirty="0"/>
          </a:p>
        </p:txBody>
      </p:sp>
      <p:sp>
        <p:nvSpPr>
          <p:cNvPr id="4" name="Content Placeholder 3"/>
          <p:cNvSpPr>
            <a:spLocks noGrp="1"/>
          </p:cNvSpPr>
          <p:nvPr>
            <p:ph sz="half" idx="2"/>
          </p:nvPr>
        </p:nvSpPr>
        <p:spPr>
          <a:solidFill>
            <a:schemeClr val="accent6">
              <a:lumMod val="60000"/>
              <a:lumOff val="40000"/>
            </a:schemeClr>
          </a:solidFill>
        </p:spPr>
        <p:txBody>
          <a:bodyPr>
            <a:normAutofit fontScale="55000" lnSpcReduction="20000"/>
          </a:bodyPr>
          <a:lstStyle/>
          <a:p>
            <a:pPr>
              <a:buNone/>
            </a:pPr>
            <a:r>
              <a:rPr lang="tr-TR" sz="1400" dirty="0" smtClean="0"/>
              <a:t>	Hiperinsülinemide: lipogenesis, protein sentezi,glikojen sentezi artar. Ketogenez, glukoneogenez, glikojenoliz, lipoliz azalır.</a:t>
            </a:r>
          </a:p>
          <a:p>
            <a:pPr>
              <a:buNone/>
            </a:pPr>
            <a:r>
              <a:rPr lang="tr-TR" sz="1400" dirty="0" smtClean="0"/>
              <a:t>	Hipoinsülinemide: lipogenez, protein sentezi,glikojen sentezi azalır (glikojen parçalanmasından sorumlu enzimler aktifleşir), ketogenez, glukoneogenez, glikojenoliz, lipoliz (enerji için alternatif yakıt olan yağ asitlerinin artması için) artar. </a:t>
            </a:r>
            <a:endParaRPr lang="tr-TR" sz="1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tr-TR" dirty="0" smtClean="0"/>
              <a:t>İnsülinin karaciğer, yağ doku ve kaslarda etkileri </a:t>
            </a:r>
            <a:endParaRPr lang="tr-TR" dirty="0"/>
          </a:p>
        </p:txBody>
      </p:sp>
      <p:sp>
        <p:nvSpPr>
          <p:cNvPr id="6" name="Content Placeholder 5"/>
          <p:cNvSpPr>
            <a:spLocks noGrp="1"/>
          </p:cNvSpPr>
          <p:nvPr>
            <p:ph idx="1"/>
          </p:nvPr>
        </p:nvSpPr>
        <p:spPr/>
        <p:txBody>
          <a:bodyPr>
            <a:normAutofit lnSpcReduction="10000"/>
          </a:bodyPr>
          <a:lstStyle/>
          <a:p>
            <a:r>
              <a:rPr lang="tr-TR" dirty="0" smtClean="0"/>
              <a:t>Karaciğerde:</a:t>
            </a:r>
          </a:p>
          <a:p>
            <a:r>
              <a:rPr lang="tr-TR" sz="2000" dirty="0" smtClean="0"/>
              <a:t>Glukokinaz, glikojen sentaz, PFK-1/2, HMG-KoA redüktaz </a:t>
            </a:r>
            <a:r>
              <a:rPr lang="tr-TR" sz="2000" b="1" dirty="0" smtClean="0"/>
              <a:t>uyarılır</a:t>
            </a:r>
            <a:r>
              <a:rPr lang="tr-TR" sz="2000" dirty="0" smtClean="0"/>
              <a:t>, glikojen fosforilaz </a:t>
            </a:r>
            <a:r>
              <a:rPr lang="tr-TR" sz="2000" b="1" dirty="0" smtClean="0"/>
              <a:t>baskılanır.</a:t>
            </a:r>
          </a:p>
          <a:p>
            <a:endParaRPr lang="tr-TR" sz="2000" dirty="0" smtClean="0"/>
          </a:p>
          <a:p>
            <a:r>
              <a:rPr lang="tr-TR" dirty="0" smtClean="0"/>
              <a:t>Yağ dokuda:</a:t>
            </a:r>
          </a:p>
          <a:p>
            <a:r>
              <a:rPr lang="tr-TR" sz="2000" dirty="0" smtClean="0"/>
              <a:t>Glukoz taşıyıcısı (GLUT4),pirüvat dh, lipoprotein lipaz </a:t>
            </a:r>
            <a:r>
              <a:rPr lang="tr-TR" sz="2000" b="1" dirty="0" smtClean="0"/>
              <a:t>uyarılır</a:t>
            </a:r>
            <a:r>
              <a:rPr lang="tr-TR" sz="2000" dirty="0" smtClean="0"/>
              <a:t>, hormona hassas lipaz </a:t>
            </a:r>
            <a:r>
              <a:rPr lang="tr-TR" sz="2000" b="1" dirty="0" smtClean="0"/>
              <a:t>baskılanır.</a:t>
            </a:r>
          </a:p>
          <a:p>
            <a:endParaRPr lang="tr-TR" sz="2000" dirty="0" smtClean="0"/>
          </a:p>
          <a:p>
            <a:r>
              <a:rPr lang="tr-TR" dirty="0" smtClean="0"/>
              <a:t>Kaslarda:</a:t>
            </a:r>
          </a:p>
          <a:p>
            <a:r>
              <a:rPr lang="tr-TR" sz="2000" dirty="0" smtClean="0"/>
              <a:t>GLUT4, glikojen sentaz, protein sentezi </a:t>
            </a:r>
            <a:r>
              <a:rPr lang="tr-TR" sz="2000" b="1" dirty="0" smtClean="0"/>
              <a:t>uyarılır.</a:t>
            </a:r>
            <a:endParaRPr lang="tr-TR" sz="2000" b="1" dirty="0"/>
          </a:p>
        </p:txBody>
      </p:sp>
    </p:spTree>
    <p:extLst>
      <p:ext uri="{BB962C8B-B14F-4D97-AF65-F5344CB8AC3E}">
        <p14:creationId xmlns:p14="http://schemas.microsoft.com/office/powerpoint/2010/main" val="1305296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İnsülin /Diyabet</a:t>
            </a:r>
            <a:endParaRPr lang="en-GB" b="1" dirty="0"/>
          </a:p>
        </p:txBody>
      </p:sp>
      <p:sp>
        <p:nvSpPr>
          <p:cNvPr id="3" name="İçerik Yer Tutucusu 2"/>
          <p:cNvSpPr>
            <a:spLocks noGrp="1"/>
          </p:cNvSpPr>
          <p:nvPr>
            <p:ph idx="1"/>
          </p:nvPr>
        </p:nvSpPr>
        <p:spPr/>
        <p:txBody>
          <a:bodyPr/>
          <a:lstStyle/>
          <a:p>
            <a:pPr algn="ctr"/>
            <a:endParaRPr lang="tr-TR" dirty="0" smtClean="0"/>
          </a:p>
          <a:p>
            <a:pPr algn="ctr"/>
            <a:r>
              <a:rPr lang="tr-TR" dirty="0" smtClean="0"/>
              <a:t>İnsülinin yetersiz salgılanması, hiç salgılanmaması nedir?</a:t>
            </a:r>
          </a:p>
          <a:p>
            <a:pPr algn="ctr"/>
            <a:r>
              <a:rPr lang="tr-TR" dirty="0" smtClean="0"/>
              <a:t>Diyabet nedir?</a:t>
            </a:r>
          </a:p>
          <a:p>
            <a:pPr algn="ctr"/>
            <a:r>
              <a:rPr lang="tr-TR" dirty="0" smtClean="0"/>
              <a:t>Şekersiz diyabet var mısır?</a:t>
            </a:r>
          </a:p>
          <a:p>
            <a:pPr algn="ctr"/>
            <a:r>
              <a:rPr lang="tr-TR" dirty="0" err="1" smtClean="0"/>
              <a:t>Obesite</a:t>
            </a:r>
            <a:r>
              <a:rPr lang="tr-TR" dirty="0" smtClean="0"/>
              <a:t> neden olur?</a:t>
            </a:r>
          </a:p>
          <a:p>
            <a:pPr algn="ctr"/>
            <a:r>
              <a:rPr lang="tr-TR" dirty="0" err="1" smtClean="0"/>
              <a:t>Metabolik</a:t>
            </a:r>
            <a:r>
              <a:rPr lang="tr-TR" dirty="0" smtClean="0"/>
              <a:t> sendrom nedir?</a:t>
            </a:r>
            <a:br>
              <a:rPr lang="tr-TR" dirty="0" smtClean="0"/>
            </a:br>
            <a:endParaRPr lang="en-GB" dirty="0"/>
          </a:p>
        </p:txBody>
      </p:sp>
    </p:spTree>
    <p:extLst>
      <p:ext uri="{BB962C8B-B14F-4D97-AF65-F5344CB8AC3E}">
        <p14:creationId xmlns:p14="http://schemas.microsoft.com/office/powerpoint/2010/main" val="732932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tx2">
              <a:lumMod val="60000"/>
              <a:lumOff val="40000"/>
            </a:schemeClr>
          </a:solidFill>
        </p:spPr>
        <p:txBody>
          <a:bodyPr/>
          <a:lstStyle/>
          <a:p>
            <a:pPr algn="ctr"/>
            <a:r>
              <a:rPr lang="tr-TR" dirty="0" smtClean="0"/>
              <a:t>Glukagon ve Adrenalin</a:t>
            </a:r>
            <a:endParaRPr lang="tr-TR" dirty="0"/>
          </a:p>
        </p:txBody>
      </p:sp>
      <p:sp>
        <p:nvSpPr>
          <p:cNvPr id="5" name="Text Placeholder 4"/>
          <p:cNvSpPr>
            <a:spLocks noGrp="1"/>
          </p:cNvSpPr>
          <p:nvPr>
            <p:ph type="body" idx="1"/>
          </p:nvPr>
        </p:nvSpPr>
        <p:spPr>
          <a:solidFill>
            <a:schemeClr val="tx2">
              <a:lumMod val="40000"/>
              <a:lumOff val="60000"/>
            </a:schemeClr>
          </a:solidFill>
        </p:spPr>
        <p:txBody>
          <a:bodyPr>
            <a:normAutofit fontScale="62500" lnSpcReduction="20000"/>
          </a:bodyPr>
          <a:lstStyle/>
          <a:p>
            <a:r>
              <a:rPr lang="tr-TR" b="1" dirty="0" err="1" smtClean="0"/>
              <a:t>Glukagon</a:t>
            </a:r>
            <a:r>
              <a:rPr lang="tr-TR" b="1" dirty="0" smtClean="0"/>
              <a:t>: </a:t>
            </a:r>
            <a:r>
              <a:rPr lang="tr-TR" dirty="0" smtClean="0"/>
              <a:t>Karaciğer ve yağ doku temel etki yeridir.</a:t>
            </a:r>
            <a:endParaRPr lang="tr-TR" dirty="0"/>
          </a:p>
        </p:txBody>
      </p:sp>
      <p:sp>
        <p:nvSpPr>
          <p:cNvPr id="6" name="Content Placeholder 5"/>
          <p:cNvSpPr>
            <a:spLocks noGrp="1"/>
          </p:cNvSpPr>
          <p:nvPr>
            <p:ph sz="half" idx="2"/>
          </p:nvPr>
        </p:nvSpPr>
        <p:spPr>
          <a:solidFill>
            <a:schemeClr val="tx2">
              <a:lumMod val="20000"/>
              <a:lumOff val="80000"/>
            </a:schemeClr>
          </a:solidFill>
        </p:spPr>
        <p:txBody>
          <a:bodyPr>
            <a:noAutofit/>
          </a:bodyPr>
          <a:lstStyle/>
          <a:p>
            <a:r>
              <a:rPr lang="tr-TR" sz="1200" dirty="0" smtClean="0"/>
              <a:t>KC deki R üne bağlanınca, cAMP mediated glikojen sentez yolağı inhibe edilir. Karaciğerde depolanmış olan glikojenin parçalanmasını uyarır (glikojenoliz enzimlerinin aktivasyonu).</a:t>
            </a:r>
          </a:p>
          <a:p>
            <a:r>
              <a:rPr lang="tr-TR" sz="1200" dirty="0" smtClean="0"/>
              <a:t>hepatik glukoneogenezi aktive eder (</a:t>
            </a:r>
            <a:r>
              <a:rPr lang="tr-TR" sz="1200" dirty="0" err="1" smtClean="0"/>
              <a:t>glukoneogenez</a:t>
            </a:r>
            <a:r>
              <a:rPr lang="tr-TR" sz="1200" dirty="0" smtClean="0"/>
              <a:t> enzimlerinin aktivasyonu).</a:t>
            </a:r>
          </a:p>
          <a:p>
            <a:r>
              <a:rPr lang="tr-TR" sz="1200" dirty="0" err="1" smtClean="0"/>
              <a:t>Adipoz</a:t>
            </a:r>
            <a:r>
              <a:rPr lang="tr-TR" sz="1200" dirty="0" smtClean="0"/>
              <a:t> dokudan yağ asitlerinin salıverilmesini uyarır.</a:t>
            </a:r>
          </a:p>
          <a:p>
            <a:r>
              <a:rPr lang="tr-TR" sz="1200" dirty="0" smtClean="0"/>
              <a:t>Glikolizde etki mekanizması: Glukozun glikolizle tüketimini yavaşlatır.</a:t>
            </a:r>
            <a:endParaRPr lang="tr-TR" sz="1200" dirty="0"/>
          </a:p>
        </p:txBody>
      </p:sp>
      <p:sp>
        <p:nvSpPr>
          <p:cNvPr id="7" name="Text Placeholder 6"/>
          <p:cNvSpPr>
            <a:spLocks noGrp="1"/>
          </p:cNvSpPr>
          <p:nvPr>
            <p:ph type="body" sz="quarter" idx="3"/>
          </p:nvPr>
        </p:nvSpPr>
        <p:spPr>
          <a:solidFill>
            <a:schemeClr val="tx2">
              <a:lumMod val="40000"/>
              <a:lumOff val="60000"/>
            </a:schemeClr>
          </a:solidFill>
          <a:ln>
            <a:solidFill>
              <a:schemeClr val="tx2">
                <a:lumMod val="40000"/>
                <a:lumOff val="60000"/>
              </a:schemeClr>
            </a:solidFill>
          </a:ln>
        </p:spPr>
        <p:txBody>
          <a:bodyPr/>
          <a:lstStyle/>
          <a:p>
            <a:r>
              <a:rPr lang="tr-TR" dirty="0" smtClean="0"/>
              <a:t>Adrenalin</a:t>
            </a:r>
            <a:endParaRPr lang="tr-TR" dirty="0"/>
          </a:p>
        </p:txBody>
      </p:sp>
      <p:sp>
        <p:nvSpPr>
          <p:cNvPr id="8" name="Content Placeholder 7"/>
          <p:cNvSpPr>
            <a:spLocks noGrp="1"/>
          </p:cNvSpPr>
          <p:nvPr>
            <p:ph sz="quarter" idx="4"/>
          </p:nvPr>
        </p:nvSpPr>
        <p:spPr>
          <a:solidFill>
            <a:schemeClr val="tx2">
              <a:lumMod val="20000"/>
              <a:lumOff val="80000"/>
            </a:schemeClr>
          </a:solidFill>
        </p:spPr>
        <p:txBody>
          <a:bodyPr>
            <a:normAutofit fontScale="92500" lnSpcReduction="20000"/>
          </a:bodyPr>
          <a:lstStyle/>
          <a:p>
            <a:pPr>
              <a:buNone/>
            </a:pPr>
            <a:r>
              <a:rPr lang="tr-TR" sz="1100" dirty="0" smtClean="0"/>
              <a:t>	</a:t>
            </a:r>
            <a:r>
              <a:rPr lang="tr-TR" sz="1600" dirty="0" smtClean="0"/>
              <a:t>Karbohidrat depoları boşaldığında ve insülin konsantrasyonu düştüğünde artan epinefrin TAG hidrolizini uyarır. Epinefrin adipositlerde beta- adrenerjik resepröre bağlanınca, cAMP bağımlı PKA aktive olur.PKA, hormona hassas lipazı uyarır.Bu da TAG hidrolizini uyarır.</a:t>
            </a:r>
          </a:p>
          <a:p>
            <a:pPr>
              <a:buNone/>
            </a:pPr>
            <a:r>
              <a:rPr lang="tr-TR" sz="1600" dirty="0" smtClean="0"/>
              <a:t>	Kan şekeri düştüğünde, adrenalin, beta -adrenerjik reseptörlere bağlanarak,  glikojenolizi hızlandırır.</a:t>
            </a:r>
          </a:p>
          <a:p>
            <a:pPr>
              <a:buNone/>
            </a:pP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Hormonlar/Endokrin Sistem</a:t>
            </a:r>
            <a:endParaRPr lang="en-GB" b="1" dirty="0"/>
          </a:p>
        </p:txBody>
      </p:sp>
      <p:sp>
        <p:nvSpPr>
          <p:cNvPr id="3" name="İçerik Yer Tutucusu 2"/>
          <p:cNvSpPr>
            <a:spLocks noGrp="1"/>
          </p:cNvSpPr>
          <p:nvPr>
            <p:ph idx="1"/>
          </p:nvPr>
        </p:nvSpPr>
        <p:spPr/>
        <p:txBody>
          <a:bodyPr>
            <a:normAutofit/>
          </a:bodyPr>
          <a:lstStyle/>
          <a:p>
            <a:r>
              <a:rPr lang="tr-TR" dirty="0" smtClean="0"/>
              <a:t>Hormonlar, endokrin sistemdeki salgı bezlerinde sentezlenip doğrudan kana salgılanır. Kan yolu ile hedef dokuya/hücreye gider. </a:t>
            </a:r>
          </a:p>
          <a:p>
            <a:r>
              <a:rPr lang="tr-TR" dirty="0" smtClean="0"/>
              <a:t>Başlıca salgı bezleri:</a:t>
            </a:r>
          </a:p>
          <a:p>
            <a:pPr lvl="1"/>
            <a:r>
              <a:rPr lang="tr-TR" dirty="0" smtClean="0"/>
              <a:t>Hipofiz </a:t>
            </a:r>
          </a:p>
          <a:p>
            <a:pPr lvl="1"/>
            <a:r>
              <a:rPr lang="tr-TR" dirty="0" err="1" smtClean="0"/>
              <a:t>Tiroid</a:t>
            </a:r>
            <a:r>
              <a:rPr lang="tr-TR" dirty="0" smtClean="0"/>
              <a:t> - </a:t>
            </a:r>
            <a:r>
              <a:rPr lang="tr-TR" dirty="0" err="1" smtClean="0"/>
              <a:t>Paratiroid</a:t>
            </a:r>
            <a:endParaRPr lang="tr-TR" dirty="0" smtClean="0"/>
          </a:p>
          <a:p>
            <a:pPr lvl="1"/>
            <a:r>
              <a:rPr lang="tr-TR" dirty="0" smtClean="0"/>
              <a:t>Böbrek üstü (Adrenal) bez</a:t>
            </a:r>
          </a:p>
          <a:p>
            <a:pPr lvl="1"/>
            <a:r>
              <a:rPr lang="tr-TR" dirty="0" smtClean="0"/>
              <a:t>Pankreas</a:t>
            </a:r>
          </a:p>
          <a:p>
            <a:pPr lvl="1"/>
            <a:r>
              <a:rPr lang="tr-TR" dirty="0" err="1" smtClean="0"/>
              <a:t>Ovaryum</a:t>
            </a:r>
            <a:r>
              <a:rPr lang="tr-TR" dirty="0" smtClean="0"/>
              <a:t>-Testis</a:t>
            </a:r>
          </a:p>
          <a:p>
            <a:pPr lvl="1"/>
            <a:endParaRPr lang="en-GB" dirty="0"/>
          </a:p>
        </p:txBody>
      </p:sp>
    </p:spTree>
    <p:extLst>
      <p:ext uri="{BB962C8B-B14F-4D97-AF65-F5344CB8AC3E}">
        <p14:creationId xmlns:p14="http://schemas.microsoft.com/office/powerpoint/2010/main" val="41435066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t>Kalsiyum ve Fosfat metabolizmasının düzenlenmesi</a:t>
            </a:r>
            <a:endParaRPr lang="tr-TR" dirty="0"/>
          </a:p>
        </p:txBody>
      </p:sp>
      <p:sp>
        <p:nvSpPr>
          <p:cNvPr id="3" name="Subtitle 2"/>
          <p:cNvSpPr>
            <a:spLocks noGrp="1"/>
          </p:cNvSpPr>
          <p:nvPr>
            <p:ph type="subTitle" idx="1"/>
          </p:nvPr>
        </p:nvSpPr>
        <p:spPr/>
        <p:txBody>
          <a:bodyPr>
            <a:normAutofit lnSpcReduction="10000"/>
          </a:bodyPr>
          <a:lstStyle/>
          <a:p>
            <a:pPr marL="514350" indent="-514350">
              <a:buAutoNum type="arabicPeriod"/>
            </a:pPr>
            <a:r>
              <a:rPr lang="tr-TR" dirty="0" smtClean="0"/>
              <a:t>Parathormon</a:t>
            </a:r>
          </a:p>
          <a:p>
            <a:pPr marL="514350" indent="-514350">
              <a:buAutoNum type="arabicPeriod"/>
            </a:pPr>
            <a:r>
              <a:rPr lang="tr-TR" dirty="0" smtClean="0"/>
              <a:t>Kalsitonin</a:t>
            </a:r>
          </a:p>
          <a:p>
            <a:pPr marL="514350" indent="-514350">
              <a:buAutoNum type="arabicPeriod"/>
            </a:pPr>
            <a:r>
              <a:rPr lang="tr-TR" smtClean="0"/>
              <a:t>1,25 </a:t>
            </a:r>
            <a:r>
              <a:rPr lang="tr-TR" dirty="0" smtClean="0"/>
              <a:t>dihidroksi kolekalsiferol</a:t>
            </a:r>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tr-TR" dirty="0" smtClean="0"/>
              <a:t>Parathormon (PTH)</a:t>
            </a:r>
            <a:endParaRPr lang="tr-TR" dirty="0"/>
          </a:p>
        </p:txBody>
      </p:sp>
      <p:sp>
        <p:nvSpPr>
          <p:cNvPr id="3" name="Content Placeholder 2"/>
          <p:cNvSpPr>
            <a:spLocks noGrp="1"/>
          </p:cNvSpPr>
          <p:nvPr>
            <p:ph idx="1"/>
          </p:nvPr>
        </p:nvSpPr>
        <p:spPr>
          <a:solidFill>
            <a:schemeClr val="accent6">
              <a:lumMod val="40000"/>
              <a:lumOff val="60000"/>
            </a:schemeClr>
          </a:solidFill>
        </p:spPr>
        <p:txBody>
          <a:bodyPr>
            <a:normAutofit fontScale="85000" lnSpcReduction="20000"/>
          </a:bodyPr>
          <a:lstStyle/>
          <a:p>
            <a:r>
              <a:rPr lang="tr-TR" sz="2000" dirty="0" smtClean="0"/>
              <a:t>Parathormon,paratiroidlerde sentezlenen 84 amino asitlik bir hormondur. Temel görevi kan kalsiyum düzeyini yükseltmektir. Bu hormonun reseptörleri, kemikler, böbrekler ve barsaklarda bulunur. PTH, kemiklerde bulunan rezervuarlardan kalsiyum salıverilmesini artırır. Kemik rezorbsiyonu, osteoklastlar (indirekt olarak, PTH tarafından stimüle edilir)tarafından kemiğin normal destruksiyonudur.  Böbreklerden Ca ve Mg un reabsorbsiyonunu artırır. Kemik degradasyonu ile kalsiyum ve fosfat salıverildiğinden PTH aynı zamanda, fosfat ekskresyonunu artırır. </a:t>
            </a:r>
          </a:p>
          <a:p>
            <a:r>
              <a:rPr lang="tr-TR" sz="2000" dirty="0" smtClean="0"/>
              <a:t>İncebarsaklardan 1,25 dihidroksi kolekalsiferol oluşumunu uyararak kalsiyum absorbsiyonunu sağlar. PTH böbreklerden fosfat reabsorbsiyonun azaltır. Ancak, barsak ve kemiklerden kana fosfatın uptake ini artırır. Sekresyonunu regülasyonu, başlıca serum kalsiyum düzeyi ile negatif feedback yolu ile yapılır.</a:t>
            </a:r>
            <a:endParaRPr lang="tr-TR"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tr-TR" dirty="0" smtClean="0"/>
              <a:t>Kalsitonin</a:t>
            </a:r>
            <a:endParaRPr lang="tr-TR" dirty="0"/>
          </a:p>
        </p:txBody>
      </p:sp>
      <p:sp>
        <p:nvSpPr>
          <p:cNvPr id="3" name="Content Placeholder 2"/>
          <p:cNvSpPr>
            <a:spLocks noGrp="1"/>
          </p:cNvSpPr>
          <p:nvPr>
            <p:ph idx="1"/>
          </p:nvPr>
        </p:nvSpPr>
        <p:spPr>
          <a:solidFill>
            <a:schemeClr val="accent4">
              <a:lumMod val="20000"/>
              <a:lumOff val="80000"/>
            </a:schemeClr>
          </a:solidFill>
        </p:spPr>
        <p:txBody>
          <a:bodyPr>
            <a:normAutofit fontScale="92500"/>
          </a:bodyPr>
          <a:lstStyle/>
          <a:p>
            <a:r>
              <a:rPr lang="tr-TR" dirty="0" smtClean="0"/>
              <a:t>32 amino asitli ve tiroid bezinin C hücrelerinden (parafoliküler hücreler) salgılanan polipeptit yapıda bir hormondur.</a:t>
            </a:r>
          </a:p>
          <a:p>
            <a:r>
              <a:rPr lang="tr-TR" dirty="0" smtClean="0"/>
              <a:t>PTH nın aksine kan Ca düzeyini düşürmek üzere hareket eder. Bu kapsamda:</a:t>
            </a:r>
          </a:p>
          <a:p>
            <a:r>
              <a:rPr lang="tr-TR" sz="2200" dirty="0" smtClean="0"/>
              <a:t>1. barsaklardan Ca absorbsiyonunu inhibe eder.</a:t>
            </a:r>
          </a:p>
          <a:p>
            <a:r>
              <a:rPr lang="tr-TR" sz="2200" dirty="0" smtClean="0"/>
              <a:t>2. kemiklerde osteoklast aktiviteyi inhibe eder.</a:t>
            </a:r>
          </a:p>
          <a:p>
            <a:r>
              <a:rPr lang="tr-TR" sz="2200" dirty="0" smtClean="0"/>
              <a:t>3. böbreklerden fosfat reabsorbsiyonunu inhibe eder. </a:t>
            </a:r>
          </a:p>
          <a:p>
            <a:r>
              <a:rPr lang="tr-TR" dirty="0" smtClean="0"/>
              <a:t>Reseptörü osteoklastlarda bulunur.  </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tr-TR" dirty="0" smtClean="0"/>
              <a:t>1,25-Dihidroksi kolekalsiferol</a:t>
            </a:r>
            <a:endParaRPr lang="tr-TR" dirty="0"/>
          </a:p>
        </p:txBody>
      </p:sp>
      <p:sp>
        <p:nvSpPr>
          <p:cNvPr id="3" name="Content Placeholder 2"/>
          <p:cNvSpPr>
            <a:spLocks noGrp="1"/>
          </p:cNvSpPr>
          <p:nvPr>
            <p:ph idx="1"/>
          </p:nvPr>
        </p:nvSpPr>
        <p:spPr>
          <a:solidFill>
            <a:schemeClr val="accent6">
              <a:lumMod val="40000"/>
              <a:lumOff val="60000"/>
            </a:schemeClr>
          </a:solidFill>
        </p:spPr>
        <p:txBody>
          <a:bodyPr/>
          <a:lstStyle/>
          <a:p>
            <a:endParaRPr lang="tr-TR" dirty="0" smtClean="0"/>
          </a:p>
          <a:p>
            <a:r>
              <a:rPr lang="tr-TR" dirty="0" smtClean="0"/>
              <a:t>Kan Ca düzeyini artırır.Çünkü;</a:t>
            </a:r>
          </a:p>
          <a:p>
            <a:endParaRPr lang="tr-TR" dirty="0" smtClean="0"/>
          </a:p>
          <a:p>
            <a:r>
              <a:rPr lang="tr-TR" dirty="0" smtClean="0"/>
              <a:t>1. barsaklardan kana kalsiyum alınımını (</a:t>
            </a:r>
            <a:r>
              <a:rPr lang="tr-TR" dirty="0" err="1" smtClean="0"/>
              <a:t>Ca</a:t>
            </a:r>
            <a:r>
              <a:rPr lang="tr-TR" dirty="0" smtClean="0"/>
              <a:t> </a:t>
            </a:r>
            <a:r>
              <a:rPr lang="tr-TR" dirty="0" err="1" smtClean="0"/>
              <a:t>uptake</a:t>
            </a:r>
            <a:r>
              <a:rPr lang="tr-TR" dirty="0" smtClean="0"/>
              <a:t>) artırır.</a:t>
            </a:r>
          </a:p>
          <a:p>
            <a:r>
              <a:rPr lang="tr-TR" dirty="0" smtClean="0"/>
              <a:t>2. böbreklerde kandan idrara kalsiyum transferini azaltır.</a:t>
            </a:r>
          </a:p>
          <a:p>
            <a:pPr>
              <a:buNone/>
            </a:pPr>
            <a:r>
              <a:rPr lang="tr-TR" dirty="0" smtClean="0"/>
              <a:t> </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en-GB" b="1" dirty="0"/>
          </a:p>
        </p:txBody>
      </p:sp>
      <p:sp>
        <p:nvSpPr>
          <p:cNvPr id="3" name="İçerik Yer Tutucusu 2"/>
          <p:cNvSpPr>
            <a:spLocks noGrp="1"/>
          </p:cNvSpPr>
          <p:nvPr>
            <p:ph idx="1"/>
          </p:nvPr>
        </p:nvSpPr>
        <p:spPr/>
        <p:txBody>
          <a:bodyPr/>
          <a:lstStyle/>
          <a:p>
            <a:r>
              <a:rPr lang="tr-TR" dirty="0" err="1" smtClean="0"/>
              <a:t>Medical</a:t>
            </a:r>
            <a:r>
              <a:rPr lang="tr-TR" dirty="0" smtClean="0"/>
              <a:t> </a:t>
            </a:r>
            <a:r>
              <a:rPr lang="tr-TR" dirty="0" err="1" smtClean="0"/>
              <a:t>Biochemistry</a:t>
            </a:r>
            <a:r>
              <a:rPr lang="tr-TR" dirty="0" smtClean="0"/>
              <a:t> </a:t>
            </a:r>
            <a:r>
              <a:rPr lang="tr-TR" dirty="0" err="1" smtClean="0"/>
              <a:t>Baynes.Dominiczak</a:t>
            </a:r>
            <a:r>
              <a:rPr lang="tr-TR" dirty="0" smtClean="0"/>
              <a:t> 3rd Ed.  Basımevi, </a:t>
            </a:r>
            <a:r>
              <a:rPr lang="tr-TR" dirty="0" err="1" smtClean="0"/>
              <a:t>Mosby</a:t>
            </a:r>
            <a:r>
              <a:rPr lang="tr-TR" dirty="0"/>
              <a:t>-</a:t>
            </a:r>
            <a:r>
              <a:rPr lang="tr-TR" dirty="0" smtClean="0"/>
              <a:t> </a:t>
            </a:r>
            <a:r>
              <a:rPr lang="tr-TR" dirty="0" err="1" smtClean="0"/>
              <a:t>Elsevier</a:t>
            </a:r>
            <a:r>
              <a:rPr lang="tr-TR" dirty="0" smtClean="0"/>
              <a:t> </a:t>
            </a:r>
            <a:r>
              <a:rPr lang="tr-TR" dirty="0" err="1" smtClean="0"/>
              <a:t>Basımyılı</a:t>
            </a:r>
            <a:r>
              <a:rPr lang="tr-TR" dirty="0" smtClean="0"/>
              <a:t>: 2005</a:t>
            </a:r>
          </a:p>
          <a:p>
            <a:r>
              <a:rPr lang="tr-TR" dirty="0" err="1" smtClean="0"/>
              <a:t>Principles</a:t>
            </a:r>
            <a:r>
              <a:rPr lang="tr-TR" dirty="0" smtClean="0"/>
              <a:t> of </a:t>
            </a:r>
            <a:r>
              <a:rPr lang="tr-TR" dirty="0" err="1" smtClean="0"/>
              <a:t>Medical</a:t>
            </a:r>
            <a:r>
              <a:rPr lang="tr-TR" dirty="0" smtClean="0"/>
              <a:t> </a:t>
            </a:r>
            <a:r>
              <a:rPr lang="tr-TR" dirty="0" err="1" smtClean="0"/>
              <a:t>Biochemistry</a:t>
            </a:r>
            <a:r>
              <a:rPr lang="tr-TR" dirty="0" smtClean="0"/>
              <a:t> </a:t>
            </a:r>
            <a:r>
              <a:rPr lang="tr-TR" dirty="0" err="1" smtClean="0"/>
              <a:t>Maysenberg-Simmons</a:t>
            </a:r>
            <a:r>
              <a:rPr lang="tr-TR" dirty="0" smtClean="0"/>
              <a:t>, Basımevi </a:t>
            </a:r>
            <a:r>
              <a:rPr lang="tr-TR" dirty="0" err="1" smtClean="0"/>
              <a:t>Mosby</a:t>
            </a:r>
            <a:r>
              <a:rPr lang="tr-TR" smtClean="0"/>
              <a:t> -Elsevier</a:t>
            </a:r>
            <a:r>
              <a:rPr lang="tr-TR" dirty="0" smtClean="0"/>
              <a:t> Basım yılı: 2006</a:t>
            </a:r>
            <a:endParaRPr lang="en-GB" dirty="0"/>
          </a:p>
        </p:txBody>
      </p:sp>
    </p:spTree>
    <p:extLst>
      <p:ext uri="{BB962C8B-B14F-4D97-AF65-F5344CB8AC3E}">
        <p14:creationId xmlns:p14="http://schemas.microsoft.com/office/powerpoint/2010/main" val="3110560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salgılanması bir düzen içindedir.</a:t>
            </a:r>
            <a:endParaRPr lang="en-GB" dirty="0"/>
          </a:p>
        </p:txBody>
      </p:sp>
      <p:sp>
        <p:nvSpPr>
          <p:cNvPr id="3" name="İçerik Yer Tutucusu 2"/>
          <p:cNvSpPr>
            <a:spLocks noGrp="1"/>
          </p:cNvSpPr>
          <p:nvPr>
            <p:ph idx="1"/>
          </p:nvPr>
        </p:nvSpPr>
        <p:spPr/>
        <p:txBody>
          <a:bodyPr>
            <a:normAutofit/>
          </a:bodyPr>
          <a:lstStyle/>
          <a:p>
            <a:pPr marL="342900" lvl="1" indent="-342900"/>
            <a:r>
              <a:rPr lang="tr-TR" sz="2000" b="1" dirty="0" smtClean="0"/>
              <a:t> </a:t>
            </a:r>
            <a:r>
              <a:rPr lang="tr-TR" sz="2000" dirty="0" smtClean="0"/>
              <a:t>Ardışık gelen sinyal yolakları ile</a:t>
            </a:r>
            <a:r>
              <a:rPr lang="tr-TR" sz="2000" b="1" dirty="0" smtClean="0"/>
              <a:t> </a:t>
            </a:r>
            <a:r>
              <a:rPr lang="tr-TR" sz="2000" dirty="0" smtClean="0"/>
              <a:t>hedef hücre/ dokuda biyokimyasal olaylar düzenlenir. Gelen sinyal, </a:t>
            </a:r>
            <a:r>
              <a:rPr lang="tr-TR" sz="2000" dirty="0" err="1" smtClean="0"/>
              <a:t>hipotalamus</a:t>
            </a:r>
            <a:r>
              <a:rPr lang="tr-TR" sz="2000" dirty="0" smtClean="0"/>
              <a:t> tarafından yönetilir.</a:t>
            </a:r>
          </a:p>
          <a:p>
            <a:pPr marL="342900" lvl="1" indent="-342900"/>
            <a:r>
              <a:rPr lang="en-GB" sz="2000" b="1" dirty="0" smtClean="0"/>
              <a:t>H</a:t>
            </a:r>
            <a:r>
              <a:rPr lang="tr-TR" sz="2000" b="1" dirty="0"/>
              <a:t>i</a:t>
            </a:r>
            <a:r>
              <a:rPr lang="en-GB" sz="2000" b="1" dirty="0" err="1" smtClean="0"/>
              <a:t>potalamus</a:t>
            </a:r>
            <a:r>
              <a:rPr lang="tr-TR" sz="2000" b="1" dirty="0" smtClean="0"/>
              <a:t>,</a:t>
            </a:r>
            <a:r>
              <a:rPr lang="en-GB" sz="2000" dirty="0" smtClean="0"/>
              <a:t> </a:t>
            </a:r>
            <a:r>
              <a:rPr lang="tr-TR" sz="2000" dirty="0" smtClean="0"/>
              <a:t>endokrin </a:t>
            </a:r>
            <a:r>
              <a:rPr lang="tr-TR" sz="2000" dirty="0"/>
              <a:t>sistemle sinir sistemini birbirine bağlar. Asıl işi, hipofiz bezini uyarmaktır</a:t>
            </a:r>
            <a:r>
              <a:rPr lang="tr-TR" sz="2000" dirty="0" smtClean="0"/>
              <a:t>.</a:t>
            </a:r>
          </a:p>
          <a:p>
            <a:pPr marL="342900" lvl="1" indent="-342900"/>
            <a:r>
              <a:rPr lang="tr-TR" sz="2000" dirty="0" smtClean="0"/>
              <a:t>İnsülin ve </a:t>
            </a:r>
            <a:r>
              <a:rPr lang="tr-TR" sz="2000" dirty="0" err="1" smtClean="0"/>
              <a:t>glukagonun</a:t>
            </a:r>
            <a:r>
              <a:rPr lang="tr-TR" sz="2000" dirty="0" smtClean="0"/>
              <a:t> salgılanması hariç, diğer hormonların salgılanması bu düzen içerisindedir.</a:t>
            </a:r>
            <a:endParaRPr lang="tr-TR" sz="2000" dirty="0"/>
          </a:p>
          <a:p>
            <a:endParaRPr lang="en-GB" sz="2000" dirty="0"/>
          </a:p>
        </p:txBody>
      </p:sp>
    </p:spTree>
    <p:extLst>
      <p:ext uri="{BB962C8B-B14F-4D97-AF65-F5344CB8AC3E}">
        <p14:creationId xmlns:p14="http://schemas.microsoft.com/office/powerpoint/2010/main" val="2551697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a:bodyPr>
          <a:lstStyle/>
          <a:p>
            <a:pPr algn="ctr"/>
            <a:r>
              <a:rPr lang="tr-TR" b="1" dirty="0" smtClean="0"/>
              <a:t>Hormonların Fizikokimyasal Özellikleri</a:t>
            </a:r>
            <a:endParaRPr lang="tr-TR" b="1" dirty="0"/>
          </a:p>
        </p:txBody>
      </p:sp>
      <p:sp>
        <p:nvSpPr>
          <p:cNvPr id="3" name="Content Placeholder 2"/>
          <p:cNvSpPr>
            <a:spLocks noGrp="1"/>
          </p:cNvSpPr>
          <p:nvPr>
            <p:ph idx="1"/>
          </p:nvPr>
        </p:nvSpPr>
        <p:spPr>
          <a:solidFill>
            <a:srgbClr val="FFFF66"/>
          </a:solidFill>
        </p:spPr>
        <p:txBody>
          <a:bodyPr/>
          <a:lstStyle/>
          <a:p>
            <a:pPr>
              <a:buNone/>
            </a:pPr>
            <a:endParaRPr lang="tr-TR" dirty="0" smtClean="0"/>
          </a:p>
          <a:p>
            <a:pPr>
              <a:buNone/>
            </a:pPr>
            <a:endParaRPr lang="tr-TR" dirty="0" smtClean="0"/>
          </a:p>
          <a:p>
            <a:pPr>
              <a:buNone/>
            </a:pPr>
            <a:r>
              <a:rPr lang="tr-TR" dirty="0" err="1" smtClean="0"/>
              <a:t>Hidrofobik</a:t>
            </a:r>
            <a:r>
              <a:rPr lang="tr-TR" dirty="0" smtClean="0"/>
              <a:t> olanlar: </a:t>
            </a:r>
            <a:r>
              <a:rPr lang="tr-TR" dirty="0" err="1" smtClean="0"/>
              <a:t>Steroidal</a:t>
            </a:r>
            <a:r>
              <a:rPr lang="tr-TR" dirty="0" smtClean="0"/>
              <a:t> yapıdaki hormonlar</a:t>
            </a:r>
          </a:p>
          <a:p>
            <a:pPr>
              <a:buNone/>
            </a:pPr>
            <a:endParaRPr lang="tr-TR" dirty="0" smtClean="0"/>
          </a:p>
          <a:p>
            <a:pPr>
              <a:buNone/>
            </a:pPr>
            <a:r>
              <a:rPr lang="tr-TR" dirty="0" smtClean="0"/>
              <a:t>Hidrofilik olanlar: Peptit yapıdaki hormonlar</a:t>
            </a:r>
          </a:p>
          <a:p>
            <a:pPr algn="ctr">
              <a:buNone/>
            </a:pPr>
            <a:r>
              <a:rPr lang="tr-TR" dirty="0" smtClean="0"/>
              <a:t>ve </a:t>
            </a:r>
            <a:r>
              <a:rPr lang="tr-TR" dirty="0" err="1" smtClean="0"/>
              <a:t>Tiroid</a:t>
            </a:r>
            <a:r>
              <a:rPr lang="tr-TR" dirty="0" smtClean="0"/>
              <a:t> Hormonları (amino asit yapısında)</a:t>
            </a:r>
          </a:p>
          <a:p>
            <a:pPr>
              <a:buNone/>
            </a:pP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Hormonların kandaki konsantrasyonu düşüktür.</a:t>
            </a:r>
            <a:endParaRPr lang="en-GB" dirty="0"/>
          </a:p>
        </p:txBody>
      </p:sp>
      <p:sp>
        <p:nvSpPr>
          <p:cNvPr id="3" name="İçerik Yer Tutucusu 2"/>
          <p:cNvSpPr>
            <a:spLocks noGrp="1"/>
          </p:cNvSpPr>
          <p:nvPr>
            <p:ph idx="1"/>
          </p:nvPr>
        </p:nvSpPr>
        <p:spPr/>
        <p:txBody>
          <a:bodyPr>
            <a:normAutofit/>
          </a:bodyPr>
          <a:lstStyle/>
          <a:p>
            <a:r>
              <a:rPr lang="tr-TR" sz="2400" dirty="0" smtClean="0"/>
              <a:t>Kanda hormonlar serbest ya da bağlı halde taşınır.</a:t>
            </a:r>
          </a:p>
          <a:p>
            <a:r>
              <a:rPr lang="tr-TR" sz="2400" dirty="0" smtClean="0"/>
              <a:t>Kan ve idrarda, vücuttaki hormonların düzeyleri tayin edilebilir. Dolaşımdaki kanda çoğu hormonun konsantrasyonu oldukça düşüktür. Bazıları </a:t>
            </a:r>
            <a:r>
              <a:rPr lang="en-GB" sz="2400" dirty="0" smtClean="0"/>
              <a:t> pi</a:t>
            </a:r>
            <a:r>
              <a:rPr lang="tr-TR" sz="2400" dirty="0" smtClean="0"/>
              <a:t>k</a:t>
            </a:r>
            <a:r>
              <a:rPr lang="en-GB" sz="2400" dirty="0" err="1" smtClean="0"/>
              <a:t>ogram</a:t>
            </a:r>
            <a:r>
              <a:rPr lang="tr-TR" sz="2400" dirty="0" smtClean="0"/>
              <a:t>/</a:t>
            </a:r>
            <a:r>
              <a:rPr lang="en-GB" sz="2400" dirty="0" smtClean="0"/>
              <a:t> mL</a:t>
            </a:r>
            <a:r>
              <a:rPr lang="tr-TR" sz="2400" dirty="0" smtClean="0"/>
              <a:t> düzeyindedir.  </a:t>
            </a:r>
            <a:r>
              <a:rPr lang="tr-TR" sz="2400" dirty="0" err="1" smtClean="0"/>
              <a:t>Radyoimmunassay</a:t>
            </a:r>
            <a:r>
              <a:rPr lang="tr-TR" sz="2400" dirty="0" smtClean="0"/>
              <a:t> adı verilen teknik hormon ve onların son ürünlerinin  tayininde çok kullanılır.</a:t>
            </a:r>
            <a:endParaRPr lang="en-GB" sz="2400" dirty="0"/>
          </a:p>
        </p:txBody>
      </p:sp>
    </p:spTree>
    <p:extLst>
      <p:ext uri="{BB962C8B-B14F-4D97-AF65-F5344CB8AC3E}">
        <p14:creationId xmlns:p14="http://schemas.microsoft.com/office/powerpoint/2010/main" val="3862461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tr-TR" dirty="0" smtClean="0"/>
              <a:t>Hormonların Etki Şekli</a:t>
            </a:r>
            <a:endParaRPr lang="tr-TR" dirty="0"/>
          </a:p>
        </p:txBody>
      </p:sp>
      <p:sp>
        <p:nvSpPr>
          <p:cNvPr id="3" name="Content Placeholder 2"/>
          <p:cNvSpPr>
            <a:spLocks noGrp="1"/>
          </p:cNvSpPr>
          <p:nvPr>
            <p:ph idx="1"/>
          </p:nvPr>
        </p:nvSpPr>
        <p:spPr>
          <a:solidFill>
            <a:schemeClr val="accent3">
              <a:lumMod val="60000"/>
              <a:lumOff val="40000"/>
            </a:schemeClr>
          </a:solidFill>
        </p:spPr>
        <p:txBody>
          <a:bodyPr>
            <a:normAutofit fontScale="92500" lnSpcReduction="20000"/>
          </a:bodyPr>
          <a:lstStyle/>
          <a:p>
            <a:pPr algn="ctr"/>
            <a:r>
              <a:rPr lang="tr-TR" sz="3600" dirty="0" smtClean="0"/>
              <a:t>Hormonlar, hedef doku/hücrelere geldiğinde etkilerini gösterebilmek için özgün reseptörleri ile bağlanmalıdır.</a:t>
            </a:r>
          </a:p>
          <a:p>
            <a:pPr algn="ctr"/>
            <a:endParaRPr lang="tr-TR" dirty="0" smtClean="0"/>
          </a:p>
          <a:p>
            <a:pPr algn="ctr"/>
            <a:r>
              <a:rPr lang="tr-TR" sz="3600" dirty="0" smtClean="0"/>
              <a:t> Reseptörler, hücre membranında, sitoplazmada ya da çekirdekte bulunur.</a:t>
            </a:r>
            <a:endParaRPr lang="tr-T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Sinyallerin Büyütülmesi</a:t>
            </a:r>
            <a:endParaRPr lang="en-GB" b="1" dirty="0"/>
          </a:p>
        </p:txBody>
      </p:sp>
      <p:sp>
        <p:nvSpPr>
          <p:cNvPr id="3" name="İçerik Yer Tutucusu 2"/>
          <p:cNvSpPr>
            <a:spLocks noGrp="1"/>
          </p:cNvSpPr>
          <p:nvPr>
            <p:ph idx="1"/>
          </p:nvPr>
        </p:nvSpPr>
        <p:spPr/>
        <p:txBody>
          <a:bodyPr>
            <a:normAutofit/>
          </a:bodyPr>
          <a:lstStyle/>
          <a:p>
            <a:r>
              <a:rPr lang="tr-TR" sz="2000" dirty="0" smtClean="0"/>
              <a:t>Spesifik bir sinyal tek bir hormon molekülü olarak hedef hücreye ulaşabilir. Hücre içinde, sinyal güçlendirilir/artırılır, böylece, alınan  cevap tek bir hormon molekülünün kat kat fazlası şeklinde olur. Sinyalin aktarılması sırasında reaksiyonu katalize eden herhangi bir molekül potansiyel bir güçlendirme molekülü olabilir.  Örneğin, bir molekül hormon, 10 ikincil ulak, her bir ikincil ulak 10 tane X molekülü oluşumuna yol açar</a:t>
            </a:r>
            <a:r>
              <a:rPr lang="tr-TR" dirty="0" smtClean="0"/>
              <a:t>.</a:t>
            </a:r>
            <a:r>
              <a:rPr lang="en-GB" dirty="0" smtClean="0"/>
              <a:t> </a:t>
            </a:r>
            <a:endParaRPr lang="en-GB" dirty="0"/>
          </a:p>
        </p:txBody>
      </p:sp>
    </p:spTree>
    <p:extLst>
      <p:ext uri="{BB962C8B-B14F-4D97-AF65-F5344CB8AC3E}">
        <p14:creationId xmlns:p14="http://schemas.microsoft.com/office/powerpoint/2010/main" val="11427588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3054</TotalTime>
  <Words>2124</Words>
  <Application>Microsoft Office PowerPoint</Application>
  <PresentationFormat>Ekran Gösterisi (4:3)</PresentationFormat>
  <Paragraphs>254</Paragraphs>
  <Slides>44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44</vt:i4>
      </vt:variant>
    </vt:vector>
  </HeadingPairs>
  <TitlesOfParts>
    <vt:vector size="49" baseType="lpstr">
      <vt:lpstr>Arial</vt:lpstr>
      <vt:lpstr>Calibri</vt:lpstr>
      <vt:lpstr>Century Gothic</vt:lpstr>
      <vt:lpstr>Wingdings 3</vt:lpstr>
      <vt:lpstr>Duman</vt:lpstr>
      <vt:lpstr>Hormonlar</vt:lpstr>
      <vt:lpstr>Hormon nedir?</vt:lpstr>
      <vt:lpstr>Hormonların Genel Özellikleri</vt:lpstr>
      <vt:lpstr>Hormonlar/Endokrin Sistem</vt:lpstr>
      <vt:lpstr>Hormonların salgılanması bir düzen içindedir.</vt:lpstr>
      <vt:lpstr>Hormonların Fizikokimyasal Özellikleri</vt:lpstr>
      <vt:lpstr>Hormonların kandaki konsantrasyonu düşüktür.</vt:lpstr>
      <vt:lpstr>Hormonların Etki Şekli</vt:lpstr>
      <vt:lpstr>Sinyallerin Büyütülmesi</vt:lpstr>
      <vt:lpstr>İnaktivasyon ve Parçalanmaları</vt:lpstr>
      <vt:lpstr>Hormonların Salgılanmasının Regülasyonu</vt:lpstr>
      <vt:lpstr>Hormonların Etki Şekli-Reseptör Kavramı-Sinyal Aktarımı</vt:lpstr>
      <vt:lpstr>Steroidal Yapıdaki Hormonlar ve Tiroid Hormonlarının Etki Şekli</vt:lpstr>
      <vt:lpstr>Polipeptid yapıdaki hormonların etki şekli</vt:lpstr>
      <vt:lpstr>Polipeptid yapıdaki hormonların etki şekli ve reseptörleri</vt:lpstr>
      <vt:lpstr>TİROİD HORMONLARI</vt:lpstr>
      <vt:lpstr>T3 ve T4 sentez ve salgılanması  ön hipofizden salgılanan TSH ile olur.</vt:lpstr>
      <vt:lpstr>Tiroid Hormonlarının Metabolik Etkileri</vt:lpstr>
      <vt:lpstr>Tiroid bezi hastalıkları</vt:lpstr>
      <vt:lpstr>Steroidal Yapıdaki Hormonlar</vt:lpstr>
      <vt:lpstr>Steroidal Yapıdaki Hormonların Sentezi</vt:lpstr>
      <vt:lpstr>Glukokortikoidler: Kortizon, kortizol, hidrokortizon, kortikosteron</vt:lpstr>
      <vt:lpstr>Glukokortikoidlerin Metabolik Etkileri</vt:lpstr>
      <vt:lpstr>Mineralokortikoidler: Aldosteron</vt:lpstr>
      <vt:lpstr>Adrenal Bez Hastalıkları</vt:lpstr>
      <vt:lpstr>Gonadal Hormonlar</vt:lpstr>
      <vt:lpstr>Androjenler’in Metabolik Etkileri</vt:lpstr>
      <vt:lpstr>Estrojenlerin Metabolik Etkileri</vt:lpstr>
      <vt:lpstr>Progesteron, Prolaktin, Oksitosin</vt:lpstr>
      <vt:lpstr>Estrojenlerin salgılanması siklik niteliktedir. </vt:lpstr>
      <vt:lpstr>BÜYÜME HORMONU ve Somatomedinler</vt:lpstr>
      <vt:lpstr>Büyüme Hormonunun Metabolik Etkileri</vt:lpstr>
      <vt:lpstr>Büyüme Hormonu salgılanması ile ilgili bozukluklar</vt:lpstr>
      <vt:lpstr>İnsülin ve Glukagon</vt:lpstr>
      <vt:lpstr>İnsülin ‘in Genel Özellikleri</vt:lpstr>
      <vt:lpstr>İnsulin’in Metabolik Etkileri</vt:lpstr>
      <vt:lpstr>İnsülinin karaciğer, yağ doku ve kaslarda etkileri </vt:lpstr>
      <vt:lpstr>İnsülin /Diyabet</vt:lpstr>
      <vt:lpstr>Glukagon ve Adrenalin</vt:lpstr>
      <vt:lpstr>Kalsiyum ve Fosfat metabolizmasının düzenlenmesi</vt:lpstr>
      <vt:lpstr>Parathormon (PTH)</vt:lpstr>
      <vt:lpstr>Kalsitonin</vt:lpstr>
      <vt:lpstr>1,25-Dihidroksi kolekalsiferol</vt:lpstr>
      <vt:lpstr>Kaynaklar</vt:lpstr>
    </vt:vector>
  </TitlesOfParts>
  <Company>TURBO A.Ş.</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xp</dc:creator>
  <cp:lastModifiedBy>zeliha</cp:lastModifiedBy>
  <cp:revision>304</cp:revision>
  <cp:lastPrinted>2013-05-06T10:13:25Z</cp:lastPrinted>
  <dcterms:created xsi:type="dcterms:W3CDTF">2010-02-02T08:14:40Z</dcterms:created>
  <dcterms:modified xsi:type="dcterms:W3CDTF">2018-01-08T08:36:16Z</dcterms:modified>
</cp:coreProperties>
</file>