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59" r:id="rId6"/>
    <p:sldId id="260" r:id="rId7"/>
    <p:sldId id="285" r:id="rId8"/>
    <p:sldId id="286" r:id="rId9"/>
    <p:sldId id="288" r:id="rId10"/>
    <p:sldId id="289" r:id="rId11"/>
    <p:sldId id="261" r:id="rId12"/>
    <p:sldId id="267" r:id="rId13"/>
    <p:sldId id="270" r:id="rId14"/>
    <p:sldId id="268" r:id="rId15"/>
    <p:sldId id="277" r:id="rId16"/>
    <p:sldId id="275" r:id="rId17"/>
    <p:sldId id="276" r:id="rId18"/>
    <p:sldId id="278" r:id="rId19"/>
    <p:sldId id="271" r:id="rId20"/>
    <p:sldId id="284" r:id="rId2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64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r>
              <a:rPr lang="tr-TR" dirty="0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dirty="0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r>
              <a:rPr lang="tr-TR" dirty="0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u="none">
                <a:latin typeface="Arial Narrow" panose="020B0606020202030204" pitchFamily="34" charset="0"/>
              </a:defRPr>
            </a:lvl1pPr>
            <a:lvl2pPr>
              <a:defRPr u="none">
                <a:latin typeface="Arial Narrow" panose="020B0606020202030204" pitchFamily="34" charset="0"/>
              </a:defRPr>
            </a:lvl2pPr>
            <a:lvl3pPr>
              <a:defRPr u="none">
                <a:latin typeface="Arial Narrow" panose="020B0606020202030204" pitchFamily="34" charset="0"/>
              </a:defRPr>
            </a:lvl3pPr>
            <a:lvl4pPr>
              <a:defRPr u="none">
                <a:latin typeface="Arial Narrow" panose="020B0606020202030204" pitchFamily="34" charset="0"/>
              </a:defRPr>
            </a:lvl4pPr>
            <a:lvl5pPr>
              <a:defRPr u="none">
                <a:latin typeface="Arial Narrow" panose="020B0606020202030204" pitchFamily="34" charset="0"/>
              </a:defRPr>
            </a:lvl5pPr>
          </a:lstStyle>
          <a:p>
            <a:pPr lvl="0"/>
            <a:r>
              <a:rPr lang="tr-TR" dirty="0"/>
              <a:t>Asıl metin stillerini düzenlemek için tıklatın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89" t="5860" r="25984" b="-1"/>
          <a:stretch/>
        </p:blipFill>
        <p:spPr bwMode="auto">
          <a:xfrm>
            <a:off x="3614166" y="10"/>
            <a:ext cx="5529834" cy="6857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1" name="Freeform 8">
            <a:extLst>
              <a:ext uri="{FF2B5EF4-FFF2-40B4-BE49-F238E27FC236}">
                <a16:creationId xmlns:a16="http://schemas.microsoft.com/office/drawing/2014/main" id="{9225B0D8-E56E-4ACC-A464-81F4062765CC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638" y="-479"/>
            <a:ext cx="7101525" cy="6858478"/>
          </a:xfrm>
          <a:custGeom>
            <a:avLst/>
            <a:gdLst>
              <a:gd name="connsiteX0" fmla="*/ 0 w 8078051"/>
              <a:gd name="connsiteY0" fmla="*/ 0 h 5829300"/>
              <a:gd name="connsiteX1" fmla="*/ 4453793 w 8078051"/>
              <a:gd name="connsiteY1" fmla="*/ 0 h 5829300"/>
              <a:gd name="connsiteX2" fmla="*/ 5363426 w 8078051"/>
              <a:gd name="connsiteY2" fmla="*/ 0 h 5829300"/>
              <a:gd name="connsiteX3" fmla="*/ 5368184 w 8078051"/>
              <a:gd name="connsiteY3" fmla="*/ 0 h 5829300"/>
              <a:gd name="connsiteX4" fmla="*/ 8078051 w 8078051"/>
              <a:gd name="connsiteY4" fmla="*/ 5829300 h 5829300"/>
              <a:gd name="connsiteX5" fmla="*/ 1743926 w 8078051"/>
              <a:gd name="connsiteY5" fmla="*/ 5829300 h 5829300"/>
              <a:gd name="connsiteX6" fmla="*/ 1744148 w 8078051"/>
              <a:gd name="connsiteY6" fmla="*/ 5828822 h 5829300"/>
              <a:gd name="connsiteX7" fmla="*/ 0 w 8078051"/>
              <a:gd name="connsiteY7" fmla="*/ 5828822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78051" h="5829300">
                <a:moveTo>
                  <a:pt x="0" y="0"/>
                </a:moveTo>
                <a:lnTo>
                  <a:pt x="4453793" y="0"/>
                </a:lnTo>
                <a:lnTo>
                  <a:pt x="5363426" y="0"/>
                </a:lnTo>
                <a:lnTo>
                  <a:pt x="5368184" y="0"/>
                </a:lnTo>
                <a:lnTo>
                  <a:pt x="8078051" y="5829300"/>
                </a:lnTo>
                <a:lnTo>
                  <a:pt x="1743926" y="5829300"/>
                </a:lnTo>
                <a:lnTo>
                  <a:pt x="1744148" y="5828822"/>
                </a:lnTo>
                <a:lnTo>
                  <a:pt x="0" y="5828822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Freeform 11">
            <a:extLst>
              <a:ext uri="{FF2B5EF4-FFF2-40B4-BE49-F238E27FC236}">
                <a16:creationId xmlns:a16="http://schemas.microsoft.com/office/drawing/2014/main" id="{8F5D1B28-3976-4367-807C-CAD629CDD838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639" y="-479"/>
            <a:ext cx="6058539" cy="6858478"/>
          </a:xfrm>
          <a:custGeom>
            <a:avLst/>
            <a:gdLst>
              <a:gd name="connsiteX0" fmla="*/ 0 w 8078052"/>
              <a:gd name="connsiteY0" fmla="*/ 0 h 6858478"/>
              <a:gd name="connsiteX1" fmla="*/ 3829872 w 8078052"/>
              <a:gd name="connsiteY1" fmla="*/ 0 h 6858478"/>
              <a:gd name="connsiteX2" fmla="*/ 4896100 w 8078052"/>
              <a:gd name="connsiteY2" fmla="*/ 0 h 6858478"/>
              <a:gd name="connsiteX3" fmla="*/ 4901677 w 8078052"/>
              <a:gd name="connsiteY3" fmla="*/ 0 h 6858478"/>
              <a:gd name="connsiteX4" fmla="*/ 8078052 w 8078052"/>
              <a:gd name="connsiteY4" fmla="*/ 6858478 h 6858478"/>
              <a:gd name="connsiteX5" fmla="*/ 653497 w 8078052"/>
              <a:gd name="connsiteY5" fmla="*/ 6858478 h 6858478"/>
              <a:gd name="connsiteX6" fmla="*/ 653757 w 8078052"/>
              <a:gd name="connsiteY6" fmla="*/ 6857916 h 6858478"/>
              <a:gd name="connsiteX7" fmla="*/ 0 w 8078052"/>
              <a:gd name="connsiteY7" fmla="*/ 6857916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78052" h="6858478">
                <a:moveTo>
                  <a:pt x="0" y="0"/>
                </a:moveTo>
                <a:lnTo>
                  <a:pt x="3829872" y="0"/>
                </a:lnTo>
                <a:lnTo>
                  <a:pt x="4896100" y="0"/>
                </a:lnTo>
                <a:lnTo>
                  <a:pt x="4901677" y="0"/>
                </a:lnTo>
                <a:lnTo>
                  <a:pt x="8078052" y="6858478"/>
                </a:lnTo>
                <a:lnTo>
                  <a:pt x="653497" y="6858478"/>
                </a:lnTo>
                <a:lnTo>
                  <a:pt x="653757" y="6857916"/>
                </a:lnTo>
                <a:lnTo>
                  <a:pt x="0" y="6857916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03504" y="2600324"/>
            <a:ext cx="3793777" cy="3320973"/>
          </a:xfrm>
        </p:spPr>
        <p:txBody>
          <a:bodyPr anchor="t">
            <a:normAutofit/>
          </a:bodyPr>
          <a:lstStyle/>
          <a:p>
            <a:r>
              <a:rPr lang="tr-TR" sz="4700" dirty="0"/>
              <a:t>EKG Yorumlamak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700534" y="5343534"/>
            <a:ext cx="3125532" cy="1155525"/>
          </a:xfrm>
        </p:spPr>
        <p:txBody>
          <a:bodyPr anchor="b">
            <a:normAutofit/>
          </a:bodyPr>
          <a:lstStyle/>
          <a:p>
            <a:pPr algn="l"/>
            <a:r>
              <a:rPr lang="tr-TR" sz="1700" dirty="0"/>
              <a:t>Dr. Etkin ŞAFAK</a:t>
            </a:r>
          </a:p>
        </p:txBody>
      </p:sp>
    </p:spTree>
    <p:extLst>
      <p:ext uri="{BB962C8B-B14F-4D97-AF65-F5344CB8AC3E}">
        <p14:creationId xmlns:p14="http://schemas.microsoft.com/office/powerpoint/2010/main" val="4998175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47256" y="737017"/>
            <a:ext cx="9143979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1" name="Freeform 5">
            <a:extLst>
              <a:ext uri="{FF2B5EF4-FFF2-40B4-BE49-F238E27FC236}">
                <a16:creationId xmlns:a16="http://schemas.microsoft.com/office/drawing/2014/main" id="{3CD9DF72-87A3-404E-A828-84CBF11A8303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 flipH="1">
            <a:off x="0" y="998175"/>
            <a:ext cx="4512879" cy="5859825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20E3A342-4D61-4E3F-AF90-1AB42AEB96CC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715288" y="3337139"/>
            <a:ext cx="701565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4712" y="3068960"/>
            <a:ext cx="3444765" cy="2619839"/>
          </a:xfrm>
        </p:spPr>
        <p:txBody>
          <a:bodyPr anchor="ctr">
            <a:noAutofit/>
          </a:bodyPr>
          <a:lstStyle/>
          <a:p>
            <a:pPr algn="just">
              <a:lnSpc>
                <a:spcPct val="90000"/>
              </a:lnSpc>
            </a:pPr>
            <a:r>
              <a:rPr lang="tr-TR" sz="2000" dirty="0"/>
              <a:t>Bu üç derivasyon da kalbe </a:t>
            </a:r>
            <a:r>
              <a:rPr lang="tr-TR" sz="2000" dirty="0" err="1"/>
              <a:t>frontal</a:t>
            </a:r>
            <a:r>
              <a:rPr lang="tr-TR" sz="2000" dirty="0"/>
              <a:t> düzlemden bir bakış sağlarlar</a:t>
            </a:r>
          </a:p>
          <a:p>
            <a:pPr algn="just">
              <a:lnSpc>
                <a:spcPct val="90000"/>
              </a:lnSpc>
            </a:pPr>
            <a:r>
              <a:rPr lang="en-US" sz="2000" b="1" dirty="0" err="1"/>
              <a:t>aVR</a:t>
            </a:r>
            <a:r>
              <a:rPr lang="en-US" sz="2000" dirty="0"/>
              <a:t> </a:t>
            </a:r>
            <a:r>
              <a:rPr lang="tr-TR" sz="2000" dirty="0"/>
              <a:t>derivasyonu kalbin özel bir görüntüsünü sağlamaz.</a:t>
            </a:r>
          </a:p>
          <a:p>
            <a:pPr algn="just">
              <a:lnSpc>
                <a:spcPct val="90000"/>
              </a:lnSpc>
            </a:pPr>
            <a:r>
              <a:rPr lang="en-US" sz="2000" b="1" dirty="0" err="1"/>
              <a:t>aVL</a:t>
            </a:r>
            <a:r>
              <a:rPr lang="tr-TR" sz="2000" b="1" dirty="0"/>
              <a:t> </a:t>
            </a:r>
            <a:r>
              <a:rPr lang="tr-TR" sz="2000" dirty="0"/>
              <a:t>derivasyonu kalbin </a:t>
            </a:r>
            <a:r>
              <a:rPr lang="tr-TR" sz="2000" dirty="0" err="1"/>
              <a:t>lateral</a:t>
            </a:r>
            <a:r>
              <a:rPr lang="tr-TR" sz="2000" dirty="0"/>
              <a:t> duvarlarından gelen elektriksel aktiviteyi gösterir.</a:t>
            </a:r>
          </a:p>
          <a:p>
            <a:pPr algn="just">
              <a:lnSpc>
                <a:spcPct val="90000"/>
              </a:lnSpc>
            </a:pPr>
            <a:r>
              <a:rPr lang="en-US" sz="2000" b="1" dirty="0" err="1"/>
              <a:t>aVF</a:t>
            </a:r>
            <a:r>
              <a:rPr lang="en-US" sz="2000" dirty="0"/>
              <a:t> </a:t>
            </a:r>
            <a:r>
              <a:rPr lang="tr-TR" sz="2000" dirty="0"/>
              <a:t>derivasyonu kalbin alt duvarından gelen elektriksel aktiviteyi gösterir.</a:t>
            </a:r>
          </a:p>
        </p:txBody>
      </p:sp>
      <p:sp>
        <p:nvSpPr>
          <p:cNvPr id="4" name="Dikdörtgen 3"/>
          <p:cNvSpPr/>
          <p:nvPr/>
        </p:nvSpPr>
        <p:spPr>
          <a:xfrm>
            <a:off x="395536" y="1045983"/>
            <a:ext cx="8072362" cy="11521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4000" dirty="0">
                <a:solidFill>
                  <a:prstClr val="black"/>
                </a:solidFill>
                <a:latin typeface="Arial Narrow" panose="020B0606020202030204" pitchFamily="34" charset="0"/>
                <a:ea typeface="+mj-ea"/>
                <a:cs typeface="+mj-cs"/>
              </a:rPr>
              <a:t>«</a:t>
            </a:r>
            <a:r>
              <a:rPr lang="tr-TR" sz="4000" dirty="0" err="1">
                <a:solidFill>
                  <a:prstClr val="black"/>
                </a:solidFill>
                <a:latin typeface="Arial Narrow" panose="020B0606020202030204" pitchFamily="34" charset="0"/>
                <a:ea typeface="+mj-ea"/>
                <a:cs typeface="+mj-cs"/>
              </a:rPr>
              <a:t>a»rtırılmış</a:t>
            </a:r>
            <a:r>
              <a:rPr lang="tr-TR" sz="4000" dirty="0">
                <a:solidFill>
                  <a:prstClr val="black"/>
                </a:solidFill>
                <a:latin typeface="Arial Narrow" panose="020B0606020202030204" pitchFamily="34" charset="0"/>
                <a:ea typeface="+mj-ea"/>
                <a:cs typeface="+mj-cs"/>
              </a:rPr>
              <a:t> </a:t>
            </a:r>
            <a:r>
              <a:rPr lang="tr-TR" sz="4000" dirty="0" err="1">
                <a:solidFill>
                  <a:prstClr val="black"/>
                </a:solidFill>
                <a:latin typeface="Arial Narrow" panose="020B0606020202030204" pitchFamily="34" charset="0"/>
                <a:ea typeface="+mj-ea"/>
                <a:cs typeface="+mj-cs"/>
              </a:rPr>
              <a:t>unipolar</a:t>
            </a:r>
            <a:r>
              <a:rPr lang="tr-TR" sz="4000" dirty="0">
                <a:solidFill>
                  <a:prstClr val="black"/>
                </a:solidFill>
                <a:latin typeface="Arial Narrow" panose="020B0606020202030204" pitchFamily="34" charset="0"/>
                <a:ea typeface="+mj-ea"/>
                <a:cs typeface="+mj-cs"/>
              </a:rPr>
              <a:t> </a:t>
            </a:r>
            <a:r>
              <a:rPr lang="tr-TR" sz="4000" dirty="0" err="1">
                <a:solidFill>
                  <a:prstClr val="black"/>
                </a:solidFill>
                <a:latin typeface="Arial Narrow" panose="020B0606020202030204" pitchFamily="34" charset="0"/>
                <a:ea typeface="+mj-ea"/>
                <a:cs typeface="+mj-cs"/>
              </a:rPr>
              <a:t>ekstremite</a:t>
            </a:r>
            <a:r>
              <a:rPr lang="tr-TR" sz="4000" dirty="0">
                <a:solidFill>
                  <a:prstClr val="black"/>
                </a:solidFill>
                <a:latin typeface="Arial Narrow" panose="020B0606020202030204" pitchFamily="34" charset="0"/>
                <a:ea typeface="+mj-ea"/>
                <a:cs typeface="+mj-cs"/>
              </a:rPr>
              <a:t> derivasyonları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518492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E4A809D5-3600-46D4-A466-67F2349A54FB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91490" y="2316480"/>
            <a:ext cx="370332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69" r="23844"/>
          <a:stretch/>
        </p:blipFill>
        <p:spPr bwMode="auto">
          <a:xfrm>
            <a:off x="4409136" y="10"/>
            <a:ext cx="4734863" cy="6857987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91490" y="365125"/>
            <a:ext cx="3840085" cy="1692794"/>
          </a:xfrm>
        </p:spPr>
        <p:txBody>
          <a:bodyPr>
            <a:normAutofit fontScale="90000"/>
          </a:bodyPr>
          <a:lstStyle/>
          <a:p>
            <a:r>
              <a:rPr lang="tr-TR" dirty="0"/>
              <a:t>Göğüs Derivasyonları (PRECORDIAL)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91490" y="2316479"/>
            <a:ext cx="3840085" cy="4280871"/>
          </a:xfrm>
        </p:spPr>
        <p:txBody>
          <a:bodyPr>
            <a:normAutofit/>
          </a:bodyPr>
          <a:lstStyle/>
          <a:p>
            <a:pPr algn="just"/>
            <a:r>
              <a:rPr lang="tr-TR" sz="2000" dirty="0"/>
              <a:t>6 göğüs derivasyonu (V derivasyonları-</a:t>
            </a:r>
            <a:r>
              <a:rPr lang="en-US" sz="2000" dirty="0"/>
              <a:t>V1, V2, V3, V4, V5, </a:t>
            </a:r>
            <a:r>
              <a:rPr lang="tr-TR" sz="2000" dirty="0"/>
              <a:t>ve V6) kalbin </a:t>
            </a:r>
            <a:r>
              <a:rPr lang="tr-TR" sz="2000" dirty="0" err="1"/>
              <a:t>horizontal</a:t>
            </a:r>
            <a:r>
              <a:rPr lang="tr-TR" sz="2000" dirty="0"/>
              <a:t> düzlemi hakkında bilgi sağlarlar.</a:t>
            </a:r>
          </a:p>
          <a:p>
            <a:pPr algn="just"/>
            <a:r>
              <a:rPr lang="tr-TR" sz="2000" dirty="0"/>
              <a:t>Göğüs </a:t>
            </a:r>
            <a:r>
              <a:rPr lang="tr-TR" sz="2000" dirty="0" err="1"/>
              <a:t>derivasyonlarıda</a:t>
            </a:r>
            <a:r>
              <a:rPr lang="tr-TR" sz="2000" dirty="0"/>
              <a:t> </a:t>
            </a:r>
            <a:r>
              <a:rPr lang="tr-TR" sz="2000" dirty="0" err="1"/>
              <a:t>unipolar</a:t>
            </a:r>
            <a:r>
              <a:rPr lang="tr-TR" sz="2000" dirty="0"/>
              <a:t> derivasyonlardır. </a:t>
            </a:r>
          </a:p>
          <a:p>
            <a:pPr algn="just"/>
            <a:r>
              <a:rPr lang="tr-TR" sz="2000" dirty="0"/>
              <a:t>Bu derivasyonların karşıt kutupları kalbin merkezi kabul edilir ve EKG cihazı tarafından </a:t>
            </a:r>
            <a:r>
              <a:rPr lang="tr-TR" sz="2000" dirty="0" err="1"/>
              <a:t>hesaplanılır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5960586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00" r="-1" b="-1"/>
          <a:stretch/>
        </p:blipFill>
        <p:spPr bwMode="auto">
          <a:xfrm>
            <a:off x="5076056" y="1916832"/>
            <a:ext cx="3952062" cy="3612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r>
              <a:rPr lang="tr-TR" dirty="0"/>
              <a:t>Göğüs Derivasyonları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28650" y="1690688"/>
            <a:ext cx="4447406" cy="4351338"/>
          </a:xfrm>
        </p:spPr>
        <p:txBody>
          <a:bodyPr>
            <a:noAutofit/>
          </a:bodyPr>
          <a:lstStyle/>
          <a:p>
            <a:pPr algn="just">
              <a:lnSpc>
                <a:spcPct val="90000"/>
              </a:lnSpc>
            </a:pPr>
            <a:r>
              <a:rPr lang="tr-TR" sz="2000" b="1" dirty="0"/>
              <a:t>Derivasyon </a:t>
            </a:r>
            <a:r>
              <a:rPr lang="en-US" sz="2000" b="1" dirty="0"/>
              <a:t>V1 </a:t>
            </a:r>
            <a:r>
              <a:rPr lang="tr-TR" sz="2000" dirty="0"/>
              <a:t>Elektrot </a:t>
            </a:r>
            <a:r>
              <a:rPr lang="tr-TR" sz="2000" dirty="0" err="1"/>
              <a:t>sternumun</a:t>
            </a:r>
            <a:r>
              <a:rPr lang="tr-TR" sz="2000" dirty="0"/>
              <a:t> hemen sağına 4. </a:t>
            </a:r>
            <a:r>
              <a:rPr lang="tr-TR" sz="2000" dirty="0" err="1"/>
              <a:t>interkostal</a:t>
            </a:r>
            <a:r>
              <a:rPr lang="tr-TR" sz="2000" dirty="0"/>
              <a:t> aralığa yerleştirilir</a:t>
            </a:r>
            <a:r>
              <a:rPr lang="tr-TR" sz="2000" b="1" dirty="0"/>
              <a:t>.</a:t>
            </a:r>
          </a:p>
          <a:p>
            <a:pPr algn="just">
              <a:lnSpc>
                <a:spcPct val="90000"/>
              </a:lnSpc>
            </a:pPr>
            <a:r>
              <a:rPr lang="tr-TR" sz="2000" b="1" dirty="0"/>
              <a:t>Derivasyon </a:t>
            </a:r>
            <a:r>
              <a:rPr lang="en-US" sz="2000" b="1" dirty="0"/>
              <a:t>V2</a:t>
            </a:r>
            <a:r>
              <a:rPr lang="tr-TR" sz="2000" b="1" dirty="0"/>
              <a:t> </a:t>
            </a:r>
            <a:r>
              <a:rPr lang="tr-TR" sz="2000" dirty="0"/>
              <a:t>Elektrot </a:t>
            </a:r>
            <a:r>
              <a:rPr lang="tr-TR" sz="2000" dirty="0" err="1"/>
              <a:t>sternumun</a:t>
            </a:r>
            <a:r>
              <a:rPr lang="tr-TR" sz="2000" dirty="0"/>
              <a:t> hemen soluna 4. </a:t>
            </a:r>
            <a:r>
              <a:rPr lang="tr-TR" sz="2000" dirty="0" err="1"/>
              <a:t>interkostal</a:t>
            </a:r>
            <a:r>
              <a:rPr lang="tr-TR" sz="2000" dirty="0"/>
              <a:t> aralığa yerleştirilir</a:t>
            </a:r>
            <a:r>
              <a:rPr lang="tr-TR" sz="2000" b="1" dirty="0"/>
              <a:t>.</a:t>
            </a:r>
          </a:p>
          <a:p>
            <a:pPr algn="just">
              <a:lnSpc>
                <a:spcPct val="90000"/>
              </a:lnSpc>
            </a:pPr>
            <a:r>
              <a:rPr lang="tr-TR" sz="2000" b="1" dirty="0"/>
              <a:t>Derivasyon</a:t>
            </a:r>
            <a:r>
              <a:rPr lang="en-US" sz="2000" b="1" dirty="0"/>
              <a:t> V3 </a:t>
            </a:r>
            <a:r>
              <a:rPr lang="tr-TR" sz="2000" dirty="0"/>
              <a:t>Elektrot </a:t>
            </a:r>
            <a:r>
              <a:rPr lang="en-US" sz="2000" dirty="0"/>
              <a:t>V2 </a:t>
            </a:r>
            <a:r>
              <a:rPr lang="tr-TR" sz="2000" dirty="0"/>
              <a:t>ve</a:t>
            </a:r>
            <a:r>
              <a:rPr lang="en-US" sz="2000" dirty="0"/>
              <a:t> V4</a:t>
            </a:r>
            <a:r>
              <a:rPr lang="tr-TR" sz="2000" dirty="0"/>
              <a:t> ün</a:t>
            </a:r>
            <a:r>
              <a:rPr lang="en-US" sz="2000" dirty="0"/>
              <a:t> </a:t>
            </a:r>
            <a:r>
              <a:rPr lang="tr-TR" sz="2000" dirty="0"/>
              <a:t>tam ortasına yerleştirilir.</a:t>
            </a:r>
          </a:p>
          <a:p>
            <a:pPr algn="just">
              <a:lnSpc>
                <a:spcPct val="90000"/>
              </a:lnSpc>
            </a:pPr>
            <a:r>
              <a:rPr lang="tr-TR" sz="2000" b="1" dirty="0"/>
              <a:t>Derivasyon </a:t>
            </a:r>
            <a:r>
              <a:rPr lang="en-US" sz="2000" b="1" dirty="0"/>
              <a:t>V4 </a:t>
            </a:r>
            <a:r>
              <a:rPr lang="tr-TR" sz="2000" dirty="0"/>
              <a:t>Elektrot </a:t>
            </a:r>
            <a:r>
              <a:rPr lang="tr-TR" sz="2000" dirty="0" err="1"/>
              <a:t>klavikulanın</a:t>
            </a:r>
            <a:r>
              <a:rPr lang="tr-TR" sz="2000" dirty="0"/>
              <a:t> orta noktası </a:t>
            </a:r>
            <a:r>
              <a:rPr lang="tr-TR" sz="2000" dirty="0" err="1"/>
              <a:t>hizzasında</a:t>
            </a:r>
            <a:r>
              <a:rPr lang="tr-TR" sz="2000" dirty="0"/>
              <a:t> 5. </a:t>
            </a:r>
            <a:r>
              <a:rPr lang="tr-TR" sz="2000" dirty="0" err="1"/>
              <a:t>interkostal</a:t>
            </a:r>
            <a:r>
              <a:rPr lang="tr-TR" sz="2000" dirty="0"/>
              <a:t> aralığa yerleştirilir.</a:t>
            </a:r>
            <a:r>
              <a:rPr lang="en-US" sz="2000" dirty="0"/>
              <a:t> </a:t>
            </a:r>
            <a:endParaRPr lang="tr-TR" sz="2000" dirty="0"/>
          </a:p>
          <a:p>
            <a:pPr algn="just">
              <a:lnSpc>
                <a:spcPct val="90000"/>
              </a:lnSpc>
            </a:pPr>
            <a:r>
              <a:rPr lang="tr-TR" sz="2000" b="1" dirty="0"/>
              <a:t>Derivasyon</a:t>
            </a:r>
            <a:r>
              <a:rPr lang="en-US" sz="2000" b="1" dirty="0"/>
              <a:t> V5 </a:t>
            </a:r>
            <a:r>
              <a:rPr lang="tr-TR" sz="2000" dirty="0"/>
              <a:t>Elektrot 5. </a:t>
            </a:r>
            <a:r>
              <a:rPr lang="tr-TR" sz="2000" dirty="0" err="1"/>
              <a:t>interkostal</a:t>
            </a:r>
            <a:r>
              <a:rPr lang="tr-TR" sz="2000" dirty="0"/>
              <a:t> aralığa ön koltuk çizgisinde yerleştirilir.</a:t>
            </a:r>
            <a:r>
              <a:rPr lang="en-US" sz="2000" dirty="0"/>
              <a:t> </a:t>
            </a:r>
            <a:endParaRPr lang="tr-TR" sz="2000" dirty="0"/>
          </a:p>
          <a:p>
            <a:pPr algn="just">
              <a:lnSpc>
                <a:spcPct val="90000"/>
              </a:lnSpc>
            </a:pPr>
            <a:r>
              <a:rPr lang="tr-TR" sz="2000" b="1" dirty="0"/>
              <a:t>Derivasyon</a:t>
            </a:r>
            <a:r>
              <a:rPr lang="en-US" sz="2000" b="1" dirty="0"/>
              <a:t> V6</a:t>
            </a:r>
            <a:r>
              <a:rPr lang="en-US" sz="2000" dirty="0"/>
              <a:t>, </a:t>
            </a:r>
            <a:r>
              <a:rPr lang="tr-TR" sz="2000" dirty="0"/>
              <a:t>Elektrot V4 ile aynı seviyede orta </a:t>
            </a:r>
            <a:r>
              <a:rPr lang="tr-TR" sz="2000" dirty="0" err="1"/>
              <a:t>koltuık</a:t>
            </a:r>
            <a:r>
              <a:rPr lang="tr-TR" sz="2000" dirty="0"/>
              <a:t> çizgisine yerleştirilir.</a:t>
            </a:r>
          </a:p>
        </p:txBody>
      </p:sp>
    </p:spTree>
    <p:extLst>
      <p:ext uri="{BB962C8B-B14F-4D97-AF65-F5344CB8AC3E}">
        <p14:creationId xmlns:p14="http://schemas.microsoft.com/office/powerpoint/2010/main" val="25650223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91" r="10448" b="-2"/>
          <a:stretch/>
        </p:blipFill>
        <p:spPr bwMode="auto">
          <a:xfrm>
            <a:off x="3840480" y="1708592"/>
            <a:ext cx="4674870" cy="4272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r>
              <a:rPr lang="tr-TR" dirty="0">
                <a:latin typeface="Arial Narrow" panose="020B0606020202030204" pitchFamily="34" charset="0"/>
              </a:rPr>
              <a:t>EKG Kayıt ederken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1737832"/>
            <a:ext cx="3280403" cy="4620171"/>
          </a:xfrm>
        </p:spPr>
        <p:txBody>
          <a:bodyPr>
            <a:noAutofit/>
          </a:bodyPr>
          <a:lstStyle/>
          <a:p>
            <a:pPr algn="just">
              <a:lnSpc>
                <a:spcPct val="90000"/>
              </a:lnSpc>
            </a:pPr>
            <a:r>
              <a:rPr lang="tr-TR" sz="2000" dirty="0">
                <a:latin typeface="Arial Narrow" panose="020B0606020202030204" pitchFamily="34" charset="0"/>
              </a:rPr>
              <a:t>Hasta sağ tarafına yan olarak yatırılır</a:t>
            </a:r>
          </a:p>
          <a:p>
            <a:pPr algn="just">
              <a:lnSpc>
                <a:spcPct val="90000"/>
              </a:lnSpc>
            </a:pPr>
            <a:r>
              <a:rPr lang="tr-TR" sz="2000" dirty="0"/>
              <a:t>Tüyler ayrılır ve deriye EKG jeli uygulanır</a:t>
            </a:r>
            <a:r>
              <a:rPr lang="en-US" sz="2000" dirty="0">
                <a:latin typeface="Arial Narrow" panose="020B0606020202030204" pitchFamily="34" charset="0"/>
              </a:rPr>
              <a:t>. </a:t>
            </a:r>
            <a:endParaRPr lang="tr-TR" sz="2000" dirty="0">
              <a:latin typeface="Arial Narrow" panose="020B0606020202030204" pitchFamily="34" charset="0"/>
            </a:endParaRPr>
          </a:p>
          <a:p>
            <a:pPr algn="just">
              <a:lnSpc>
                <a:spcPct val="90000"/>
              </a:lnSpc>
            </a:pPr>
            <a:r>
              <a:rPr lang="tr-TR" sz="2000" dirty="0">
                <a:latin typeface="Arial Narrow" panose="020B0606020202030204" pitchFamily="34" charset="0"/>
              </a:rPr>
              <a:t>Elektrotlar dirsek ve diz eklemlerine yerleştirilir.</a:t>
            </a:r>
            <a:r>
              <a:rPr lang="en-US" sz="2000" dirty="0">
                <a:latin typeface="Arial Narrow" panose="020B0606020202030204" pitchFamily="34" charset="0"/>
              </a:rPr>
              <a:t> </a:t>
            </a:r>
            <a:endParaRPr lang="tr-TR" sz="2000" dirty="0">
              <a:latin typeface="Arial Narrow" panose="020B0606020202030204" pitchFamily="34" charset="0"/>
            </a:endParaRPr>
          </a:p>
          <a:p>
            <a:pPr algn="just">
              <a:lnSpc>
                <a:spcPct val="90000"/>
              </a:lnSpc>
            </a:pPr>
            <a:r>
              <a:rPr lang="tr-TR" sz="2000" dirty="0">
                <a:latin typeface="Arial Narrow" panose="020B0606020202030204" pitchFamily="34" charset="0"/>
              </a:rPr>
              <a:t>Deri direncini yenmek için </a:t>
            </a:r>
            <a:r>
              <a:rPr lang="tr-TR" sz="2000" dirty="0" err="1">
                <a:latin typeface="Arial Narrow" panose="020B0606020202030204" pitchFamily="34" charset="0"/>
              </a:rPr>
              <a:t>eketrotlar</a:t>
            </a:r>
            <a:r>
              <a:rPr lang="tr-TR" sz="2000" dirty="0">
                <a:latin typeface="Arial Narrow" panose="020B0606020202030204" pitchFamily="34" charset="0"/>
              </a:rPr>
              <a:t> da </a:t>
            </a:r>
            <a:r>
              <a:rPr lang="tr-TR" sz="2000" dirty="0" err="1">
                <a:latin typeface="Arial Narrow" panose="020B0606020202030204" pitchFamily="34" charset="0"/>
              </a:rPr>
              <a:t>jellenir</a:t>
            </a:r>
            <a:r>
              <a:rPr lang="tr-TR" sz="2000" dirty="0">
                <a:latin typeface="Arial Narrow" panose="020B0606020202030204" pitchFamily="34" charset="0"/>
              </a:rPr>
              <a:t>.</a:t>
            </a:r>
          </a:p>
          <a:p>
            <a:pPr algn="just">
              <a:lnSpc>
                <a:spcPct val="90000"/>
              </a:lnSpc>
            </a:pPr>
            <a:r>
              <a:rPr lang="tr-TR" sz="2000" dirty="0"/>
              <a:t>Toprak kablosu toprak hattına bağlanır</a:t>
            </a:r>
          </a:p>
          <a:p>
            <a:pPr algn="just">
              <a:lnSpc>
                <a:spcPct val="90000"/>
              </a:lnSpc>
            </a:pPr>
            <a:r>
              <a:rPr lang="tr-TR" sz="2000" dirty="0">
                <a:latin typeface="Arial Narrow" panose="020B0606020202030204" pitchFamily="34" charset="0"/>
              </a:rPr>
              <a:t>Kağıt hızı, dalgaların </a:t>
            </a:r>
            <a:r>
              <a:rPr lang="tr-TR" sz="2000" dirty="0" err="1">
                <a:latin typeface="Arial Narrow" panose="020B0606020202030204" pitchFamily="34" charset="0"/>
              </a:rPr>
              <a:t>amplitüdü</a:t>
            </a:r>
            <a:r>
              <a:rPr lang="tr-TR" sz="2000" dirty="0">
                <a:latin typeface="Arial Narrow" panose="020B0606020202030204" pitchFamily="34" charset="0"/>
              </a:rPr>
              <a:t> ve diğer ayarlar kontrol edilerek kayıt işlemine başlanılır.</a:t>
            </a:r>
          </a:p>
        </p:txBody>
      </p:sp>
    </p:spTree>
    <p:extLst>
      <p:ext uri="{BB962C8B-B14F-4D97-AF65-F5344CB8AC3E}">
        <p14:creationId xmlns:p14="http://schemas.microsoft.com/office/powerpoint/2010/main" val="28968948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71">
            <a:extLst>
              <a:ext uri="{FF2B5EF4-FFF2-40B4-BE49-F238E27FC236}">
                <a16:creationId xmlns:a16="http://schemas.microsoft.com/office/drawing/2014/main" id="{C95B82D5-A8BB-45BF-BED8-C7B20689210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77006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Rounded Rectangle 9">
            <a:extLst>
              <a:ext uri="{FF2B5EF4-FFF2-40B4-BE49-F238E27FC236}">
                <a16:creationId xmlns:a16="http://schemas.microsoft.com/office/drawing/2014/main" id="{296C61EC-FBF4-4216-BE67-6C864D30A01C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3474" y="484632"/>
            <a:ext cx="2750058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chemeClr val="bg2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08" y="803049"/>
            <a:ext cx="1943390" cy="2470743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504" y="3792407"/>
            <a:ext cx="2269997" cy="1776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837658" y="629266"/>
            <a:ext cx="4817137" cy="1676603"/>
          </a:xfrm>
        </p:spPr>
        <p:txBody>
          <a:bodyPr>
            <a:normAutofit/>
          </a:bodyPr>
          <a:lstStyle/>
          <a:p>
            <a:r>
              <a:rPr lang="tr-TR" dirty="0">
                <a:latin typeface="Arial Narrow" panose="020B0606020202030204" pitchFamily="34" charset="0"/>
              </a:rPr>
              <a:t>EKG Yorumlamak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37659" y="2305869"/>
            <a:ext cx="4817136" cy="3785419"/>
          </a:xfrm>
        </p:spPr>
        <p:txBody>
          <a:bodyPr>
            <a:normAutofit/>
          </a:bodyPr>
          <a:lstStyle/>
          <a:p>
            <a:pPr algn="just"/>
            <a:r>
              <a:rPr lang="tr-TR" sz="2400" dirty="0">
                <a:latin typeface="Arial Narrow" panose="020B0606020202030204" pitchFamily="34" charset="0"/>
              </a:rPr>
              <a:t>Elektrokardiyografi işleminde, kalbin elektriksel aktivitesi ile oluşan dalgalar kağıda yazdırılır.</a:t>
            </a:r>
          </a:p>
          <a:p>
            <a:pPr algn="just"/>
            <a:r>
              <a:rPr lang="tr-TR" sz="2400" dirty="0">
                <a:latin typeface="Arial Narrow" panose="020B0606020202030204" pitchFamily="34" charset="0"/>
              </a:rPr>
              <a:t>EKG kağıdı dikey ve yatay çizgilerle </a:t>
            </a:r>
            <a:r>
              <a:rPr lang="tr-TR" sz="2400" dirty="0" err="1">
                <a:latin typeface="Arial Narrow" panose="020B0606020202030204" pitchFamily="34" charset="0"/>
              </a:rPr>
              <a:t>skalalandırılmıştır</a:t>
            </a:r>
            <a:r>
              <a:rPr lang="tr-TR" sz="2400" dirty="0">
                <a:latin typeface="Arial Narrow" panose="020B0606020202030204" pitchFamily="34" charset="0"/>
              </a:rPr>
              <a:t>.</a:t>
            </a:r>
          </a:p>
          <a:p>
            <a:pPr algn="just"/>
            <a:r>
              <a:rPr lang="tr-TR" sz="2400" dirty="0">
                <a:latin typeface="Arial Narrow" panose="020B0606020202030204" pitchFamily="34" charset="0"/>
              </a:rPr>
              <a:t>EKG kağıdının yazdırılan kısmı Elektrokardiyogram yada </a:t>
            </a:r>
            <a:r>
              <a:rPr lang="tr-TR" sz="2400" dirty="0" err="1">
                <a:latin typeface="Arial Narrow" panose="020B0606020202030204" pitchFamily="34" charset="0"/>
              </a:rPr>
              <a:t>trase</a:t>
            </a:r>
            <a:r>
              <a:rPr lang="tr-TR" sz="2400" dirty="0">
                <a:latin typeface="Arial Narrow" panose="020B0606020202030204" pitchFamily="34" charset="0"/>
              </a:rPr>
              <a:t> ismini alır.</a:t>
            </a:r>
          </a:p>
        </p:txBody>
      </p:sp>
    </p:spTree>
    <p:extLst>
      <p:ext uri="{BB962C8B-B14F-4D97-AF65-F5344CB8AC3E}">
        <p14:creationId xmlns:p14="http://schemas.microsoft.com/office/powerpoint/2010/main" val="30324153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4AC5506-6312-4701-8D3C-40187889A94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9144000" cy="736551"/>
          </a:xfrm>
          <a:prstGeom prst="rect">
            <a:avLst/>
          </a:prstGeom>
          <a:solidFill>
            <a:schemeClr val="tx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 descr="İlgili resim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484784"/>
            <a:ext cx="6019451" cy="4394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17399" y="643467"/>
            <a:ext cx="8408193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tr-TR" sz="28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EKG Yorumlamak</a:t>
            </a:r>
            <a:endParaRPr lang="en-US" sz="28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1763688" y="4967352"/>
            <a:ext cx="1152128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Dalga Boyu</a:t>
            </a:r>
          </a:p>
        </p:txBody>
      </p:sp>
      <p:sp>
        <p:nvSpPr>
          <p:cNvPr id="7" name="Dikdörtgen 6"/>
          <p:cNvSpPr/>
          <p:nvPr/>
        </p:nvSpPr>
        <p:spPr>
          <a:xfrm>
            <a:off x="2987824" y="5471408"/>
            <a:ext cx="1152128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Süre</a:t>
            </a:r>
          </a:p>
        </p:txBody>
      </p:sp>
      <p:sp>
        <p:nvSpPr>
          <p:cNvPr id="8" name="Dikdörtgen 7"/>
          <p:cNvSpPr/>
          <p:nvPr/>
        </p:nvSpPr>
        <p:spPr>
          <a:xfrm>
            <a:off x="5796136" y="1700808"/>
            <a:ext cx="3461504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1 mm x 1 mm </a:t>
            </a:r>
            <a:r>
              <a:rPr lang="tr-TR" dirty="0" err="1"/>
              <a:t>lik</a:t>
            </a:r>
            <a:r>
              <a:rPr lang="tr-TR" dirty="0"/>
              <a:t> kare 40 </a:t>
            </a:r>
            <a:r>
              <a:rPr lang="tr-TR" dirty="0" err="1"/>
              <a:t>ms</a:t>
            </a:r>
            <a:r>
              <a:rPr lang="tr-TR" dirty="0"/>
              <a:t> ve 0,1 </a:t>
            </a:r>
            <a:r>
              <a:rPr lang="tr-TR" dirty="0" err="1"/>
              <a:t>mV</a:t>
            </a:r>
            <a:r>
              <a:rPr lang="tr-TR" dirty="0"/>
              <a:t> </a:t>
            </a:r>
            <a:r>
              <a:rPr lang="tr-TR" dirty="0" err="1"/>
              <a:t>luk</a:t>
            </a:r>
            <a:r>
              <a:rPr lang="tr-TR" dirty="0"/>
              <a:t> dalga boyunu temsil eder</a:t>
            </a:r>
          </a:p>
        </p:txBody>
      </p:sp>
      <p:sp>
        <p:nvSpPr>
          <p:cNvPr id="10" name="Dikdörtgen 9"/>
          <p:cNvSpPr/>
          <p:nvPr/>
        </p:nvSpPr>
        <p:spPr>
          <a:xfrm>
            <a:off x="3275856" y="1484784"/>
            <a:ext cx="2375192" cy="12459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5 mm x 5 mm </a:t>
            </a:r>
            <a:r>
              <a:rPr lang="tr-TR" dirty="0" err="1"/>
              <a:t>lik</a:t>
            </a:r>
            <a:r>
              <a:rPr lang="tr-TR" dirty="0"/>
              <a:t> kare 0,2 </a:t>
            </a:r>
            <a:r>
              <a:rPr lang="tr-TR" dirty="0" err="1"/>
              <a:t>snlik</a:t>
            </a:r>
            <a:r>
              <a:rPr lang="tr-TR" dirty="0"/>
              <a:t> süreyi ve 0,5 </a:t>
            </a:r>
            <a:r>
              <a:rPr lang="tr-TR" dirty="0" err="1"/>
              <a:t>mV</a:t>
            </a:r>
            <a:r>
              <a:rPr lang="tr-TR" dirty="0"/>
              <a:t> </a:t>
            </a:r>
            <a:r>
              <a:rPr lang="tr-TR" dirty="0" err="1"/>
              <a:t>luk</a:t>
            </a:r>
            <a:r>
              <a:rPr lang="tr-TR" dirty="0"/>
              <a:t> dalga boyunu temsil eder</a:t>
            </a:r>
          </a:p>
        </p:txBody>
      </p:sp>
      <p:sp>
        <p:nvSpPr>
          <p:cNvPr id="12" name="Dikdörtgen 11"/>
          <p:cNvSpPr/>
          <p:nvPr/>
        </p:nvSpPr>
        <p:spPr>
          <a:xfrm>
            <a:off x="1403112" y="1484784"/>
            <a:ext cx="1800200" cy="12459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Standardizasyon </a:t>
            </a:r>
            <a:r>
              <a:rPr lang="tr-TR" dirty="0" err="1"/>
              <a:t>defleksiyonu</a:t>
            </a:r>
            <a:r>
              <a:rPr lang="tr-TR" dirty="0"/>
              <a:t> 1 </a:t>
            </a:r>
            <a:r>
              <a:rPr lang="tr-TR" dirty="0" err="1"/>
              <a:t>mV</a:t>
            </a:r>
            <a:r>
              <a:rPr lang="tr-TR" dirty="0"/>
              <a:t> </a:t>
            </a:r>
            <a:r>
              <a:rPr lang="tr-TR" dirty="0" err="1"/>
              <a:t>luk</a:t>
            </a:r>
            <a:r>
              <a:rPr lang="tr-TR" dirty="0"/>
              <a:t> enerji on kutucuk</a:t>
            </a:r>
          </a:p>
        </p:txBody>
      </p:sp>
    </p:spTree>
    <p:extLst>
      <p:ext uri="{BB962C8B-B14F-4D97-AF65-F5344CB8AC3E}">
        <p14:creationId xmlns:p14="http://schemas.microsoft.com/office/powerpoint/2010/main" val="18974886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85" r="10954" b="-2"/>
          <a:stretch/>
        </p:blipFill>
        <p:spPr bwMode="auto">
          <a:xfrm>
            <a:off x="3840480" y="1904281"/>
            <a:ext cx="4674870" cy="4272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r>
              <a:rPr lang="tr-TR" dirty="0">
                <a:latin typeface="Arial Narrow" panose="020B0606020202030204" pitchFamily="34" charset="0"/>
              </a:rPr>
              <a:t>Standardizasyon </a:t>
            </a:r>
            <a:r>
              <a:rPr lang="tr-TR" dirty="0" err="1">
                <a:latin typeface="Arial Narrow" panose="020B0606020202030204" pitchFamily="34" charset="0"/>
              </a:rPr>
              <a:t>Defleksiyonu</a:t>
            </a:r>
            <a:endParaRPr lang="tr-TR" dirty="0">
              <a:latin typeface="Arial Narrow" panose="020B060602020203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28650" y="1825625"/>
            <a:ext cx="2848355" cy="4351338"/>
          </a:xfrm>
        </p:spPr>
        <p:txBody>
          <a:bodyPr>
            <a:normAutofit fontScale="92500"/>
          </a:bodyPr>
          <a:lstStyle/>
          <a:p>
            <a:pPr algn="just"/>
            <a:r>
              <a:rPr lang="tr-TR" sz="2400" dirty="0">
                <a:latin typeface="Arial Narrow" panose="020B0606020202030204" pitchFamily="34" charset="0"/>
              </a:rPr>
              <a:t>Aksi belirtilmediği için EKG </a:t>
            </a:r>
            <a:r>
              <a:rPr lang="tr-TR" sz="2400" dirty="0" err="1">
                <a:latin typeface="Arial Narrow" panose="020B0606020202030204" pitchFamily="34" charset="0"/>
              </a:rPr>
              <a:t>nin</a:t>
            </a:r>
            <a:r>
              <a:rPr lang="tr-TR" sz="2400" dirty="0">
                <a:latin typeface="Arial Narrow" panose="020B0606020202030204" pitchFamily="34" charset="0"/>
              </a:rPr>
              <a:t> kalibrasyonu için standart 10mm/</a:t>
            </a:r>
            <a:r>
              <a:rPr lang="tr-TR" sz="2400" dirty="0" err="1">
                <a:latin typeface="Arial Narrow" panose="020B0606020202030204" pitchFamily="34" charset="0"/>
              </a:rPr>
              <a:t>mV</a:t>
            </a:r>
            <a:r>
              <a:rPr lang="tr-TR" sz="2400" dirty="0">
                <a:latin typeface="Arial Narrow" panose="020B0606020202030204" pitchFamily="34" charset="0"/>
              </a:rPr>
              <a:t> dur.</a:t>
            </a:r>
          </a:p>
          <a:p>
            <a:pPr algn="just"/>
            <a:r>
              <a:rPr lang="tr-TR" sz="2400" dirty="0">
                <a:latin typeface="Arial Narrow" panose="020B0606020202030204" pitchFamily="34" charset="0"/>
              </a:rPr>
              <a:t>Bu kalibrasyonda 1 </a:t>
            </a:r>
            <a:r>
              <a:rPr lang="tr-TR" sz="2400" dirty="0" err="1">
                <a:latin typeface="Arial Narrow" panose="020B0606020202030204" pitchFamily="34" charset="0"/>
              </a:rPr>
              <a:t>mV</a:t>
            </a:r>
            <a:r>
              <a:rPr lang="tr-TR" sz="2400" dirty="0">
                <a:latin typeface="Arial Narrow" panose="020B0606020202030204" pitchFamily="34" charset="0"/>
              </a:rPr>
              <a:t> </a:t>
            </a:r>
            <a:r>
              <a:rPr lang="tr-TR" sz="2400" dirty="0" err="1">
                <a:latin typeface="Arial Narrow" panose="020B0606020202030204" pitchFamily="34" charset="0"/>
              </a:rPr>
              <a:t>luk</a:t>
            </a:r>
            <a:r>
              <a:rPr lang="tr-TR" sz="2400" dirty="0">
                <a:latin typeface="Arial Narrow" panose="020B0606020202030204" pitchFamily="34" charset="0"/>
              </a:rPr>
              <a:t> kalibrasyon sinyali için 10mm yüksekliği ve 5 mm genişliği olan standardizasyon </a:t>
            </a:r>
            <a:r>
              <a:rPr lang="tr-TR" sz="2400" dirty="0" err="1">
                <a:latin typeface="Arial Narrow" panose="020B0606020202030204" pitchFamily="34" charset="0"/>
              </a:rPr>
              <a:t>defleksiyonu</a:t>
            </a:r>
            <a:r>
              <a:rPr lang="tr-TR" sz="2400" dirty="0">
                <a:latin typeface="Arial Narrow" panose="020B0606020202030204" pitchFamily="34" charset="0"/>
              </a:rPr>
              <a:t> yazdırılması beklenir.</a:t>
            </a:r>
            <a:endParaRPr lang="tr-TR" sz="1700" dirty="0"/>
          </a:p>
        </p:txBody>
      </p:sp>
    </p:spTree>
    <p:extLst>
      <p:ext uri="{BB962C8B-B14F-4D97-AF65-F5344CB8AC3E}">
        <p14:creationId xmlns:p14="http://schemas.microsoft.com/office/powerpoint/2010/main" val="14462885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03" b="3"/>
          <a:stretch/>
        </p:blipFill>
        <p:spPr bwMode="auto">
          <a:xfrm>
            <a:off x="3477006" y="640082"/>
            <a:ext cx="5187246" cy="5577837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-32360" y="660404"/>
            <a:ext cx="3635896" cy="1676603"/>
          </a:xfrm>
        </p:spPr>
        <p:txBody>
          <a:bodyPr>
            <a:normAutofit/>
          </a:bodyPr>
          <a:lstStyle/>
          <a:p>
            <a:r>
              <a:rPr lang="tr-TR" dirty="0">
                <a:latin typeface="Arial Narrow" panose="020B0606020202030204" pitchFamily="34" charset="0"/>
              </a:rPr>
              <a:t>Standardizasyon </a:t>
            </a:r>
            <a:r>
              <a:rPr lang="tr-TR" dirty="0" err="1">
                <a:latin typeface="Arial Narrow" panose="020B0606020202030204" pitchFamily="34" charset="0"/>
              </a:rPr>
              <a:t>Defleksiyonu</a:t>
            </a:r>
            <a:endParaRPr lang="tr-TR" dirty="0">
              <a:latin typeface="Arial Narrow" panose="020B060602020203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86697" y="2438400"/>
            <a:ext cx="2750278" cy="3785419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tr-TR" sz="2400" dirty="0">
                <a:latin typeface="Arial Narrow" panose="020B0606020202030204" pitchFamily="34" charset="0"/>
              </a:rPr>
              <a:t>EKG dalgaları yüksek olduğunda QRS kompleksindeki R yada S dalgaları kağıda sığmayabilir</a:t>
            </a:r>
            <a:r>
              <a:rPr lang="en-US" sz="2400" dirty="0">
                <a:latin typeface="Arial Narrow" panose="020B0606020202030204" pitchFamily="34" charset="0"/>
              </a:rPr>
              <a:t> </a:t>
            </a:r>
            <a:endParaRPr lang="tr-TR" sz="2400" dirty="0">
              <a:latin typeface="Arial Narrow" panose="020B0606020202030204" pitchFamily="34" charset="0"/>
            </a:endParaRPr>
          </a:p>
          <a:p>
            <a:pPr algn="just"/>
            <a:r>
              <a:rPr lang="tr-TR" sz="2400" dirty="0">
                <a:latin typeface="Arial Narrow" panose="020B0606020202030204" pitchFamily="34" charset="0"/>
              </a:rPr>
              <a:t>Bu durumda </a:t>
            </a:r>
            <a:r>
              <a:rPr lang="tr-TR" sz="2400" dirty="0" err="1">
                <a:latin typeface="Arial Narrow" panose="020B0606020202030204" pitchFamily="34" charset="0"/>
              </a:rPr>
              <a:t>dalgaboyları</a:t>
            </a:r>
            <a:r>
              <a:rPr lang="tr-TR" sz="2400" dirty="0">
                <a:latin typeface="Arial Narrow" panose="020B0606020202030204" pitchFamily="34" charset="0"/>
              </a:rPr>
              <a:t> tam olarak hesaplanamayacaktır. Bunu engellemek için EKG cihazı ½ ayarına ayarlanıp 1 </a:t>
            </a:r>
            <a:r>
              <a:rPr lang="tr-TR" sz="2400" dirty="0" err="1">
                <a:latin typeface="Arial Narrow" panose="020B0606020202030204" pitchFamily="34" charset="0"/>
              </a:rPr>
              <a:t>mV</a:t>
            </a:r>
            <a:r>
              <a:rPr lang="tr-TR" sz="2400" dirty="0">
                <a:latin typeface="Arial Narrow" panose="020B0606020202030204" pitchFamily="34" charset="0"/>
              </a:rPr>
              <a:t> 5 mm olacak şekilde yazdırma işlemine devam edilir.</a:t>
            </a:r>
            <a:endParaRPr lang="tr-TR" sz="16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75896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71">
            <a:extLst>
              <a:ext uri="{FF2B5EF4-FFF2-40B4-BE49-F238E27FC236}">
                <a16:creationId xmlns:a16="http://schemas.microsoft.com/office/drawing/2014/main" id="{A98BC887-4916-4227-9F48-3B078D238FAF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77006" cy="6858000"/>
          </a:xfrm>
          <a:prstGeom prst="rect">
            <a:avLst/>
          </a:prstGeom>
          <a:solidFill>
            <a:srgbClr val="845D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Rounded Rectangle 9">
            <a:extLst>
              <a:ext uri="{FF2B5EF4-FFF2-40B4-BE49-F238E27FC236}">
                <a16:creationId xmlns:a16="http://schemas.microsoft.com/office/drawing/2014/main" id="{1AD6DCFA-0E71-4650-A5E4-3C20E73EB6C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3474" y="484632"/>
            <a:ext cx="2750058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chemeClr val="bg2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22" r="7691" b="-4"/>
          <a:stretch/>
        </p:blipFill>
        <p:spPr bwMode="auto">
          <a:xfrm>
            <a:off x="603504" y="803049"/>
            <a:ext cx="2269998" cy="2470743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49" r="38471" b="-2"/>
          <a:stretch/>
        </p:blipFill>
        <p:spPr bwMode="auto">
          <a:xfrm>
            <a:off x="603504" y="3461344"/>
            <a:ext cx="2269997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837658" y="629266"/>
            <a:ext cx="4817137" cy="1676603"/>
          </a:xfrm>
        </p:spPr>
        <p:txBody>
          <a:bodyPr>
            <a:normAutofit/>
          </a:bodyPr>
          <a:lstStyle/>
          <a:p>
            <a:r>
              <a:rPr lang="tr-TR" sz="4100" dirty="0">
                <a:latin typeface="Arial Narrow" panose="020B0606020202030204" pitchFamily="34" charset="0"/>
              </a:rPr>
              <a:t>Kağıt Hızı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37660" y="2438400"/>
            <a:ext cx="4817136" cy="3785419"/>
          </a:xfrm>
        </p:spPr>
        <p:txBody>
          <a:bodyPr>
            <a:normAutofit/>
          </a:bodyPr>
          <a:lstStyle/>
          <a:p>
            <a:pPr algn="just"/>
            <a:r>
              <a:rPr lang="tr-TR" sz="2800" dirty="0">
                <a:latin typeface="Arial Narrow" panose="020B0606020202030204" pitchFamily="34" charset="0"/>
              </a:rPr>
              <a:t>Elektrokardiyogramın yatay ekseni süreyi belirtir</a:t>
            </a:r>
            <a:r>
              <a:rPr lang="en-US" sz="2800" dirty="0">
                <a:latin typeface="Arial Narrow" panose="020B0606020202030204" pitchFamily="34" charset="0"/>
              </a:rPr>
              <a:t>.</a:t>
            </a:r>
            <a:endParaRPr lang="tr-TR" sz="2800" dirty="0">
              <a:latin typeface="Arial Narrow" panose="020B0606020202030204" pitchFamily="34" charset="0"/>
            </a:endParaRPr>
          </a:p>
          <a:p>
            <a:pPr algn="just"/>
            <a:r>
              <a:rPr lang="tr-TR" sz="2800" dirty="0">
                <a:latin typeface="Arial Narrow" panose="020B0606020202030204" pitchFamily="34" charset="0"/>
              </a:rPr>
              <a:t>Eğer 50mm/</a:t>
            </a:r>
            <a:r>
              <a:rPr lang="tr-TR" sz="2800" dirty="0" err="1">
                <a:latin typeface="Arial Narrow" panose="020B0606020202030204" pitchFamily="34" charset="0"/>
              </a:rPr>
              <a:t>sn</a:t>
            </a:r>
            <a:r>
              <a:rPr lang="tr-TR" sz="2800" dirty="0">
                <a:latin typeface="Arial Narrow" panose="020B0606020202030204" pitchFamily="34" charset="0"/>
              </a:rPr>
              <a:t> hız ile yazdırılıyorsa 1 kutucuk: 0,02 saniyeyi belirler.</a:t>
            </a:r>
          </a:p>
          <a:p>
            <a:pPr algn="just"/>
            <a:r>
              <a:rPr lang="tr-TR" sz="2800" dirty="0"/>
              <a:t>Eğer 25mm/</a:t>
            </a:r>
            <a:r>
              <a:rPr lang="tr-TR" sz="2800" dirty="0" err="1"/>
              <a:t>sn</a:t>
            </a:r>
            <a:r>
              <a:rPr lang="tr-TR" sz="2800" dirty="0"/>
              <a:t> hız ile yazdırılıyorsa 1 kutucuk: 0,04 saniyeyi belirler.</a:t>
            </a:r>
          </a:p>
          <a:p>
            <a:endParaRPr lang="tr-TR" sz="28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45686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D70B121-56F4-4848-B38B-182089D909F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41173" y="320040"/>
            <a:ext cx="8661654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D72A2C9-F3CA-4216-8BAD-FA4C970C3C4E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490722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28650" y="963877"/>
            <a:ext cx="2620771" cy="4930246"/>
          </a:xfrm>
        </p:spPr>
        <p:txBody>
          <a:bodyPr>
            <a:normAutofit/>
          </a:bodyPr>
          <a:lstStyle/>
          <a:p>
            <a:pPr algn="r"/>
            <a:r>
              <a:rPr lang="tr-TR" sz="4100" dirty="0">
                <a:solidFill>
                  <a:schemeClr val="accent1"/>
                </a:solidFill>
                <a:latin typeface="Arial Narrow" panose="020B0606020202030204" pitchFamily="34" charset="0"/>
              </a:rPr>
              <a:t>EKG ye Metodik Yaklaşım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732023" y="963877"/>
            <a:ext cx="4783327" cy="4930246"/>
          </a:xfrm>
        </p:spPr>
        <p:txBody>
          <a:bodyPr anchor="ctr">
            <a:normAutofit/>
          </a:bodyPr>
          <a:lstStyle/>
          <a:p>
            <a:r>
              <a:rPr lang="tr-TR" sz="2100" dirty="0">
                <a:latin typeface="Arial Narrow" panose="020B0606020202030204" pitchFamily="34" charset="0"/>
              </a:rPr>
              <a:t>Soldan başlayıp her QRS kompleksi tanınan dalgalar belirlenerek incelenir.</a:t>
            </a:r>
          </a:p>
          <a:p>
            <a:r>
              <a:rPr lang="tr-TR" sz="2100" dirty="0">
                <a:latin typeface="Arial Narrow" panose="020B0606020202030204" pitchFamily="34" charset="0"/>
              </a:rPr>
              <a:t>Dakika kalp atım sayısı – Hızlı? Yavaş?</a:t>
            </a:r>
          </a:p>
          <a:p>
            <a:pPr>
              <a:buFont typeface="Wingdings" pitchFamily="2" charset="2"/>
              <a:buChar char="ü"/>
            </a:pPr>
            <a:r>
              <a:rPr lang="tr-TR" sz="2100" dirty="0">
                <a:latin typeface="Arial Narrow" panose="020B0606020202030204" pitchFamily="34" charset="0"/>
              </a:rPr>
              <a:t>Ritim – Düzenli? Düzensiz?</a:t>
            </a:r>
          </a:p>
          <a:p>
            <a:r>
              <a:rPr lang="tr-TR" sz="2100" dirty="0">
                <a:latin typeface="Arial Narrow" panose="020B0606020202030204" pitchFamily="34" charset="0"/>
              </a:rPr>
              <a:t>P dalgalarını tanımlayın</a:t>
            </a:r>
          </a:p>
          <a:p>
            <a:pPr>
              <a:buFont typeface="Wingdings" pitchFamily="2" charset="2"/>
              <a:buChar char="ü"/>
            </a:pPr>
            <a:r>
              <a:rPr lang="tr-TR" sz="2100" dirty="0">
                <a:latin typeface="Arial Narrow" panose="020B0606020202030204" pitchFamily="34" charset="0"/>
              </a:rPr>
              <a:t>Yapıları normal mi?</a:t>
            </a:r>
          </a:p>
          <a:p>
            <a:pPr>
              <a:buFont typeface="Wingdings" pitchFamily="2" charset="2"/>
              <a:buChar char="ü"/>
            </a:pPr>
            <a:r>
              <a:rPr lang="tr-TR" sz="2100" dirty="0"/>
              <a:t>Her QRS komplesi için bir P dalgası var mı?</a:t>
            </a:r>
            <a:endParaRPr lang="tr-TR" sz="2100" dirty="0">
              <a:latin typeface="Arial Narrow" panose="020B0606020202030204" pitchFamily="34" charset="0"/>
            </a:endParaRPr>
          </a:p>
          <a:p>
            <a:r>
              <a:rPr lang="tr-TR" sz="2100" dirty="0">
                <a:latin typeface="Arial Narrow" panose="020B0606020202030204" pitchFamily="34" charset="0"/>
              </a:rPr>
              <a:t>Ölçümler</a:t>
            </a:r>
          </a:p>
          <a:p>
            <a:pPr>
              <a:buFont typeface="Wingdings" pitchFamily="2" charset="2"/>
              <a:buChar char="ü"/>
            </a:pPr>
            <a:r>
              <a:rPr lang="tr-TR" sz="2100" dirty="0">
                <a:latin typeface="Arial Narrow" panose="020B0606020202030204" pitchFamily="34" charset="0"/>
              </a:rPr>
              <a:t>P-R </a:t>
            </a:r>
            <a:r>
              <a:rPr lang="tr-TR" sz="2100" dirty="0"/>
              <a:t>aralığı</a:t>
            </a:r>
            <a:r>
              <a:rPr lang="tr-TR" sz="2100" dirty="0">
                <a:latin typeface="Arial Narrow" panose="020B0606020202030204" pitchFamily="34" charset="0"/>
              </a:rPr>
              <a:t>, Q-T aralığı, S-T </a:t>
            </a:r>
            <a:r>
              <a:rPr lang="tr-TR" sz="2100" dirty="0" err="1">
                <a:latin typeface="Arial Narrow" panose="020B0606020202030204" pitchFamily="34" charset="0"/>
              </a:rPr>
              <a:t>segmenti</a:t>
            </a:r>
            <a:r>
              <a:rPr lang="tr-TR" sz="2100" dirty="0">
                <a:latin typeface="Arial Narrow" panose="020B0606020202030204" pitchFamily="34" charset="0"/>
              </a:rPr>
              <a:t>, vb.</a:t>
            </a:r>
          </a:p>
        </p:txBody>
      </p:sp>
    </p:spTree>
    <p:extLst>
      <p:ext uri="{BB962C8B-B14F-4D97-AF65-F5344CB8AC3E}">
        <p14:creationId xmlns:p14="http://schemas.microsoft.com/office/powerpoint/2010/main" val="13368724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5" name="Straight Arrow Connector 134">
            <a:extLst>
              <a:ext uri="{FF2B5EF4-FFF2-40B4-BE49-F238E27FC236}">
                <a16:creationId xmlns:a16="http://schemas.microsoft.com/office/drawing/2014/main" id="{E4A809D5-3600-46D4-A466-67F2349A54FB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91490" y="2316480"/>
            <a:ext cx="370332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41" r="30291" b="-1"/>
          <a:stretch/>
        </p:blipFill>
        <p:spPr bwMode="auto">
          <a:xfrm>
            <a:off x="4409136" y="10"/>
            <a:ext cx="4734863" cy="6857987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91490" y="365125"/>
            <a:ext cx="3840085" cy="1692794"/>
          </a:xfrm>
        </p:spPr>
        <p:txBody>
          <a:bodyPr>
            <a:normAutofit/>
          </a:bodyPr>
          <a:lstStyle/>
          <a:p>
            <a:r>
              <a:rPr lang="tr-TR" dirty="0"/>
              <a:t>Derivasyonlar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23528" y="2569466"/>
            <a:ext cx="4656574" cy="3917831"/>
          </a:xfrm>
        </p:spPr>
        <p:txBody>
          <a:bodyPr>
            <a:normAutofit lnSpcReduction="10000"/>
          </a:bodyPr>
          <a:lstStyle/>
          <a:p>
            <a:pPr algn="just"/>
            <a:r>
              <a:rPr lang="tr-TR" sz="2000" dirty="0"/>
              <a:t>Elektrokardiyografiyi anlayabilmek için önce derivasyonları tam olarak anlamış olmamız gerekmektedir.</a:t>
            </a:r>
            <a:endParaRPr lang="en-US" sz="2000" dirty="0"/>
          </a:p>
          <a:p>
            <a:pPr algn="just"/>
            <a:r>
              <a:rPr lang="tr-TR" sz="2000" dirty="0"/>
              <a:t>Cilde yerleştirilen elektrotlar, kalp tarafından oluşturulan </a:t>
            </a:r>
            <a:r>
              <a:rPr lang="tr-TR" sz="2000" dirty="0" err="1"/>
              <a:t>elektiriksel</a:t>
            </a:r>
            <a:r>
              <a:rPr lang="tr-TR" sz="2000" dirty="0"/>
              <a:t> akımın yönünü ve büyüklüğünü tayin etmeye yarar.  </a:t>
            </a:r>
          </a:p>
          <a:p>
            <a:pPr algn="just"/>
            <a:r>
              <a:rPr lang="tr-TR" sz="2000" dirty="0"/>
              <a:t>Bu akım daha sonra dalga formlarına dönüştürülür.</a:t>
            </a:r>
          </a:p>
          <a:p>
            <a:pPr algn="just"/>
            <a:r>
              <a:rPr lang="en-US" sz="2000" dirty="0"/>
              <a:t>EKG, </a:t>
            </a:r>
            <a:r>
              <a:rPr lang="en-US" sz="2000" dirty="0" err="1"/>
              <a:t>bu</a:t>
            </a:r>
            <a:r>
              <a:rPr lang="en-US" sz="2000" dirty="0"/>
              <a:t> </a:t>
            </a:r>
            <a:r>
              <a:rPr lang="en-US" sz="2000" dirty="0" err="1"/>
              <a:t>dalga</a:t>
            </a:r>
            <a:r>
              <a:rPr lang="en-US" sz="2000" dirty="0"/>
              <a:t> </a:t>
            </a:r>
            <a:r>
              <a:rPr lang="en-US" sz="2000" dirty="0" err="1"/>
              <a:t>biçimleri</a:t>
            </a:r>
            <a:r>
              <a:rPr lang="en-US" sz="2000" dirty="0"/>
              <a:t> </a:t>
            </a:r>
            <a:r>
              <a:rPr lang="en-US" sz="2000" dirty="0" err="1"/>
              <a:t>hakkında</a:t>
            </a:r>
            <a:r>
              <a:rPr lang="en-US" sz="2000" dirty="0"/>
              <a:t> </a:t>
            </a:r>
            <a:r>
              <a:rPr lang="en-US" sz="2000" dirty="0" err="1"/>
              <a:t>farklı</a:t>
            </a:r>
            <a:r>
              <a:rPr lang="en-US" sz="2000" dirty="0"/>
              <a:t> </a:t>
            </a:r>
            <a:r>
              <a:rPr lang="tr-TR" sz="2000" dirty="0"/>
              <a:t>bakış açılarından</a:t>
            </a:r>
            <a:r>
              <a:rPr lang="en-US" sz="2000" dirty="0"/>
              <a:t> </a:t>
            </a:r>
            <a:r>
              <a:rPr lang="en-US" sz="2000" dirty="0" err="1"/>
              <a:t>veya</a:t>
            </a:r>
            <a:r>
              <a:rPr lang="en-US" sz="2000" dirty="0"/>
              <a:t> </a:t>
            </a:r>
            <a:r>
              <a:rPr lang="en-US" sz="2000" dirty="0" err="1"/>
              <a:t>perspektiflerden</a:t>
            </a:r>
            <a:r>
              <a:rPr lang="en-US" sz="2000" dirty="0"/>
              <a:t> </a:t>
            </a:r>
            <a:r>
              <a:rPr lang="en-US" sz="2000" dirty="0" err="1"/>
              <a:t>bilgi</a:t>
            </a:r>
            <a:r>
              <a:rPr lang="en-US" sz="2000" dirty="0"/>
              <a:t> </a:t>
            </a:r>
            <a:r>
              <a:rPr lang="en-US" sz="2000" dirty="0" err="1"/>
              <a:t>kaydeder</a:t>
            </a:r>
            <a:r>
              <a:rPr lang="en-US" sz="2000" dirty="0"/>
              <a:t>.</a:t>
            </a:r>
          </a:p>
          <a:p>
            <a:pPr algn="just"/>
            <a:r>
              <a:rPr lang="tr-TR" sz="2000" dirty="0"/>
              <a:t>Bu farklı bakış açılarına </a:t>
            </a:r>
            <a:r>
              <a:rPr lang="tr-TR" sz="2000" b="1" dirty="0"/>
              <a:t>Derivasyonlar </a:t>
            </a:r>
            <a:r>
              <a:rPr lang="tr-TR" sz="2000" dirty="0"/>
              <a:t>denilmektedir.</a:t>
            </a:r>
            <a:endParaRPr lang="tr-TR" sz="2000" b="1" dirty="0"/>
          </a:p>
        </p:txBody>
      </p:sp>
    </p:spTree>
    <p:extLst>
      <p:ext uri="{BB962C8B-B14F-4D97-AF65-F5344CB8AC3E}">
        <p14:creationId xmlns:p14="http://schemas.microsoft.com/office/powerpoint/2010/main" val="31156976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Sorularınız ?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55585" y="1600200"/>
            <a:ext cx="3232830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7665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E4A809D5-3600-46D4-A466-67F2349A54FB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91490" y="2316480"/>
            <a:ext cx="370332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8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13" r="23425" b="-2"/>
          <a:stretch/>
        </p:blipFill>
        <p:spPr bwMode="auto">
          <a:xfrm>
            <a:off x="4409136" y="10"/>
            <a:ext cx="4734863" cy="6857987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91490" y="365125"/>
            <a:ext cx="3840085" cy="1692794"/>
          </a:xfrm>
        </p:spPr>
        <p:txBody>
          <a:bodyPr>
            <a:normAutofit/>
          </a:bodyPr>
          <a:lstStyle/>
          <a:p>
            <a:r>
              <a:rPr lang="tr-TR" dirty="0"/>
              <a:t>Derivasyonlar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2875" y="2558418"/>
            <a:ext cx="4440550" cy="4094319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tr-TR" sz="2000" dirty="0"/>
              <a:t>Derivasyon</a:t>
            </a:r>
            <a:r>
              <a:rPr lang="en-US" sz="2000" dirty="0"/>
              <a:t>,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pozitif</a:t>
            </a:r>
            <a:r>
              <a:rPr lang="en-US" sz="2000" dirty="0"/>
              <a:t> </a:t>
            </a:r>
            <a:r>
              <a:rPr lang="en-US" sz="2000" dirty="0" err="1"/>
              <a:t>kutup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negatif</a:t>
            </a:r>
            <a:r>
              <a:rPr lang="en-US" sz="2000" dirty="0"/>
              <a:t> </a:t>
            </a:r>
            <a:r>
              <a:rPr lang="en-US" sz="2000" dirty="0" err="1"/>
              <a:t>kutup</a:t>
            </a:r>
            <a:r>
              <a:rPr lang="en-US" sz="2000" dirty="0"/>
              <a:t> </a:t>
            </a:r>
            <a:r>
              <a:rPr lang="en-US" sz="2000" dirty="0" err="1"/>
              <a:t>arasındaki</a:t>
            </a:r>
            <a:r>
              <a:rPr lang="en-US" sz="2000" dirty="0"/>
              <a:t> </a:t>
            </a:r>
            <a:r>
              <a:rPr lang="en-US" sz="2000" dirty="0" err="1"/>
              <a:t>kalbin</a:t>
            </a:r>
            <a:r>
              <a:rPr lang="en-US" sz="2000" dirty="0"/>
              <a:t> </a:t>
            </a:r>
            <a:r>
              <a:rPr lang="en-US" sz="2000" dirty="0" err="1"/>
              <a:t>elektriksel</a:t>
            </a:r>
            <a:r>
              <a:rPr lang="en-US" sz="2000" dirty="0"/>
              <a:t> </a:t>
            </a:r>
            <a:r>
              <a:rPr lang="en-US" sz="2000" dirty="0" err="1"/>
              <a:t>aktivitesin</a:t>
            </a:r>
            <a:r>
              <a:rPr lang="tr-TR" sz="2000" dirty="0"/>
              <a:t>e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tr-TR" sz="2000" dirty="0"/>
              <a:t>bakış</a:t>
            </a:r>
            <a:r>
              <a:rPr lang="en-US" sz="2000" dirty="0"/>
              <a:t> </a:t>
            </a:r>
            <a:r>
              <a:rPr lang="en-US" sz="2000" dirty="0" err="1"/>
              <a:t>sağlar</a:t>
            </a:r>
            <a:r>
              <a:rPr lang="en-US" sz="2000" dirty="0"/>
              <a:t>.</a:t>
            </a:r>
            <a:endParaRPr lang="tr-TR" sz="2000" dirty="0"/>
          </a:p>
          <a:p>
            <a:pPr algn="just"/>
            <a:r>
              <a:rPr lang="en-US" sz="2000" dirty="0" err="1"/>
              <a:t>İki</a:t>
            </a:r>
            <a:r>
              <a:rPr lang="en-US" sz="2000" dirty="0"/>
              <a:t> </a:t>
            </a:r>
            <a:r>
              <a:rPr lang="en-US" sz="2000" dirty="0" err="1"/>
              <a:t>kutup</a:t>
            </a:r>
            <a:r>
              <a:rPr lang="en-US" sz="2000" dirty="0"/>
              <a:t> </a:t>
            </a:r>
            <a:r>
              <a:rPr lang="en-US" sz="2000" dirty="0" err="1"/>
              <a:t>arasında</a:t>
            </a:r>
            <a:r>
              <a:rPr lang="en-US" sz="2000" dirty="0"/>
              <a:t>, </a:t>
            </a:r>
            <a:r>
              <a:rPr lang="tr-TR" sz="2000" dirty="0"/>
              <a:t>derivasyonun</a:t>
            </a:r>
            <a:r>
              <a:rPr lang="en-US" sz="2000" dirty="0"/>
              <a:t> </a:t>
            </a:r>
            <a:r>
              <a:rPr lang="en-US" sz="2000" dirty="0" err="1"/>
              <a:t>eksenini</a:t>
            </a:r>
            <a:r>
              <a:rPr lang="en-US" sz="2000" dirty="0"/>
              <a:t> </a:t>
            </a:r>
            <a:r>
              <a:rPr lang="en-US" sz="2000" dirty="0" err="1"/>
              <a:t>temsil</a:t>
            </a:r>
            <a:r>
              <a:rPr lang="en-US" sz="2000" dirty="0"/>
              <a:t> </a:t>
            </a:r>
            <a:r>
              <a:rPr lang="en-US" sz="2000" dirty="0" err="1"/>
              <a:t>eden</a:t>
            </a:r>
            <a:r>
              <a:rPr lang="en-US" sz="2000" dirty="0"/>
              <a:t> </a:t>
            </a:r>
            <a:r>
              <a:rPr lang="en-US" sz="2000" dirty="0" err="1"/>
              <a:t>hayali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çizgi</a:t>
            </a:r>
            <a:r>
              <a:rPr lang="en-US" sz="2000" dirty="0"/>
              <a:t> </a:t>
            </a:r>
            <a:r>
              <a:rPr lang="en-US" sz="2000" dirty="0" err="1"/>
              <a:t>bulunur</a:t>
            </a:r>
            <a:r>
              <a:rPr lang="en-US" sz="2000" dirty="0"/>
              <a:t>; </a:t>
            </a:r>
            <a:r>
              <a:rPr lang="en-US" sz="2000" dirty="0" err="1"/>
              <a:t>bu</a:t>
            </a:r>
            <a:r>
              <a:rPr lang="en-US" sz="2000" dirty="0"/>
              <a:t>, </a:t>
            </a:r>
            <a:r>
              <a:rPr lang="en-US" sz="2000" dirty="0" err="1"/>
              <a:t>kalpte</a:t>
            </a:r>
            <a:r>
              <a:rPr lang="en-US" sz="2000" dirty="0"/>
              <a:t> </a:t>
            </a:r>
            <a:r>
              <a:rPr lang="en-US" sz="2000" dirty="0" err="1"/>
              <a:t>hareket</a:t>
            </a:r>
            <a:r>
              <a:rPr lang="en-US" sz="2000" dirty="0"/>
              <a:t> </a:t>
            </a:r>
            <a:r>
              <a:rPr lang="en-US" sz="2000" dirty="0" err="1"/>
              <a:t>eden</a:t>
            </a:r>
            <a:r>
              <a:rPr lang="en-US" sz="2000" dirty="0"/>
              <a:t> </a:t>
            </a:r>
            <a:r>
              <a:rPr lang="en-US" sz="2000" dirty="0" err="1"/>
              <a:t>akımın</a:t>
            </a:r>
            <a:r>
              <a:rPr lang="en-US" sz="2000" dirty="0"/>
              <a:t> </a:t>
            </a:r>
            <a:r>
              <a:rPr lang="en-US" sz="2000" dirty="0" err="1"/>
              <a:t>yönünü</a:t>
            </a:r>
            <a:r>
              <a:rPr lang="en-US" sz="2000" dirty="0"/>
              <a:t> </a:t>
            </a:r>
            <a:r>
              <a:rPr lang="en-US" sz="2000" dirty="0" err="1"/>
              <a:t>ifade</a:t>
            </a:r>
            <a:r>
              <a:rPr lang="en-US" sz="2000" dirty="0"/>
              <a:t> </a:t>
            </a:r>
            <a:r>
              <a:rPr lang="en-US" sz="2000" dirty="0" err="1"/>
              <a:t>eden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tr-TR" sz="2000" dirty="0"/>
              <a:t>kavramdır</a:t>
            </a:r>
            <a:r>
              <a:rPr lang="en-US" sz="2000" dirty="0"/>
              <a:t>.</a:t>
            </a:r>
            <a:endParaRPr lang="tr-TR" sz="2000" dirty="0"/>
          </a:p>
          <a:p>
            <a:pPr algn="just"/>
            <a:r>
              <a:rPr lang="en-US" sz="2000" dirty="0" err="1"/>
              <a:t>Akımın</a:t>
            </a:r>
            <a:r>
              <a:rPr lang="en-US" sz="2000" dirty="0"/>
              <a:t> </a:t>
            </a:r>
            <a:r>
              <a:rPr lang="en-US" sz="2000" dirty="0" err="1"/>
              <a:t>yönü</a:t>
            </a:r>
            <a:r>
              <a:rPr lang="en-US" sz="2000" dirty="0"/>
              <a:t>, </a:t>
            </a:r>
            <a:r>
              <a:rPr lang="en-US" sz="2000" dirty="0" err="1"/>
              <a:t>dalga</a:t>
            </a:r>
            <a:r>
              <a:rPr lang="tr-TR" sz="2000" dirty="0" err="1"/>
              <a:t>nın</a:t>
            </a:r>
            <a:r>
              <a:rPr lang="tr-TR" sz="2000" dirty="0"/>
              <a:t> </a:t>
            </a:r>
            <a:r>
              <a:rPr lang="en-US" sz="2000" dirty="0"/>
              <a:t> </a:t>
            </a:r>
            <a:r>
              <a:rPr lang="en-US" sz="2000" dirty="0" err="1"/>
              <a:t>EKG'de</a:t>
            </a:r>
            <a:r>
              <a:rPr lang="en-US" sz="2000" dirty="0"/>
              <a:t> </a:t>
            </a:r>
            <a:r>
              <a:rPr lang="en-US" sz="2000" dirty="0" err="1"/>
              <a:t>gösterdiği</a:t>
            </a:r>
            <a:r>
              <a:rPr lang="en-US" sz="2000" dirty="0"/>
              <a:t> </a:t>
            </a:r>
            <a:r>
              <a:rPr lang="en-US" sz="2000" dirty="0" err="1"/>
              <a:t>yönü</a:t>
            </a:r>
            <a:r>
              <a:rPr lang="en-US" sz="2000" dirty="0"/>
              <a:t> </a:t>
            </a:r>
            <a:r>
              <a:rPr lang="tr-TR" sz="2000" dirty="0"/>
              <a:t>belirler</a:t>
            </a:r>
            <a:r>
              <a:rPr lang="en-US" sz="2000" dirty="0"/>
              <a:t>.</a:t>
            </a:r>
            <a:endParaRPr lang="tr-TR" sz="2000" dirty="0"/>
          </a:p>
          <a:p>
            <a:pPr algn="just"/>
            <a:r>
              <a:rPr lang="en-US" sz="2000" dirty="0" err="1"/>
              <a:t>Elektriksel</a:t>
            </a:r>
            <a:r>
              <a:rPr lang="en-US" sz="2000" dirty="0"/>
              <a:t> </a:t>
            </a:r>
            <a:r>
              <a:rPr lang="en-US" sz="2000" dirty="0" err="1"/>
              <a:t>aktivite</a:t>
            </a:r>
            <a:r>
              <a:rPr lang="en-US" sz="2000" dirty="0"/>
              <a:t> </a:t>
            </a:r>
            <a:r>
              <a:rPr lang="en-US" sz="2000" dirty="0" err="1"/>
              <a:t>olmadığında</a:t>
            </a:r>
            <a:r>
              <a:rPr lang="en-US" sz="2000" dirty="0"/>
              <a:t> </a:t>
            </a:r>
            <a:r>
              <a:rPr lang="en-US" sz="2000" dirty="0" err="1"/>
              <a:t>veya</a:t>
            </a:r>
            <a:r>
              <a:rPr lang="en-US" sz="2000" dirty="0"/>
              <a:t> </a:t>
            </a:r>
            <a:r>
              <a:rPr lang="en-US" sz="2000" dirty="0" err="1"/>
              <a:t>aktivite</a:t>
            </a:r>
            <a:r>
              <a:rPr lang="en-US" sz="2000" dirty="0"/>
              <a:t> </a:t>
            </a:r>
            <a:r>
              <a:rPr lang="en-US" sz="2000" dirty="0" err="1"/>
              <a:t>ölçülemeyecek</a:t>
            </a:r>
            <a:r>
              <a:rPr lang="en-US" sz="2000" dirty="0"/>
              <a:t> </a:t>
            </a:r>
            <a:r>
              <a:rPr lang="en-US" sz="2000" dirty="0" err="1"/>
              <a:t>kadar</a:t>
            </a:r>
            <a:r>
              <a:rPr lang="en-US" sz="2000" dirty="0"/>
              <a:t> </a:t>
            </a:r>
            <a:r>
              <a:rPr lang="en-US" sz="2000" dirty="0" err="1"/>
              <a:t>zayıf</a:t>
            </a:r>
            <a:r>
              <a:rPr lang="en-US" sz="2000" dirty="0"/>
              <a:t> </a:t>
            </a:r>
            <a:r>
              <a:rPr lang="en-US" sz="2000" dirty="0" err="1"/>
              <a:t>olduğunda</a:t>
            </a:r>
            <a:r>
              <a:rPr lang="en-US" sz="2000" dirty="0"/>
              <a:t>, </a:t>
            </a:r>
            <a:r>
              <a:rPr lang="en-US" sz="2000" dirty="0" err="1"/>
              <a:t>dalga</a:t>
            </a:r>
            <a:r>
              <a:rPr lang="en-US" sz="2000" dirty="0"/>
              <a:t> </a:t>
            </a:r>
            <a:r>
              <a:rPr lang="en-US" sz="2000" dirty="0" err="1"/>
              <a:t>izoelektrik</a:t>
            </a:r>
            <a:r>
              <a:rPr lang="en-US" sz="2000" dirty="0"/>
              <a:t> </a:t>
            </a:r>
            <a:r>
              <a:rPr lang="tr-TR" sz="2000" dirty="0"/>
              <a:t>çizgi </a:t>
            </a:r>
            <a:r>
              <a:rPr lang="en-US" sz="2000" dirty="0" err="1"/>
              <a:t>adı</a:t>
            </a:r>
            <a:r>
              <a:rPr lang="en-US" sz="2000" dirty="0"/>
              <a:t> </a:t>
            </a:r>
            <a:r>
              <a:rPr lang="en-US" sz="2000" dirty="0" err="1"/>
              <a:t>verilen</a:t>
            </a:r>
            <a:r>
              <a:rPr lang="en-US" sz="2000" dirty="0"/>
              <a:t> </a:t>
            </a:r>
            <a:r>
              <a:rPr lang="en-US" sz="2000" dirty="0" err="1"/>
              <a:t>düz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çizgi</a:t>
            </a:r>
            <a:r>
              <a:rPr lang="tr-TR" sz="2000" dirty="0"/>
              <a:t> olarak belirir</a:t>
            </a:r>
            <a:r>
              <a:rPr lang="en-US" sz="2000" dirty="0"/>
              <a:t>.</a:t>
            </a:r>
            <a:endParaRPr lang="tr-TR" sz="1500" dirty="0"/>
          </a:p>
        </p:txBody>
      </p:sp>
    </p:spTree>
    <p:extLst>
      <p:ext uri="{BB962C8B-B14F-4D97-AF65-F5344CB8AC3E}">
        <p14:creationId xmlns:p14="http://schemas.microsoft.com/office/powerpoint/2010/main" val="39843429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87" r="19514"/>
          <a:stretch/>
        </p:blipFill>
        <p:spPr bwMode="auto">
          <a:xfrm>
            <a:off x="20" y="10"/>
            <a:ext cx="9143979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1" name="Freeform 5">
            <a:extLst>
              <a:ext uri="{FF2B5EF4-FFF2-40B4-BE49-F238E27FC236}">
                <a16:creationId xmlns:a16="http://schemas.microsoft.com/office/drawing/2014/main" id="{3CD9DF72-87A3-404E-A828-84CBF11A8303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 flipH="1">
            <a:off x="0" y="998175"/>
            <a:ext cx="4512879" cy="5859825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20E3A342-4D61-4E3F-AF90-1AB42AEB96CC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715288" y="3337139"/>
            <a:ext cx="701565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39552" y="620688"/>
            <a:ext cx="3153102" cy="1342754"/>
          </a:xfrm>
        </p:spPr>
        <p:txBody>
          <a:bodyPr>
            <a:normAutofit/>
          </a:bodyPr>
          <a:lstStyle/>
          <a:p>
            <a:r>
              <a:rPr lang="tr-TR" sz="3100" dirty="0"/>
              <a:t>Derivasyonlar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1154" y="1700808"/>
            <a:ext cx="3889831" cy="4706082"/>
          </a:xfrm>
        </p:spPr>
        <p:txBody>
          <a:bodyPr anchor="ctr">
            <a:normAutofit/>
          </a:bodyPr>
          <a:lstStyle/>
          <a:p>
            <a:pPr algn="just">
              <a:lnSpc>
                <a:spcPct val="90000"/>
              </a:lnSpc>
            </a:pPr>
            <a:r>
              <a:rPr lang="tr-TR" sz="2000" dirty="0"/>
              <a:t>Elektrot yerleşimi her bir derivasyon için farklıdır ve farklı derivasyonlar, kalbin farklı görünümlerini sağlar</a:t>
            </a:r>
            <a:r>
              <a:rPr lang="en-US" sz="2000" dirty="0"/>
              <a:t>. </a:t>
            </a:r>
            <a:endParaRPr lang="tr-TR" sz="2000" dirty="0"/>
          </a:p>
          <a:p>
            <a:pPr algn="just">
              <a:lnSpc>
                <a:spcPct val="90000"/>
              </a:lnSpc>
            </a:pPr>
            <a:r>
              <a:rPr lang="en-US" sz="2000" dirty="0"/>
              <a:t>EKG </a:t>
            </a:r>
            <a:r>
              <a:rPr lang="en-US" sz="2000" dirty="0" err="1"/>
              <a:t>kompleksinin</a:t>
            </a:r>
            <a:r>
              <a:rPr lang="en-US" sz="2000" dirty="0"/>
              <a:t> </a:t>
            </a:r>
            <a:r>
              <a:rPr lang="en-US" sz="2000" dirty="0" err="1"/>
              <a:t>belirli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bölümünü</a:t>
            </a:r>
            <a:r>
              <a:rPr lang="en-US" sz="2000" dirty="0"/>
              <a:t> </a:t>
            </a:r>
            <a:r>
              <a:rPr lang="en-US" sz="2000" dirty="0" err="1"/>
              <a:t>veya</a:t>
            </a:r>
            <a:r>
              <a:rPr lang="en-US" sz="2000" dirty="0"/>
              <a:t> </a:t>
            </a:r>
            <a:r>
              <a:rPr lang="en-US" sz="2000" dirty="0" err="1"/>
              <a:t>belirli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kardiyak</a:t>
            </a:r>
            <a:r>
              <a:rPr lang="en-US" sz="2000" dirty="0"/>
              <a:t> </a:t>
            </a:r>
            <a:r>
              <a:rPr lang="en-US" sz="2000" dirty="0" err="1"/>
              <a:t>döngünün</a:t>
            </a:r>
            <a:r>
              <a:rPr lang="en-US" sz="2000" dirty="0"/>
              <a:t> </a:t>
            </a:r>
            <a:r>
              <a:rPr lang="en-US" sz="2000" dirty="0" err="1"/>
              <a:t>elektriksel</a:t>
            </a:r>
            <a:r>
              <a:rPr lang="en-US" sz="2000" dirty="0"/>
              <a:t> </a:t>
            </a:r>
            <a:r>
              <a:rPr lang="en-US" sz="2000" dirty="0" err="1"/>
              <a:t>olaylarını</a:t>
            </a:r>
            <a:r>
              <a:rPr lang="en-US" sz="2000" dirty="0"/>
              <a:t> </a:t>
            </a:r>
            <a:r>
              <a:rPr lang="tr-TR" sz="2000" dirty="0"/>
              <a:t>vurgulamak</a:t>
            </a:r>
            <a:r>
              <a:rPr lang="en-US" sz="2000" dirty="0"/>
              <a:t> </a:t>
            </a:r>
            <a:r>
              <a:rPr lang="en-US" sz="2000" dirty="0" err="1"/>
              <a:t>için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tr-TR" sz="2000" dirty="0"/>
              <a:t>derivasyon</a:t>
            </a:r>
            <a:r>
              <a:rPr lang="en-US" sz="2000" dirty="0"/>
              <a:t> </a:t>
            </a:r>
            <a:r>
              <a:rPr lang="en-US" sz="2000" dirty="0" err="1"/>
              <a:t>seçilebilir</a:t>
            </a:r>
            <a:r>
              <a:rPr lang="en-US" sz="2000" dirty="0"/>
              <a:t>.</a:t>
            </a:r>
            <a:endParaRPr lang="tr-TR" sz="2000" dirty="0"/>
          </a:p>
          <a:p>
            <a:pPr algn="just">
              <a:lnSpc>
                <a:spcPct val="90000"/>
              </a:lnSpc>
            </a:pPr>
            <a:r>
              <a:rPr lang="tr-TR" sz="2000" dirty="0"/>
              <a:t>Derivasyon II, V1 ve V6 takip için en sık kullanılan derivasyonlar arasındadır,</a:t>
            </a:r>
          </a:p>
          <a:p>
            <a:pPr algn="just">
              <a:lnSpc>
                <a:spcPct val="90000"/>
              </a:lnSpc>
            </a:pPr>
            <a:r>
              <a:rPr lang="tr-TR" sz="2000" dirty="0"/>
              <a:t>Derivasyonları hastanın durumuna göre seçmek gereklidir</a:t>
            </a:r>
            <a:r>
              <a:rPr lang="en-US" sz="2000" dirty="0"/>
              <a:t>. 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651270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2" r="3" b="3"/>
          <a:stretch/>
        </p:blipFill>
        <p:spPr bwMode="auto">
          <a:xfrm>
            <a:off x="3840480" y="1904281"/>
            <a:ext cx="4674870" cy="4272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r>
              <a:rPr lang="tr-TR" dirty="0"/>
              <a:t>12 Derivasyon ve EKG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1904281"/>
            <a:ext cx="3211830" cy="4351338"/>
          </a:xfrm>
        </p:spPr>
        <p:txBody>
          <a:bodyPr>
            <a:noAutofit/>
          </a:bodyPr>
          <a:lstStyle/>
          <a:p>
            <a:pPr algn="just"/>
            <a:r>
              <a:rPr lang="en-US" sz="2000" dirty="0"/>
              <a:t>12 </a:t>
            </a:r>
            <a:r>
              <a:rPr lang="en-US" sz="2000" dirty="0" err="1"/>
              <a:t>derivasyonlu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EKG, </a:t>
            </a:r>
            <a:r>
              <a:rPr lang="en-US" sz="2000" dirty="0" err="1"/>
              <a:t>kalbin</a:t>
            </a:r>
            <a:r>
              <a:rPr lang="en-US" sz="2000" dirty="0"/>
              <a:t> 12 </a:t>
            </a:r>
            <a:r>
              <a:rPr lang="en-US" sz="2000" dirty="0" err="1"/>
              <a:t>farklı</a:t>
            </a:r>
            <a:r>
              <a:rPr lang="en-US" sz="2000" dirty="0"/>
              <a:t> </a:t>
            </a:r>
            <a:r>
              <a:rPr lang="tr-TR" sz="2000" dirty="0"/>
              <a:t>bakış açısından</a:t>
            </a:r>
            <a:r>
              <a:rPr lang="en-US" sz="2000" dirty="0"/>
              <a:t> </a:t>
            </a:r>
            <a:r>
              <a:rPr lang="en-US" sz="2000" dirty="0" err="1"/>
              <a:t>bilgileri</a:t>
            </a:r>
            <a:r>
              <a:rPr lang="en-US" sz="2000" dirty="0"/>
              <a:t> </a:t>
            </a:r>
            <a:r>
              <a:rPr lang="en-US" sz="2000" dirty="0" err="1"/>
              <a:t>kaydeder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elektriksel</a:t>
            </a:r>
            <a:r>
              <a:rPr lang="en-US" sz="2000" dirty="0"/>
              <a:t> </a:t>
            </a:r>
            <a:r>
              <a:rPr lang="en-US" sz="2000" dirty="0" err="1"/>
              <a:t>aktivitenin</a:t>
            </a:r>
            <a:r>
              <a:rPr lang="en-US" sz="2000" dirty="0"/>
              <a:t> tam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resmini</a:t>
            </a:r>
            <a:r>
              <a:rPr lang="en-US" sz="2000" dirty="0"/>
              <a:t> </a:t>
            </a:r>
            <a:r>
              <a:rPr lang="en-US" sz="2000" dirty="0" err="1"/>
              <a:t>sağlar</a:t>
            </a:r>
            <a:r>
              <a:rPr lang="en-US" sz="2000" dirty="0"/>
              <a:t>.</a:t>
            </a:r>
            <a:endParaRPr lang="tr-TR" sz="2000" dirty="0"/>
          </a:p>
          <a:p>
            <a:pPr algn="just"/>
            <a:r>
              <a:rPr lang="en-US" sz="2000" dirty="0"/>
              <a:t>Bu 12 </a:t>
            </a:r>
            <a:r>
              <a:rPr lang="tr-TR" sz="2000" dirty="0"/>
              <a:t>bakış açısı</a:t>
            </a:r>
            <a:r>
              <a:rPr lang="en-US" sz="2000" dirty="0"/>
              <a:t>, </a:t>
            </a:r>
            <a:r>
              <a:rPr lang="en-US" sz="2000" dirty="0" err="1"/>
              <a:t>hastanın</a:t>
            </a:r>
            <a:r>
              <a:rPr lang="en-US" sz="2000" dirty="0"/>
              <a:t> </a:t>
            </a:r>
            <a:r>
              <a:rPr lang="tr-TR" sz="2000" dirty="0" err="1"/>
              <a:t>ekstremitelerine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göğsüne</a:t>
            </a:r>
            <a:r>
              <a:rPr lang="en-US" sz="2000" dirty="0"/>
              <a:t> </a:t>
            </a:r>
            <a:r>
              <a:rPr lang="en-US" sz="2000" dirty="0" err="1"/>
              <a:t>elektrotlar</a:t>
            </a:r>
            <a:r>
              <a:rPr lang="en-US" sz="2000" dirty="0"/>
              <a:t> </a:t>
            </a:r>
            <a:r>
              <a:rPr lang="en-US" sz="2000" dirty="0" err="1"/>
              <a:t>yerleştirilerek</a:t>
            </a:r>
            <a:r>
              <a:rPr lang="en-US" sz="2000" dirty="0"/>
              <a:t> </a:t>
            </a:r>
            <a:r>
              <a:rPr lang="en-US" sz="2000" dirty="0" err="1"/>
              <a:t>elde</a:t>
            </a:r>
            <a:r>
              <a:rPr lang="en-US" sz="2000" dirty="0"/>
              <a:t> </a:t>
            </a:r>
            <a:r>
              <a:rPr lang="en-US" sz="2000" dirty="0" err="1"/>
              <a:t>edilir</a:t>
            </a:r>
            <a:r>
              <a:rPr lang="en-US" sz="2000" dirty="0"/>
              <a:t>.</a:t>
            </a:r>
            <a:endParaRPr lang="tr-TR" sz="2000" dirty="0"/>
          </a:p>
          <a:p>
            <a:pPr algn="just"/>
            <a:r>
              <a:rPr lang="tr-TR" sz="2000" dirty="0" err="1"/>
              <a:t>Ekstremite</a:t>
            </a:r>
            <a:r>
              <a:rPr lang="tr-TR" sz="2000" dirty="0"/>
              <a:t> derivasyonları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göğüs</a:t>
            </a:r>
            <a:r>
              <a:rPr lang="tr-TR" sz="2000" dirty="0"/>
              <a:t> derivasyonları</a:t>
            </a:r>
            <a:r>
              <a:rPr lang="en-US" sz="2000" dirty="0"/>
              <a:t> </a:t>
            </a:r>
            <a:r>
              <a:rPr lang="en-US" sz="2000" dirty="0" err="1"/>
              <a:t>veya</a:t>
            </a:r>
            <a:r>
              <a:rPr lang="en-US" sz="2000" dirty="0"/>
              <a:t> </a:t>
            </a:r>
            <a:r>
              <a:rPr lang="en-US" sz="2000" dirty="0" err="1"/>
              <a:t>prekordiyal</a:t>
            </a:r>
            <a:r>
              <a:rPr lang="en-US" sz="2000" dirty="0"/>
              <a:t> </a:t>
            </a:r>
            <a:r>
              <a:rPr lang="tr-TR" sz="2000" dirty="0"/>
              <a:t>derivasyonlar</a:t>
            </a:r>
            <a:r>
              <a:rPr lang="en-US" sz="2000" dirty="0"/>
              <a:t>, </a:t>
            </a:r>
            <a:r>
              <a:rPr lang="en-US" sz="2000" dirty="0" err="1"/>
              <a:t>kalbin</a:t>
            </a:r>
            <a:r>
              <a:rPr lang="en-US" sz="2000" dirty="0"/>
              <a:t> </a:t>
            </a:r>
            <a:r>
              <a:rPr lang="en-US" sz="2000" dirty="0" err="1"/>
              <a:t>farklı</a:t>
            </a:r>
            <a:r>
              <a:rPr lang="en-US" sz="2000" dirty="0"/>
              <a:t> </a:t>
            </a:r>
            <a:r>
              <a:rPr lang="en-US" sz="2000" dirty="0" err="1"/>
              <a:t>düzlemlerinden</a:t>
            </a:r>
            <a:r>
              <a:rPr lang="en-US" sz="2000" dirty="0"/>
              <a:t> </a:t>
            </a:r>
            <a:r>
              <a:rPr lang="en-US" sz="2000" dirty="0" err="1"/>
              <a:t>gelen</a:t>
            </a:r>
            <a:r>
              <a:rPr lang="en-US" sz="2000" dirty="0"/>
              <a:t> </a:t>
            </a:r>
            <a:r>
              <a:rPr lang="en-US" sz="2000" dirty="0" err="1"/>
              <a:t>bilgileri</a:t>
            </a:r>
            <a:r>
              <a:rPr lang="en-US" sz="2000" dirty="0"/>
              <a:t> </a:t>
            </a:r>
            <a:r>
              <a:rPr lang="en-US" sz="2000" dirty="0" err="1"/>
              <a:t>yansıtır</a:t>
            </a:r>
            <a:r>
              <a:rPr lang="en-US" sz="2000" dirty="0"/>
              <a:t>.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7098927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12" r="8535" b="-2"/>
          <a:stretch/>
        </p:blipFill>
        <p:spPr bwMode="auto">
          <a:xfrm>
            <a:off x="3840480" y="1658680"/>
            <a:ext cx="4674870" cy="4272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r>
              <a:rPr lang="tr-TR" dirty="0" err="1"/>
              <a:t>Ekstremite</a:t>
            </a:r>
            <a:r>
              <a:rPr lang="tr-TR" dirty="0"/>
              <a:t> Derivasyonları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1578783"/>
            <a:ext cx="3225485" cy="4351338"/>
          </a:xfrm>
        </p:spPr>
        <p:txBody>
          <a:bodyPr>
            <a:noAutofit/>
          </a:bodyPr>
          <a:lstStyle/>
          <a:p>
            <a:pPr algn="just">
              <a:lnSpc>
                <a:spcPct val="90000"/>
              </a:lnSpc>
            </a:pPr>
            <a:r>
              <a:rPr lang="en-US" sz="2000" dirty="0" err="1"/>
              <a:t>Altı</a:t>
            </a:r>
            <a:r>
              <a:rPr lang="en-US" sz="2000" dirty="0"/>
              <a:t> </a:t>
            </a:r>
            <a:r>
              <a:rPr lang="tr-TR" sz="2000" dirty="0" err="1"/>
              <a:t>ekstremite</a:t>
            </a:r>
            <a:r>
              <a:rPr lang="tr-TR" sz="2000" dirty="0"/>
              <a:t> derivasyonu</a:t>
            </a:r>
            <a:r>
              <a:rPr lang="en-US" sz="2000" dirty="0"/>
              <a:t>- I, II, III, </a:t>
            </a:r>
            <a:r>
              <a:rPr lang="en-US" sz="2000" dirty="0" err="1"/>
              <a:t>artırılmış</a:t>
            </a:r>
            <a:r>
              <a:rPr lang="en-US" sz="2000" dirty="0"/>
              <a:t> </a:t>
            </a:r>
            <a:r>
              <a:rPr lang="en-US" sz="2000" dirty="0" err="1"/>
              <a:t>vektör</a:t>
            </a:r>
            <a:r>
              <a:rPr lang="en-US" sz="2000" dirty="0"/>
              <a:t> </a:t>
            </a:r>
            <a:r>
              <a:rPr lang="en-US" sz="2000" dirty="0" err="1"/>
              <a:t>sağ</a:t>
            </a:r>
            <a:r>
              <a:rPr lang="en-US" sz="2000" dirty="0"/>
              <a:t>  (</a:t>
            </a:r>
            <a:r>
              <a:rPr lang="en-US" sz="2000" dirty="0" err="1"/>
              <a:t>aVR</a:t>
            </a:r>
            <a:r>
              <a:rPr lang="en-US" sz="2000" dirty="0"/>
              <a:t>), </a:t>
            </a:r>
            <a:r>
              <a:rPr lang="en-US" sz="2000" dirty="0" err="1"/>
              <a:t>artırılmış</a:t>
            </a:r>
            <a:r>
              <a:rPr lang="en-US" sz="2000" dirty="0"/>
              <a:t> </a:t>
            </a:r>
            <a:r>
              <a:rPr lang="en-US" sz="2000" dirty="0" err="1"/>
              <a:t>vektör</a:t>
            </a:r>
            <a:r>
              <a:rPr lang="en-US" sz="2000" dirty="0"/>
              <a:t> sol (</a:t>
            </a:r>
            <a:r>
              <a:rPr lang="en-US" sz="2000" dirty="0" err="1"/>
              <a:t>aVL</a:t>
            </a:r>
            <a:r>
              <a:rPr lang="en-US" sz="2000" dirty="0"/>
              <a:t>)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artırılmış</a:t>
            </a:r>
            <a:r>
              <a:rPr lang="en-US" sz="2000" dirty="0"/>
              <a:t> </a:t>
            </a:r>
            <a:r>
              <a:rPr lang="en-US" sz="2000" dirty="0" err="1"/>
              <a:t>vektör</a:t>
            </a:r>
            <a:r>
              <a:rPr lang="en-US" sz="2000" dirty="0"/>
              <a:t> </a:t>
            </a:r>
            <a:r>
              <a:rPr lang="en-US" sz="2000" dirty="0" err="1"/>
              <a:t>aya</a:t>
            </a:r>
            <a:r>
              <a:rPr lang="tr-TR" sz="2000" dirty="0"/>
              <a:t>k</a:t>
            </a:r>
            <a:r>
              <a:rPr lang="en-US" sz="2000" dirty="0"/>
              <a:t> (</a:t>
            </a:r>
            <a:r>
              <a:rPr lang="en-US" sz="2000" dirty="0" err="1"/>
              <a:t>aVF</a:t>
            </a:r>
            <a:r>
              <a:rPr lang="en-US" sz="2000" dirty="0"/>
              <a:t>) - </a:t>
            </a:r>
            <a:r>
              <a:rPr lang="en-US" sz="2000" dirty="0" err="1"/>
              <a:t>kalbin</a:t>
            </a:r>
            <a:r>
              <a:rPr lang="en-US" sz="2000" dirty="0"/>
              <a:t> </a:t>
            </a:r>
            <a:r>
              <a:rPr lang="en-US" sz="2000" dirty="0" err="1"/>
              <a:t>ön</a:t>
            </a:r>
            <a:r>
              <a:rPr lang="en-US" sz="2000" dirty="0"/>
              <a:t> (</a:t>
            </a:r>
            <a:r>
              <a:rPr lang="en-US" sz="2000" dirty="0" err="1"/>
              <a:t>dikey</a:t>
            </a:r>
            <a:r>
              <a:rPr lang="en-US" sz="2000" dirty="0"/>
              <a:t>) </a:t>
            </a:r>
            <a:r>
              <a:rPr lang="en-US" sz="2000" dirty="0" err="1"/>
              <a:t>düzlemi</a:t>
            </a:r>
            <a:r>
              <a:rPr lang="en-US" sz="2000" dirty="0"/>
              <a:t> </a:t>
            </a:r>
            <a:r>
              <a:rPr lang="en-US" sz="2000" dirty="0" err="1"/>
              <a:t>hakkında</a:t>
            </a:r>
            <a:r>
              <a:rPr lang="en-US" sz="2000" dirty="0"/>
              <a:t> </a:t>
            </a:r>
            <a:r>
              <a:rPr lang="en-US" sz="2000" dirty="0" err="1"/>
              <a:t>bilgi</a:t>
            </a:r>
            <a:r>
              <a:rPr lang="en-US" sz="2000" dirty="0"/>
              <a:t> </a:t>
            </a:r>
            <a:r>
              <a:rPr lang="en-US" sz="2000" dirty="0" err="1"/>
              <a:t>sağlar</a:t>
            </a:r>
            <a:r>
              <a:rPr lang="en-US" sz="2000" dirty="0"/>
              <a:t>. </a:t>
            </a:r>
            <a:endParaRPr lang="tr-TR" sz="2000" dirty="0"/>
          </a:p>
          <a:p>
            <a:pPr algn="just">
              <a:lnSpc>
                <a:spcPct val="90000"/>
              </a:lnSpc>
            </a:pPr>
            <a:r>
              <a:rPr lang="en-US" sz="2000" dirty="0"/>
              <a:t>I, II </a:t>
            </a:r>
            <a:r>
              <a:rPr lang="en-US" sz="2000" dirty="0" err="1"/>
              <a:t>ve</a:t>
            </a:r>
            <a:r>
              <a:rPr lang="en-US" sz="2000" dirty="0"/>
              <a:t> III </a:t>
            </a:r>
            <a:r>
              <a:rPr lang="en-US" sz="2000" dirty="0" err="1"/>
              <a:t>derivasyonları</a:t>
            </a:r>
            <a:r>
              <a:rPr lang="en-US" sz="2000" dirty="0"/>
              <a:t> </a:t>
            </a:r>
            <a:r>
              <a:rPr lang="tr-TR" sz="2000" dirty="0"/>
              <a:t>kaydetmek</a:t>
            </a:r>
            <a:r>
              <a:rPr lang="en-US" sz="2000" dirty="0"/>
              <a:t> </a:t>
            </a:r>
            <a:r>
              <a:rPr lang="en-US" sz="2000" dirty="0" err="1"/>
              <a:t>için</a:t>
            </a:r>
            <a:r>
              <a:rPr lang="en-US" sz="2000" dirty="0"/>
              <a:t> </a:t>
            </a:r>
            <a:r>
              <a:rPr lang="en-US" sz="2000" dirty="0" err="1"/>
              <a:t>negatif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pozitif</a:t>
            </a:r>
            <a:r>
              <a:rPr lang="en-US" sz="2000" dirty="0"/>
              <a:t> </a:t>
            </a:r>
            <a:r>
              <a:rPr lang="en-US" sz="2000" dirty="0" err="1"/>
              <a:t>elektrot</a:t>
            </a:r>
            <a:r>
              <a:rPr lang="tr-TR" sz="2000" dirty="0" err="1"/>
              <a:t>lar</a:t>
            </a:r>
            <a:r>
              <a:rPr lang="en-US" sz="2000" dirty="0"/>
              <a:t> </a:t>
            </a:r>
            <a:r>
              <a:rPr lang="en-US" sz="2000" dirty="0" err="1"/>
              <a:t>gerek</a:t>
            </a:r>
            <a:r>
              <a:rPr lang="tr-TR" sz="2000" dirty="0" err="1"/>
              <a:t>lidir</a:t>
            </a:r>
            <a:r>
              <a:rPr lang="en-US" sz="2000" dirty="0"/>
              <a:t>, </a:t>
            </a:r>
            <a:r>
              <a:rPr lang="en-US" sz="2000" dirty="0" err="1"/>
              <a:t>bu</a:t>
            </a:r>
            <a:r>
              <a:rPr lang="en-US" sz="2000" dirty="0"/>
              <a:t> da </a:t>
            </a:r>
            <a:r>
              <a:rPr lang="en-US" sz="2000" dirty="0" err="1"/>
              <a:t>bu</a:t>
            </a:r>
            <a:r>
              <a:rPr lang="en-US" sz="2000" dirty="0"/>
              <a:t> </a:t>
            </a:r>
            <a:r>
              <a:rPr lang="tr-TR" sz="2000" dirty="0"/>
              <a:t>bu derivasyonları</a:t>
            </a:r>
            <a:r>
              <a:rPr lang="en-US" sz="2000" dirty="0"/>
              <a:t> bipolar </a:t>
            </a:r>
            <a:r>
              <a:rPr lang="en-US" sz="2000" dirty="0" err="1"/>
              <a:t>yapar</a:t>
            </a:r>
            <a:r>
              <a:rPr lang="en-US" sz="2000" dirty="0"/>
              <a:t>.</a:t>
            </a:r>
            <a:endParaRPr lang="tr-TR" sz="2000" dirty="0"/>
          </a:p>
          <a:p>
            <a:pPr algn="just">
              <a:lnSpc>
                <a:spcPct val="90000"/>
              </a:lnSpc>
            </a:pPr>
            <a:r>
              <a:rPr lang="en-US" sz="2000" dirty="0" err="1"/>
              <a:t>Artırılmış</a:t>
            </a:r>
            <a:r>
              <a:rPr lang="en-US" sz="2000" dirty="0"/>
              <a:t> </a:t>
            </a:r>
            <a:r>
              <a:rPr lang="tr-TR" sz="2000" dirty="0"/>
              <a:t>derivasyonlar</a:t>
            </a:r>
            <a:r>
              <a:rPr lang="en-US" sz="2000" dirty="0"/>
              <a:t>,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tr-TR" sz="2000" dirty="0"/>
              <a:t>araştırıcı elektrottan</a:t>
            </a:r>
            <a:r>
              <a:rPr lang="en-US" sz="2000" dirty="0"/>
              <a:t> </a:t>
            </a:r>
            <a:r>
              <a:rPr lang="en-US" sz="2000" dirty="0" err="1"/>
              <a:t>gelen</a:t>
            </a:r>
            <a:r>
              <a:rPr lang="en-US" sz="2000" dirty="0"/>
              <a:t> </a:t>
            </a:r>
            <a:r>
              <a:rPr lang="en-US" sz="2000" dirty="0" err="1"/>
              <a:t>bilgileri</a:t>
            </a:r>
            <a:r>
              <a:rPr lang="en-US" sz="2000" dirty="0"/>
              <a:t> </a:t>
            </a:r>
            <a:r>
              <a:rPr lang="en-US" sz="2000" dirty="0" err="1"/>
              <a:t>kaydeder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unipolar </a:t>
            </a:r>
            <a:r>
              <a:rPr lang="en-US" sz="2000" dirty="0" err="1"/>
              <a:t>olarak</a:t>
            </a:r>
            <a:r>
              <a:rPr lang="en-US" sz="2000" dirty="0"/>
              <a:t> </a:t>
            </a:r>
            <a:r>
              <a:rPr lang="en-US" sz="2000" dirty="0" err="1"/>
              <a:t>adlandırılır</a:t>
            </a:r>
            <a:r>
              <a:rPr lang="en-US" sz="2000" dirty="0"/>
              <a:t>.</a:t>
            </a:r>
            <a:endParaRPr lang="tr-TR" sz="2000" b="1" dirty="0"/>
          </a:p>
        </p:txBody>
      </p:sp>
    </p:spTree>
    <p:extLst>
      <p:ext uri="{BB962C8B-B14F-4D97-AF65-F5344CB8AC3E}">
        <p14:creationId xmlns:p14="http://schemas.microsoft.com/office/powerpoint/2010/main" val="12211395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7" r="-1" b="-1"/>
          <a:stretch/>
        </p:blipFill>
        <p:spPr bwMode="auto">
          <a:xfrm>
            <a:off x="20" y="10"/>
            <a:ext cx="9143979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1" name="Freeform 5">
            <a:extLst>
              <a:ext uri="{FF2B5EF4-FFF2-40B4-BE49-F238E27FC236}">
                <a16:creationId xmlns:a16="http://schemas.microsoft.com/office/drawing/2014/main" id="{3CD9DF72-87A3-404E-A828-84CBF11A8303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 flipH="1">
            <a:off x="0" y="998175"/>
            <a:ext cx="4512879" cy="5859825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20E3A342-4D61-4E3F-AF90-1AB42AEB96CC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715288" y="3337139"/>
            <a:ext cx="701565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79888" y="857622"/>
            <a:ext cx="3153102" cy="1342754"/>
          </a:xfrm>
        </p:spPr>
        <p:txBody>
          <a:bodyPr>
            <a:normAutofit/>
          </a:bodyPr>
          <a:lstStyle/>
          <a:p>
            <a:r>
              <a:rPr lang="tr-TR" sz="3100" b="1" dirty="0" err="1"/>
              <a:t>Bipolar</a:t>
            </a:r>
            <a:r>
              <a:rPr lang="tr-TR" sz="3100" b="1" dirty="0"/>
              <a:t> Derivasyonlar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8122" y="2368206"/>
            <a:ext cx="4393887" cy="3119761"/>
          </a:xfrm>
        </p:spPr>
        <p:txBody>
          <a:bodyPr anchor="ctr">
            <a:noAutofit/>
          </a:bodyPr>
          <a:lstStyle/>
          <a:p>
            <a:pPr algn="just">
              <a:lnSpc>
                <a:spcPct val="90000"/>
              </a:lnSpc>
            </a:pPr>
            <a:r>
              <a:rPr lang="en-US" sz="2000" dirty="0" err="1"/>
              <a:t>Elektriksel</a:t>
            </a:r>
            <a:r>
              <a:rPr lang="en-US" sz="2000" dirty="0"/>
              <a:t> </a:t>
            </a:r>
            <a:r>
              <a:rPr lang="en-US" sz="2000" dirty="0" err="1"/>
              <a:t>parazitin</a:t>
            </a:r>
            <a:r>
              <a:rPr lang="en-US" sz="2000" dirty="0"/>
              <a:t> EKG </a:t>
            </a:r>
            <a:r>
              <a:rPr lang="en-US" sz="2000" dirty="0" err="1"/>
              <a:t>kaydında</a:t>
            </a:r>
            <a:r>
              <a:rPr lang="en-US" sz="2000" dirty="0"/>
              <a:t> </a:t>
            </a:r>
            <a:r>
              <a:rPr lang="en-US" sz="2000" dirty="0" err="1"/>
              <a:t>görünmesini</a:t>
            </a:r>
            <a:r>
              <a:rPr lang="en-US" sz="2000" dirty="0"/>
              <a:t> </a:t>
            </a:r>
            <a:r>
              <a:rPr lang="en-US" sz="2000" dirty="0" err="1"/>
              <a:t>önlemek</a:t>
            </a:r>
            <a:r>
              <a:rPr lang="en-US" sz="2000" dirty="0"/>
              <a:t> </a:t>
            </a:r>
            <a:r>
              <a:rPr lang="en-US" sz="2000" dirty="0" err="1"/>
              <a:t>için</a:t>
            </a:r>
            <a:r>
              <a:rPr lang="en-US" sz="2000" dirty="0"/>
              <a:t> </a:t>
            </a:r>
            <a:r>
              <a:rPr lang="en-US" sz="2000" dirty="0" err="1"/>
              <a:t>tüm</a:t>
            </a:r>
            <a:r>
              <a:rPr lang="en-US" sz="2000" dirty="0"/>
              <a:t> bipolar </a:t>
            </a:r>
            <a:r>
              <a:rPr lang="tr-TR" sz="2000" dirty="0"/>
              <a:t>derivasyonlarda</a:t>
            </a:r>
            <a:r>
              <a:rPr lang="en-US" sz="2000" dirty="0"/>
              <a:t> </a:t>
            </a:r>
            <a:r>
              <a:rPr lang="en-US" sz="2000" dirty="0" err="1"/>
              <a:t>toprak</a:t>
            </a:r>
            <a:r>
              <a:rPr lang="en-US" sz="2000" dirty="0"/>
              <a:t> </a:t>
            </a:r>
            <a:r>
              <a:rPr lang="en-US" sz="2000" dirty="0" err="1"/>
              <a:t>olarak</a:t>
            </a:r>
            <a:r>
              <a:rPr lang="en-US" sz="2000" dirty="0"/>
              <a:t> </a:t>
            </a:r>
            <a:r>
              <a:rPr lang="en-US" sz="2000" dirty="0" err="1"/>
              <a:t>bilinen</a:t>
            </a:r>
            <a:r>
              <a:rPr lang="en-US" sz="2000" dirty="0"/>
              <a:t> </a:t>
            </a:r>
            <a:r>
              <a:rPr lang="en-US" sz="2000" dirty="0" err="1"/>
              <a:t>üçüncü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elektrot</a:t>
            </a:r>
            <a:r>
              <a:rPr lang="en-US" sz="2000" dirty="0"/>
              <a:t> </a:t>
            </a:r>
            <a:r>
              <a:rPr lang="en-US" sz="2000" dirty="0" err="1"/>
              <a:t>bulunur</a:t>
            </a:r>
            <a:r>
              <a:rPr lang="tr-TR" sz="2000" dirty="0"/>
              <a:t>. </a:t>
            </a:r>
          </a:p>
          <a:p>
            <a:pPr algn="just">
              <a:lnSpc>
                <a:spcPct val="90000"/>
              </a:lnSpc>
            </a:pPr>
            <a:r>
              <a:rPr lang="tr-TR" sz="2000" b="1" dirty="0"/>
              <a:t>1. Derivasyon (I)</a:t>
            </a:r>
            <a:r>
              <a:rPr lang="en-US" sz="2000" b="1" dirty="0"/>
              <a:t>, </a:t>
            </a:r>
            <a:r>
              <a:rPr lang="tr-TR" sz="2000" dirty="0"/>
              <a:t>kalpte </a:t>
            </a:r>
            <a:r>
              <a:rPr lang="en-US" sz="2000" dirty="0" err="1"/>
              <a:t>akımın</a:t>
            </a:r>
            <a:r>
              <a:rPr lang="en-US" sz="2000" dirty="0"/>
              <a:t> </a:t>
            </a:r>
            <a:r>
              <a:rPr lang="en-US" sz="2000" dirty="0" err="1"/>
              <a:t>sağdan</a:t>
            </a:r>
            <a:r>
              <a:rPr lang="en-US" sz="2000" dirty="0"/>
              <a:t> sola </a:t>
            </a:r>
            <a:r>
              <a:rPr lang="en-US" sz="2000" dirty="0" err="1"/>
              <a:t>hareket</a:t>
            </a:r>
            <a:r>
              <a:rPr lang="en-US" sz="2000" dirty="0"/>
              <a:t> </a:t>
            </a:r>
            <a:r>
              <a:rPr lang="en-US" sz="2000" dirty="0" err="1"/>
              <a:t>ettiğini</a:t>
            </a:r>
            <a:r>
              <a:rPr lang="en-US" sz="2000" dirty="0"/>
              <a:t> </a:t>
            </a:r>
            <a:r>
              <a:rPr lang="en-US" sz="2000" dirty="0" err="1"/>
              <a:t>gösteren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tr-TR" sz="2000" dirty="0"/>
              <a:t>bakış açısı</a:t>
            </a:r>
            <a:r>
              <a:rPr lang="en-US" sz="2000" dirty="0"/>
              <a:t> </a:t>
            </a:r>
            <a:r>
              <a:rPr lang="en-US" sz="2000" dirty="0" err="1"/>
              <a:t>sağlar</a:t>
            </a:r>
            <a:r>
              <a:rPr lang="en-US" sz="2000" dirty="0"/>
              <a:t>.</a:t>
            </a:r>
            <a:endParaRPr lang="tr-TR" sz="2000" dirty="0"/>
          </a:p>
          <a:p>
            <a:pPr algn="just">
              <a:lnSpc>
                <a:spcPct val="90000"/>
              </a:lnSpc>
            </a:pPr>
            <a:r>
              <a:rPr lang="tr-TR" sz="2000" dirty="0"/>
              <a:t>Bu derivasyonda, akım negatiften pozitife doğru olduğu için, pozitif elektrot sol kola ve negatif </a:t>
            </a:r>
            <a:r>
              <a:rPr lang="tr-TR" sz="2000" dirty="0" err="1"/>
              <a:t>eletrot</a:t>
            </a:r>
            <a:r>
              <a:rPr lang="tr-TR" sz="2000" dirty="0"/>
              <a:t> sağ kola yerleştirilir.</a:t>
            </a:r>
          </a:p>
        </p:txBody>
      </p:sp>
    </p:spTree>
    <p:extLst>
      <p:ext uri="{BB962C8B-B14F-4D97-AF65-F5344CB8AC3E}">
        <p14:creationId xmlns:p14="http://schemas.microsoft.com/office/powerpoint/2010/main" val="883773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1" name="Straight Arrow Connector 70">
            <a:extLst>
              <a:ext uri="{FF2B5EF4-FFF2-40B4-BE49-F238E27FC236}">
                <a16:creationId xmlns:a16="http://schemas.microsoft.com/office/drawing/2014/main" id="{E4A809D5-3600-46D4-A466-67F2349A54FB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91490" y="2316480"/>
            <a:ext cx="370332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41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76" r="15255"/>
          <a:stretch/>
        </p:blipFill>
        <p:spPr bwMode="auto">
          <a:xfrm>
            <a:off x="4409136" y="10"/>
            <a:ext cx="4734863" cy="6857987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91490" y="365125"/>
            <a:ext cx="3840085" cy="1692794"/>
          </a:xfrm>
        </p:spPr>
        <p:txBody>
          <a:bodyPr>
            <a:normAutofit/>
          </a:bodyPr>
          <a:lstStyle/>
          <a:p>
            <a:r>
              <a:rPr lang="tr-TR" b="1" dirty="0" err="1"/>
              <a:t>Bipolar</a:t>
            </a:r>
            <a:r>
              <a:rPr lang="tr-TR" b="1" dirty="0"/>
              <a:t> Derivasyonlar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6432" y="2436929"/>
            <a:ext cx="4584566" cy="4454359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90000"/>
              </a:lnSpc>
            </a:pPr>
            <a:r>
              <a:rPr lang="tr-TR" sz="2000" b="1" dirty="0"/>
              <a:t>2. Derivasyon (II) </a:t>
            </a:r>
            <a:r>
              <a:rPr lang="tr-TR" sz="2000" dirty="0"/>
              <a:t>pozitif bir </a:t>
            </a:r>
            <a:r>
              <a:rPr lang="tr-TR" sz="2000" dirty="0" err="1"/>
              <a:t>defleksiyon</a:t>
            </a:r>
            <a:r>
              <a:rPr lang="tr-TR" sz="2000" dirty="0"/>
              <a:t> oluşturur.</a:t>
            </a:r>
          </a:p>
          <a:p>
            <a:pPr lvl="1" algn="just">
              <a:lnSpc>
                <a:spcPct val="90000"/>
              </a:lnSpc>
            </a:pPr>
            <a:r>
              <a:rPr lang="tr-TR" sz="1600" dirty="0"/>
              <a:t>Pozitif elektrot hastanın sol bacağına ve </a:t>
            </a:r>
            <a:r>
              <a:rPr lang="tr-TR" sz="1600" dirty="0" err="1"/>
              <a:t>nagatif</a:t>
            </a:r>
            <a:r>
              <a:rPr lang="tr-TR" sz="1600" dirty="0"/>
              <a:t> elektrot ise sağ kola yerleştirilir. </a:t>
            </a:r>
          </a:p>
          <a:p>
            <a:pPr lvl="1" algn="just">
              <a:lnSpc>
                <a:spcPct val="90000"/>
              </a:lnSpc>
            </a:pPr>
            <a:r>
              <a:rPr lang="tr-TR" sz="1600" dirty="0"/>
              <a:t>2. Derivasyon pozitif ve yüksek voltajlı bir derivasyon olduğu için yüksek P, R ve T dalgaları gözlemlenir.</a:t>
            </a:r>
            <a:r>
              <a:rPr lang="en-US" sz="1600" dirty="0"/>
              <a:t>. </a:t>
            </a:r>
            <a:endParaRPr lang="tr-TR" sz="1600" dirty="0"/>
          </a:p>
          <a:p>
            <a:pPr lvl="1" algn="just">
              <a:lnSpc>
                <a:spcPct val="90000"/>
              </a:lnSpc>
            </a:pPr>
            <a:r>
              <a:rPr lang="tr-TR" sz="1600" dirty="0"/>
              <a:t>Bu derivasyon yaygın olarak genel muayene de kullanılır.</a:t>
            </a:r>
          </a:p>
          <a:p>
            <a:pPr algn="just">
              <a:lnSpc>
                <a:spcPct val="90000"/>
              </a:lnSpc>
            </a:pPr>
            <a:r>
              <a:rPr lang="tr-TR" sz="2000" b="1" dirty="0"/>
              <a:t>3. Derivasyon (III) </a:t>
            </a:r>
            <a:r>
              <a:rPr lang="tr-TR" sz="2000" dirty="0"/>
              <a:t>pozitif bir </a:t>
            </a:r>
            <a:r>
              <a:rPr lang="tr-TR" sz="2000" dirty="0" err="1"/>
              <a:t>defleksiyon</a:t>
            </a:r>
            <a:r>
              <a:rPr lang="tr-TR" sz="2000" dirty="0"/>
              <a:t> oluşturur</a:t>
            </a:r>
          </a:p>
          <a:p>
            <a:pPr algn="just">
              <a:lnSpc>
                <a:spcPct val="90000"/>
              </a:lnSpc>
            </a:pPr>
            <a:r>
              <a:rPr lang="tr-TR" sz="2000" dirty="0"/>
              <a:t>Pozitif elektrot hastanın sol bacağına ve </a:t>
            </a:r>
            <a:r>
              <a:rPr lang="tr-TR" sz="2000" dirty="0" err="1"/>
              <a:t>nagatif</a:t>
            </a:r>
            <a:r>
              <a:rPr lang="tr-TR" sz="2000" dirty="0"/>
              <a:t> elektrot ise sol kola yerleştirilir. </a:t>
            </a:r>
            <a:r>
              <a:rPr lang="en-US" sz="2000" dirty="0"/>
              <a:t>. </a:t>
            </a:r>
            <a:endParaRPr lang="tr-TR" sz="2000" dirty="0"/>
          </a:p>
          <a:p>
            <a:pPr algn="just">
              <a:lnSpc>
                <a:spcPct val="90000"/>
              </a:lnSpc>
            </a:pPr>
            <a:r>
              <a:rPr lang="tr-TR" sz="2000" dirty="0" err="1"/>
              <a:t>Bipolar</a:t>
            </a:r>
            <a:r>
              <a:rPr lang="tr-TR" sz="2000" dirty="0"/>
              <a:t> </a:t>
            </a:r>
            <a:r>
              <a:rPr lang="tr-TR" sz="2000" dirty="0" err="1"/>
              <a:t>ekstremite</a:t>
            </a:r>
            <a:r>
              <a:rPr lang="tr-TR" sz="2000" dirty="0"/>
              <a:t> derivasyonlarının (I, II, III) eksenleri kalbin etrafında bir üçken oluşturur ve kalbe </a:t>
            </a:r>
            <a:r>
              <a:rPr lang="tr-TR" sz="2000" dirty="0" err="1"/>
              <a:t>frontal</a:t>
            </a:r>
            <a:r>
              <a:rPr lang="tr-TR" sz="2000" dirty="0"/>
              <a:t> düzlemden bir bakış sağlamış olurlar.</a:t>
            </a:r>
          </a:p>
          <a:p>
            <a:pPr>
              <a:lnSpc>
                <a:spcPct val="90000"/>
              </a:lnSpc>
            </a:pP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12937524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26" r="11743" b="3"/>
          <a:stretch/>
        </p:blipFill>
        <p:spPr bwMode="auto">
          <a:xfrm>
            <a:off x="4578712" y="1988840"/>
            <a:ext cx="3952062" cy="3612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 fontScale="90000"/>
          </a:bodyPr>
          <a:lstStyle/>
          <a:p>
            <a:r>
              <a:rPr lang="tr-TR" dirty="0"/>
              <a:t> «</a:t>
            </a:r>
            <a:r>
              <a:rPr lang="tr-TR" dirty="0" err="1"/>
              <a:t>a»rtırılmış</a:t>
            </a:r>
            <a:r>
              <a:rPr lang="tr-TR" dirty="0"/>
              <a:t> </a:t>
            </a:r>
            <a:r>
              <a:rPr lang="tr-TR" dirty="0" err="1"/>
              <a:t>unipolar</a:t>
            </a:r>
            <a:r>
              <a:rPr lang="tr-TR" dirty="0"/>
              <a:t> </a:t>
            </a:r>
            <a:r>
              <a:rPr lang="tr-TR" dirty="0" err="1"/>
              <a:t>ekstremite</a:t>
            </a:r>
            <a:r>
              <a:rPr lang="tr-TR" dirty="0"/>
              <a:t> derivasyonları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28650" y="1690688"/>
            <a:ext cx="3799334" cy="4915743"/>
          </a:xfrm>
        </p:spPr>
        <p:txBody>
          <a:bodyPr>
            <a:noAutofit/>
          </a:bodyPr>
          <a:lstStyle/>
          <a:p>
            <a:pPr algn="just">
              <a:lnSpc>
                <a:spcPct val="90000"/>
              </a:lnSpc>
            </a:pPr>
            <a:r>
              <a:rPr lang="en-US" sz="1800" dirty="0" err="1"/>
              <a:t>aVR</a:t>
            </a:r>
            <a:r>
              <a:rPr lang="en-US" sz="1800" dirty="0"/>
              <a:t>, </a:t>
            </a:r>
            <a:r>
              <a:rPr lang="en-US" sz="1800" dirty="0" err="1"/>
              <a:t>aVL</a:t>
            </a:r>
            <a:r>
              <a:rPr lang="en-US" sz="1800" dirty="0"/>
              <a:t>, </a:t>
            </a:r>
            <a:r>
              <a:rPr lang="tr-TR" sz="1800" dirty="0"/>
              <a:t>ve</a:t>
            </a:r>
            <a:r>
              <a:rPr lang="en-US" sz="1800" dirty="0"/>
              <a:t> </a:t>
            </a:r>
            <a:r>
              <a:rPr lang="en-US" sz="1800" dirty="0" err="1"/>
              <a:t>aVF</a:t>
            </a:r>
            <a:r>
              <a:rPr lang="tr-TR" sz="1800" dirty="0"/>
              <a:t> derivasyonlarından normal olarak oluşan küçük dalga formları EKG cihazı tarafından büyütüldükleri için artırılmış derivasyonlar olarak isimlendirilirler.</a:t>
            </a:r>
          </a:p>
          <a:p>
            <a:pPr algn="just">
              <a:lnSpc>
                <a:spcPct val="90000"/>
              </a:lnSpc>
            </a:pPr>
            <a:r>
              <a:rPr lang="tr-TR" sz="1800" dirty="0"/>
              <a:t>Bir </a:t>
            </a:r>
            <a:r>
              <a:rPr lang="tr-TR" sz="1800" dirty="0" err="1"/>
              <a:t>ekstremite</a:t>
            </a:r>
            <a:r>
              <a:rPr lang="tr-TR" sz="1800" dirty="0"/>
              <a:t> ve tek bir elektrot arasındaki elektriksel aktiviteyi ölçerler.</a:t>
            </a:r>
            <a:r>
              <a:rPr lang="en-US" sz="1800" dirty="0"/>
              <a:t> </a:t>
            </a:r>
            <a:endParaRPr lang="tr-TR" sz="1800" dirty="0"/>
          </a:p>
          <a:p>
            <a:pPr algn="just">
              <a:lnSpc>
                <a:spcPct val="90000"/>
              </a:lnSpc>
            </a:pPr>
            <a:r>
              <a:rPr lang="tr-TR" sz="1800" dirty="0"/>
              <a:t>aVR derivasyonunda, pozitif elektrot sağ kola yerleştirilir ve kalbin elektriksel aktivitesi derivasyondan uzaklaştığı için negatif bir </a:t>
            </a:r>
            <a:r>
              <a:rPr lang="tr-TR" sz="1800" dirty="0" err="1"/>
              <a:t>defleksiyon</a:t>
            </a:r>
            <a:r>
              <a:rPr lang="tr-TR" sz="1800" dirty="0"/>
              <a:t> oluşturur.</a:t>
            </a:r>
          </a:p>
          <a:p>
            <a:pPr algn="just">
              <a:lnSpc>
                <a:spcPct val="90000"/>
              </a:lnSpc>
            </a:pPr>
            <a:r>
              <a:rPr lang="tr-TR" sz="1800" dirty="0" err="1"/>
              <a:t>aVL</a:t>
            </a:r>
            <a:r>
              <a:rPr lang="tr-TR" sz="1800" dirty="0"/>
              <a:t> derivasyonunda, pozitif elektrot sol kola yerleştirilir ve EKG de pozitif bir </a:t>
            </a:r>
            <a:r>
              <a:rPr lang="tr-TR" sz="1800" dirty="0" err="1"/>
              <a:t>defleksiyon</a:t>
            </a:r>
            <a:r>
              <a:rPr lang="tr-TR" sz="1800" dirty="0"/>
              <a:t> oluşturur.</a:t>
            </a:r>
            <a:r>
              <a:rPr lang="en-US" sz="1800" dirty="0"/>
              <a:t> </a:t>
            </a:r>
            <a:endParaRPr lang="tr-TR" sz="1800" dirty="0"/>
          </a:p>
          <a:p>
            <a:pPr algn="just">
              <a:lnSpc>
                <a:spcPct val="90000"/>
              </a:lnSpc>
            </a:pPr>
            <a:r>
              <a:rPr lang="tr-TR" sz="1800" dirty="0" err="1"/>
              <a:t>aVF</a:t>
            </a:r>
            <a:r>
              <a:rPr lang="tr-TR" sz="1800" dirty="0"/>
              <a:t> derivasyonunda, pozitif elektrot sol bacağa yerleştirilir ve pozitif bir </a:t>
            </a:r>
            <a:r>
              <a:rPr lang="tr-TR" sz="1800" dirty="0" err="1"/>
              <a:t>defleksiyon</a:t>
            </a:r>
            <a:r>
              <a:rPr lang="tr-TR" sz="1800" dirty="0"/>
              <a:t> oluşturur. </a:t>
            </a:r>
          </a:p>
        </p:txBody>
      </p:sp>
    </p:spTree>
    <p:extLst>
      <p:ext uri="{BB962C8B-B14F-4D97-AF65-F5344CB8AC3E}">
        <p14:creationId xmlns:p14="http://schemas.microsoft.com/office/powerpoint/2010/main" val="1978926156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1037</TotalTime>
  <Words>1058</Words>
  <Application>Microsoft Office PowerPoint</Application>
  <PresentationFormat>Ekran Gösterisi (4:3)</PresentationFormat>
  <Paragraphs>97</Paragraphs>
  <Slides>20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25" baseType="lpstr">
      <vt:lpstr>Arial</vt:lpstr>
      <vt:lpstr>Arial Narrow</vt:lpstr>
      <vt:lpstr>Calibri</vt:lpstr>
      <vt:lpstr>Wingdings</vt:lpstr>
      <vt:lpstr>Ofis Teması</vt:lpstr>
      <vt:lpstr>EKG Yorumlamak</vt:lpstr>
      <vt:lpstr>Derivasyonlar</vt:lpstr>
      <vt:lpstr>Derivasyonlar</vt:lpstr>
      <vt:lpstr>Derivasyonlar</vt:lpstr>
      <vt:lpstr>12 Derivasyon ve EKG</vt:lpstr>
      <vt:lpstr>Ekstremite Derivasyonları</vt:lpstr>
      <vt:lpstr>Bipolar Derivasyonlar</vt:lpstr>
      <vt:lpstr>Bipolar Derivasyonlar</vt:lpstr>
      <vt:lpstr> «a»rtırılmış unipolar ekstremite derivasyonları</vt:lpstr>
      <vt:lpstr>PowerPoint Sunusu</vt:lpstr>
      <vt:lpstr>Göğüs Derivasyonları (PRECORDIAL)</vt:lpstr>
      <vt:lpstr>Göğüs Derivasyonları</vt:lpstr>
      <vt:lpstr>EKG Kayıt ederken</vt:lpstr>
      <vt:lpstr>EKG Yorumlamak</vt:lpstr>
      <vt:lpstr>EKG Yorumlamak</vt:lpstr>
      <vt:lpstr>Standardizasyon Defleksiyonu</vt:lpstr>
      <vt:lpstr>Standardizasyon Defleksiyonu</vt:lpstr>
      <vt:lpstr>Kağıt Hızı</vt:lpstr>
      <vt:lpstr>EKG ye Metodik Yaklaşım</vt:lpstr>
      <vt:lpstr>Sorularınız 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veta</dc:creator>
  <cp:lastModifiedBy>nailmert bıçakcı</cp:lastModifiedBy>
  <cp:revision>83</cp:revision>
  <dcterms:created xsi:type="dcterms:W3CDTF">2017-11-18T06:41:04Z</dcterms:created>
  <dcterms:modified xsi:type="dcterms:W3CDTF">2025-09-09T08:06:27Z</dcterms:modified>
</cp:coreProperties>
</file>