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85" r:id="rId8"/>
    <p:sldId id="286" r:id="rId9"/>
    <p:sldId id="288" r:id="rId10"/>
    <p:sldId id="289" r:id="rId11"/>
    <p:sldId id="261" r:id="rId12"/>
    <p:sldId id="267" r:id="rId13"/>
    <p:sldId id="270" r:id="rId14"/>
    <p:sldId id="268" r:id="rId15"/>
    <p:sldId id="277" r:id="rId16"/>
    <p:sldId id="275" r:id="rId17"/>
    <p:sldId id="276" r:id="rId18"/>
    <p:sldId id="278" r:id="rId19"/>
    <p:sldId id="271" r:id="rId20"/>
    <p:sldId id="28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>
                <a:latin typeface="Arial Narrow" panose="020B0606020202030204" pitchFamily="34" charset="0"/>
              </a:defRPr>
            </a:lvl1pPr>
            <a:lvl2pPr>
              <a:defRPr u="none">
                <a:latin typeface="Arial Narrow" panose="020B0606020202030204" pitchFamily="34" charset="0"/>
              </a:defRPr>
            </a:lvl2pPr>
            <a:lvl3pPr>
              <a:defRPr u="none">
                <a:latin typeface="Arial Narrow" panose="020B0606020202030204" pitchFamily="34" charset="0"/>
              </a:defRPr>
            </a:lvl3pPr>
            <a:lvl4pPr>
              <a:defRPr u="none">
                <a:latin typeface="Arial Narrow" panose="020B0606020202030204" pitchFamily="34" charset="0"/>
              </a:defRPr>
            </a:lvl4pPr>
            <a:lvl5pPr>
              <a:defRPr u="none"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5860" r="25984" b="-1"/>
          <a:stretch/>
        </p:blipFill>
        <p:spPr bwMode="auto">
          <a:xfrm>
            <a:off x="3614166" y="10"/>
            <a:ext cx="552983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3504" y="2600324"/>
            <a:ext cx="3793777" cy="3320973"/>
          </a:xfrm>
        </p:spPr>
        <p:txBody>
          <a:bodyPr anchor="t">
            <a:normAutofit/>
          </a:bodyPr>
          <a:lstStyle/>
          <a:p>
            <a:r>
              <a:rPr lang="tr-TR" sz="4700" dirty="0"/>
              <a:t>EKG Yorumlamak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00534" y="5343534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tr-TR" sz="1700" dirty="0"/>
              <a:t>Dr. Etkin ŞAFAK</a:t>
            </a:r>
          </a:p>
        </p:txBody>
      </p:sp>
    </p:spTree>
    <p:extLst>
      <p:ext uri="{BB962C8B-B14F-4D97-AF65-F5344CB8AC3E}">
        <p14:creationId xmlns:p14="http://schemas.microsoft.com/office/powerpoint/2010/main" val="49981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56" y="737017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12" y="3068960"/>
            <a:ext cx="3444765" cy="2619839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tr-TR" sz="2000" dirty="0"/>
              <a:t>Bu üç derivasyon da kalbe </a:t>
            </a:r>
            <a:r>
              <a:rPr lang="tr-TR" sz="2000" dirty="0" err="1"/>
              <a:t>frontal</a:t>
            </a:r>
            <a:r>
              <a:rPr lang="tr-TR" sz="2000" dirty="0"/>
              <a:t> düzlemden bir bakış sağlarlar</a:t>
            </a:r>
          </a:p>
          <a:p>
            <a:pPr algn="just">
              <a:lnSpc>
                <a:spcPct val="90000"/>
              </a:lnSpc>
            </a:pPr>
            <a:r>
              <a:rPr lang="en-US" sz="2000" b="1" dirty="0" err="1"/>
              <a:t>aVR</a:t>
            </a:r>
            <a:r>
              <a:rPr lang="en-US" sz="2000" dirty="0"/>
              <a:t> </a:t>
            </a:r>
            <a:r>
              <a:rPr lang="tr-TR" sz="2000" dirty="0"/>
              <a:t>derivasyonu kalbin özel bir görüntüsünü sağlamaz.</a:t>
            </a:r>
          </a:p>
          <a:p>
            <a:pPr algn="just">
              <a:lnSpc>
                <a:spcPct val="90000"/>
              </a:lnSpc>
            </a:pPr>
            <a:r>
              <a:rPr lang="en-US" sz="2000" b="1" dirty="0" err="1"/>
              <a:t>aVL</a:t>
            </a:r>
            <a:r>
              <a:rPr lang="tr-TR" sz="2000" b="1" dirty="0"/>
              <a:t> </a:t>
            </a:r>
            <a:r>
              <a:rPr lang="tr-TR" sz="2000" dirty="0"/>
              <a:t>derivasyonu kalbin </a:t>
            </a:r>
            <a:r>
              <a:rPr lang="tr-TR" sz="2000" dirty="0" err="1"/>
              <a:t>lateral</a:t>
            </a:r>
            <a:r>
              <a:rPr lang="tr-TR" sz="2000" dirty="0"/>
              <a:t> duvarlarından gelen elektriksel aktiviteyi gösterir.</a:t>
            </a:r>
          </a:p>
          <a:p>
            <a:pPr algn="just">
              <a:lnSpc>
                <a:spcPct val="90000"/>
              </a:lnSpc>
            </a:pPr>
            <a:r>
              <a:rPr lang="en-US" sz="2000" b="1" dirty="0" err="1"/>
              <a:t>aVF</a:t>
            </a:r>
            <a:r>
              <a:rPr lang="en-US" sz="2000" dirty="0"/>
              <a:t> </a:t>
            </a:r>
            <a:r>
              <a:rPr lang="tr-TR" sz="2000" dirty="0"/>
              <a:t>derivasyonu kalbin alt duvarından gelen elektriksel aktiviteyi gösterir.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5536" y="1045983"/>
            <a:ext cx="807236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«</a:t>
            </a:r>
            <a:r>
              <a:rPr lang="tr-TR" sz="4000" dirty="0" err="1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a»rtırılmış</a:t>
            </a:r>
            <a:r>
              <a:rPr lang="tr-TR" sz="40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tr-TR" sz="4000" dirty="0" err="1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unipolar</a:t>
            </a:r>
            <a:r>
              <a:rPr lang="tr-TR" sz="40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tr-TR" sz="4000" dirty="0" err="1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ekstremite</a:t>
            </a:r>
            <a:r>
              <a:rPr lang="tr-TR" sz="40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derivasyonları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84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9" r="23844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 fontScale="90000"/>
          </a:bodyPr>
          <a:lstStyle/>
          <a:p>
            <a:r>
              <a:rPr lang="tr-TR" dirty="0"/>
              <a:t>Göğüs Derivasyonları (PRECORDIAL)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490" y="2316479"/>
            <a:ext cx="3840085" cy="4280871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6 göğüs derivasyonu (V derivasyonları-</a:t>
            </a:r>
            <a:r>
              <a:rPr lang="en-US" sz="2000" dirty="0"/>
              <a:t>V1, V2, V3, V4, V5, </a:t>
            </a:r>
            <a:r>
              <a:rPr lang="tr-TR" sz="2000" dirty="0"/>
              <a:t>ve V6) kalbin </a:t>
            </a:r>
            <a:r>
              <a:rPr lang="tr-TR" sz="2000" dirty="0" err="1"/>
              <a:t>horizontal</a:t>
            </a:r>
            <a:r>
              <a:rPr lang="tr-TR" sz="2000" dirty="0"/>
              <a:t> düzlemi hakkında bilgi sağlarlar.</a:t>
            </a:r>
          </a:p>
          <a:p>
            <a:pPr algn="just"/>
            <a:r>
              <a:rPr lang="tr-TR" sz="2000" dirty="0"/>
              <a:t>Göğüs </a:t>
            </a:r>
            <a:r>
              <a:rPr lang="tr-TR" sz="2000" dirty="0" err="1"/>
              <a:t>derivasyonlarıda</a:t>
            </a:r>
            <a:r>
              <a:rPr lang="tr-TR" sz="2000" dirty="0"/>
              <a:t> </a:t>
            </a:r>
            <a:r>
              <a:rPr lang="tr-TR" sz="2000" dirty="0" err="1"/>
              <a:t>unipolar</a:t>
            </a:r>
            <a:r>
              <a:rPr lang="tr-TR" sz="2000" dirty="0"/>
              <a:t> derivasyonlardır. </a:t>
            </a:r>
          </a:p>
          <a:p>
            <a:pPr algn="just"/>
            <a:r>
              <a:rPr lang="tr-TR" sz="2000" dirty="0"/>
              <a:t>Bu derivasyonların karşıt kutupları kalbin merkezi kabul edilir ve EKG cihazı tarafından </a:t>
            </a:r>
            <a:r>
              <a:rPr lang="tr-TR" sz="2000" dirty="0" err="1"/>
              <a:t>hesaplanılır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9605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r="-1" b="-1"/>
          <a:stretch/>
        </p:blipFill>
        <p:spPr bwMode="auto">
          <a:xfrm>
            <a:off x="5076056" y="1916832"/>
            <a:ext cx="3952062" cy="36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/>
              <a:t>Göğüs Derivasyonları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4447406" cy="435133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tr-TR" sz="2000" b="1" dirty="0"/>
              <a:t>Derivasyon </a:t>
            </a:r>
            <a:r>
              <a:rPr lang="en-US" sz="2000" b="1" dirty="0"/>
              <a:t>V1 </a:t>
            </a:r>
            <a:r>
              <a:rPr lang="tr-TR" sz="2000" dirty="0"/>
              <a:t>Elektrot </a:t>
            </a:r>
            <a:r>
              <a:rPr lang="tr-TR" sz="2000" dirty="0" err="1"/>
              <a:t>sternumun</a:t>
            </a:r>
            <a:r>
              <a:rPr lang="tr-TR" sz="2000" dirty="0"/>
              <a:t> hemen sağına 4. </a:t>
            </a:r>
            <a:r>
              <a:rPr lang="tr-TR" sz="2000" dirty="0" err="1"/>
              <a:t>interkostal</a:t>
            </a:r>
            <a:r>
              <a:rPr lang="tr-TR" sz="2000" dirty="0"/>
              <a:t> aralığa yerleştirilir</a:t>
            </a:r>
            <a:r>
              <a:rPr lang="tr-TR" sz="2000" b="1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tr-TR" sz="2000" b="1" dirty="0"/>
              <a:t>Derivasyon </a:t>
            </a:r>
            <a:r>
              <a:rPr lang="en-US" sz="2000" b="1" dirty="0"/>
              <a:t>V2</a:t>
            </a:r>
            <a:r>
              <a:rPr lang="tr-TR" sz="2000" b="1" dirty="0"/>
              <a:t> </a:t>
            </a:r>
            <a:r>
              <a:rPr lang="tr-TR" sz="2000" dirty="0"/>
              <a:t>Elektrot </a:t>
            </a:r>
            <a:r>
              <a:rPr lang="tr-TR" sz="2000" dirty="0" err="1"/>
              <a:t>sternumun</a:t>
            </a:r>
            <a:r>
              <a:rPr lang="tr-TR" sz="2000" dirty="0"/>
              <a:t> hemen soluna 4. </a:t>
            </a:r>
            <a:r>
              <a:rPr lang="tr-TR" sz="2000" dirty="0" err="1"/>
              <a:t>interkostal</a:t>
            </a:r>
            <a:r>
              <a:rPr lang="tr-TR" sz="2000" dirty="0"/>
              <a:t> aralığa yerleştirilir</a:t>
            </a:r>
            <a:r>
              <a:rPr lang="tr-TR" sz="2000" b="1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tr-TR" sz="2000" b="1" dirty="0"/>
              <a:t>Derivasyon</a:t>
            </a:r>
            <a:r>
              <a:rPr lang="en-US" sz="2000" b="1" dirty="0"/>
              <a:t> V3 </a:t>
            </a:r>
            <a:r>
              <a:rPr lang="tr-TR" sz="2000" dirty="0"/>
              <a:t>Elektrot </a:t>
            </a:r>
            <a:r>
              <a:rPr lang="en-US" sz="2000" dirty="0"/>
              <a:t>V2 </a:t>
            </a:r>
            <a:r>
              <a:rPr lang="tr-TR" sz="2000" dirty="0"/>
              <a:t>ve</a:t>
            </a:r>
            <a:r>
              <a:rPr lang="en-US" sz="2000" dirty="0"/>
              <a:t> V4</a:t>
            </a:r>
            <a:r>
              <a:rPr lang="tr-TR" sz="2000" dirty="0"/>
              <a:t> ün</a:t>
            </a:r>
            <a:r>
              <a:rPr lang="en-US" sz="2000" dirty="0"/>
              <a:t> </a:t>
            </a:r>
            <a:r>
              <a:rPr lang="tr-TR" sz="2000" dirty="0"/>
              <a:t>tam ortasına yerleştirilir.</a:t>
            </a:r>
          </a:p>
          <a:p>
            <a:pPr algn="just">
              <a:lnSpc>
                <a:spcPct val="90000"/>
              </a:lnSpc>
            </a:pPr>
            <a:r>
              <a:rPr lang="tr-TR" sz="2000" b="1" dirty="0"/>
              <a:t>Derivasyon </a:t>
            </a:r>
            <a:r>
              <a:rPr lang="en-US" sz="2000" b="1" dirty="0"/>
              <a:t>V4 </a:t>
            </a:r>
            <a:r>
              <a:rPr lang="tr-TR" sz="2000" dirty="0"/>
              <a:t>Elektrot </a:t>
            </a:r>
            <a:r>
              <a:rPr lang="tr-TR" sz="2000" dirty="0" err="1"/>
              <a:t>klavikulanın</a:t>
            </a:r>
            <a:r>
              <a:rPr lang="tr-TR" sz="2000" dirty="0"/>
              <a:t> orta noktası </a:t>
            </a:r>
            <a:r>
              <a:rPr lang="tr-TR" sz="2000" dirty="0" err="1"/>
              <a:t>hizzasında</a:t>
            </a:r>
            <a:r>
              <a:rPr lang="tr-TR" sz="2000" dirty="0"/>
              <a:t> 5. </a:t>
            </a:r>
            <a:r>
              <a:rPr lang="tr-TR" sz="2000" dirty="0" err="1"/>
              <a:t>interkostal</a:t>
            </a:r>
            <a:r>
              <a:rPr lang="tr-TR" sz="2000" dirty="0"/>
              <a:t> aralığa yerleştirilir.</a:t>
            </a:r>
            <a:r>
              <a:rPr lang="en-US" sz="2000" dirty="0"/>
              <a:t> 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tr-TR" sz="2000" b="1" dirty="0"/>
              <a:t>Derivasyon</a:t>
            </a:r>
            <a:r>
              <a:rPr lang="en-US" sz="2000" b="1" dirty="0"/>
              <a:t> V5 </a:t>
            </a:r>
            <a:r>
              <a:rPr lang="tr-TR" sz="2000" dirty="0"/>
              <a:t>Elektrot 5. </a:t>
            </a:r>
            <a:r>
              <a:rPr lang="tr-TR" sz="2000" dirty="0" err="1"/>
              <a:t>interkostal</a:t>
            </a:r>
            <a:r>
              <a:rPr lang="tr-TR" sz="2000" dirty="0"/>
              <a:t> aralığa ön koltuk çizgisinde yerleştirilir.</a:t>
            </a:r>
            <a:r>
              <a:rPr lang="en-US" sz="2000" dirty="0"/>
              <a:t> 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tr-TR" sz="2000" b="1" dirty="0"/>
              <a:t>Derivasyon</a:t>
            </a:r>
            <a:r>
              <a:rPr lang="en-US" sz="2000" b="1" dirty="0"/>
              <a:t> V6</a:t>
            </a:r>
            <a:r>
              <a:rPr lang="en-US" sz="2000" dirty="0"/>
              <a:t>, </a:t>
            </a:r>
            <a:r>
              <a:rPr lang="tr-TR" sz="2000" dirty="0"/>
              <a:t>Elektrot V4 ile aynı seviyede orta </a:t>
            </a:r>
            <a:r>
              <a:rPr lang="tr-TR" sz="2000" dirty="0" err="1"/>
              <a:t>koltuık</a:t>
            </a:r>
            <a:r>
              <a:rPr lang="tr-TR" sz="2000" dirty="0"/>
              <a:t> çizgisine yerleştirilir.</a:t>
            </a:r>
          </a:p>
        </p:txBody>
      </p:sp>
    </p:spTree>
    <p:extLst>
      <p:ext uri="{BB962C8B-B14F-4D97-AF65-F5344CB8AC3E}">
        <p14:creationId xmlns:p14="http://schemas.microsoft.com/office/powerpoint/2010/main" val="256502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10448" b="-2"/>
          <a:stretch/>
        </p:blipFill>
        <p:spPr bwMode="auto">
          <a:xfrm>
            <a:off x="3840480" y="1708592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EKG Kayıt ederken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37832"/>
            <a:ext cx="3280403" cy="4620171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tr-TR" sz="2000" dirty="0">
                <a:latin typeface="Arial Narrow" panose="020B0606020202030204" pitchFamily="34" charset="0"/>
              </a:rPr>
              <a:t>Hasta sağ tarafına yan olarak yatırılır</a:t>
            </a:r>
          </a:p>
          <a:p>
            <a:pPr algn="just">
              <a:lnSpc>
                <a:spcPct val="90000"/>
              </a:lnSpc>
            </a:pPr>
            <a:r>
              <a:rPr lang="tr-TR" sz="2000" dirty="0"/>
              <a:t>Tüyler ayrılır ve deriye EKG jeli uygulanır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endParaRPr lang="tr-TR" sz="2000" dirty="0">
              <a:latin typeface="Arial Narrow" panose="020B0606020202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2000" dirty="0">
                <a:latin typeface="Arial Narrow" panose="020B0606020202030204" pitchFamily="34" charset="0"/>
              </a:rPr>
              <a:t>Elektrotlar dirsek ve diz eklemlerine yerleştirilir.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endParaRPr lang="tr-TR" sz="2000" dirty="0">
              <a:latin typeface="Arial Narrow" panose="020B0606020202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2000" dirty="0">
                <a:latin typeface="Arial Narrow" panose="020B0606020202030204" pitchFamily="34" charset="0"/>
              </a:rPr>
              <a:t>Deri direncini yenmek için </a:t>
            </a:r>
            <a:r>
              <a:rPr lang="tr-TR" sz="2000" dirty="0" err="1">
                <a:latin typeface="Arial Narrow" panose="020B0606020202030204" pitchFamily="34" charset="0"/>
              </a:rPr>
              <a:t>eketrotlar</a:t>
            </a:r>
            <a:r>
              <a:rPr lang="tr-TR" sz="2000" dirty="0">
                <a:latin typeface="Arial Narrow" panose="020B0606020202030204" pitchFamily="34" charset="0"/>
              </a:rPr>
              <a:t> da </a:t>
            </a:r>
            <a:r>
              <a:rPr lang="tr-TR" sz="2000" dirty="0" err="1">
                <a:latin typeface="Arial Narrow" panose="020B0606020202030204" pitchFamily="34" charset="0"/>
              </a:rPr>
              <a:t>jellenir</a:t>
            </a:r>
            <a:r>
              <a:rPr lang="tr-TR" sz="2000" dirty="0"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tr-TR" sz="2000" dirty="0"/>
              <a:t>Toprak kablosu toprak hattına bağlanır</a:t>
            </a:r>
          </a:p>
          <a:p>
            <a:pPr algn="just">
              <a:lnSpc>
                <a:spcPct val="90000"/>
              </a:lnSpc>
            </a:pPr>
            <a:r>
              <a:rPr lang="tr-TR" sz="2000" dirty="0">
                <a:latin typeface="Arial Narrow" panose="020B0606020202030204" pitchFamily="34" charset="0"/>
              </a:rPr>
              <a:t>Kağıt hızı, dalgaların </a:t>
            </a:r>
            <a:r>
              <a:rPr lang="tr-TR" sz="2000" dirty="0" err="1">
                <a:latin typeface="Arial Narrow" panose="020B0606020202030204" pitchFamily="34" charset="0"/>
              </a:rPr>
              <a:t>amplitüdü</a:t>
            </a:r>
            <a:r>
              <a:rPr lang="tr-TR" sz="2000" dirty="0">
                <a:latin typeface="Arial Narrow" panose="020B0606020202030204" pitchFamily="34" charset="0"/>
              </a:rPr>
              <a:t> ve diğer ayarlar kontrol edilerek kayıt işlemine başlanılır.</a:t>
            </a:r>
          </a:p>
        </p:txBody>
      </p:sp>
    </p:spTree>
    <p:extLst>
      <p:ext uri="{BB962C8B-B14F-4D97-AF65-F5344CB8AC3E}">
        <p14:creationId xmlns:p14="http://schemas.microsoft.com/office/powerpoint/2010/main" val="289689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8" y="803049"/>
            <a:ext cx="1943390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3792407"/>
            <a:ext cx="2269997" cy="17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EKG Yorumlamak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7659" y="2305869"/>
            <a:ext cx="4817136" cy="3785419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Arial Narrow" panose="020B0606020202030204" pitchFamily="34" charset="0"/>
              </a:rPr>
              <a:t>Elektrokardiyografi işleminde, kalbin elektriksel aktivitesi ile oluşan dalgalar kağıda yazdırılır.</a:t>
            </a:r>
          </a:p>
          <a:p>
            <a:pPr algn="just"/>
            <a:r>
              <a:rPr lang="tr-TR" sz="2400" dirty="0">
                <a:latin typeface="Arial Narrow" panose="020B0606020202030204" pitchFamily="34" charset="0"/>
              </a:rPr>
              <a:t>EKG kağıdı dikey ve yatay çizgilerle </a:t>
            </a:r>
            <a:r>
              <a:rPr lang="tr-TR" sz="2400" dirty="0" err="1">
                <a:latin typeface="Arial Narrow" panose="020B0606020202030204" pitchFamily="34" charset="0"/>
              </a:rPr>
              <a:t>skalalandırılmıştır</a:t>
            </a:r>
            <a:r>
              <a:rPr lang="tr-TR" sz="24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tr-TR" sz="2400" dirty="0">
                <a:latin typeface="Arial Narrow" panose="020B0606020202030204" pitchFamily="34" charset="0"/>
              </a:rPr>
              <a:t>EKG kağıdının yazdırılan kısmı Elektrokardiyogram yada </a:t>
            </a:r>
            <a:r>
              <a:rPr lang="tr-TR" sz="2400" dirty="0" err="1">
                <a:latin typeface="Arial Narrow" panose="020B0606020202030204" pitchFamily="34" charset="0"/>
              </a:rPr>
              <a:t>trase</a:t>
            </a:r>
            <a:r>
              <a:rPr lang="tr-TR" sz="2400" dirty="0">
                <a:latin typeface="Arial Narrow" panose="020B0606020202030204" pitchFamily="34" charset="0"/>
              </a:rPr>
              <a:t> ismini alır.</a:t>
            </a:r>
          </a:p>
        </p:txBody>
      </p:sp>
    </p:spTree>
    <p:extLst>
      <p:ext uri="{BB962C8B-B14F-4D97-AF65-F5344CB8AC3E}">
        <p14:creationId xmlns:p14="http://schemas.microsoft.com/office/powerpoint/2010/main" val="303241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019451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EKG Yorumlamak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63688" y="496735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Dalga Boyu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987824" y="547140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Süre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796136" y="1700808"/>
            <a:ext cx="346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 mm x 1 mm </a:t>
            </a:r>
            <a:r>
              <a:rPr lang="tr-TR" dirty="0" err="1"/>
              <a:t>lik</a:t>
            </a:r>
            <a:r>
              <a:rPr lang="tr-TR" dirty="0"/>
              <a:t> kare 40 </a:t>
            </a:r>
            <a:r>
              <a:rPr lang="tr-TR" dirty="0" err="1"/>
              <a:t>ms</a:t>
            </a:r>
            <a:r>
              <a:rPr lang="tr-TR" dirty="0"/>
              <a:t> ve 0,1 </a:t>
            </a:r>
            <a:r>
              <a:rPr lang="tr-TR" dirty="0" err="1"/>
              <a:t>mV</a:t>
            </a:r>
            <a:r>
              <a:rPr lang="tr-TR" dirty="0"/>
              <a:t> </a:t>
            </a:r>
            <a:r>
              <a:rPr lang="tr-TR" dirty="0" err="1"/>
              <a:t>luk</a:t>
            </a:r>
            <a:r>
              <a:rPr lang="tr-TR" dirty="0"/>
              <a:t> dalga boyunu temsil eder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275856" y="1484784"/>
            <a:ext cx="2375192" cy="124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 mm x 5 mm </a:t>
            </a:r>
            <a:r>
              <a:rPr lang="tr-TR" dirty="0" err="1"/>
              <a:t>lik</a:t>
            </a:r>
            <a:r>
              <a:rPr lang="tr-TR" dirty="0"/>
              <a:t> kare 0,2 </a:t>
            </a:r>
            <a:r>
              <a:rPr lang="tr-TR" dirty="0" err="1"/>
              <a:t>snlik</a:t>
            </a:r>
            <a:r>
              <a:rPr lang="tr-TR" dirty="0"/>
              <a:t> süreyi ve 0,5 </a:t>
            </a:r>
            <a:r>
              <a:rPr lang="tr-TR" dirty="0" err="1"/>
              <a:t>mV</a:t>
            </a:r>
            <a:r>
              <a:rPr lang="tr-TR" dirty="0"/>
              <a:t> </a:t>
            </a:r>
            <a:r>
              <a:rPr lang="tr-TR" dirty="0" err="1"/>
              <a:t>luk</a:t>
            </a:r>
            <a:r>
              <a:rPr lang="tr-TR" dirty="0"/>
              <a:t> dalga boyunu temsil eder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403112" y="1484784"/>
            <a:ext cx="1800200" cy="124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Standardizasyon </a:t>
            </a:r>
            <a:r>
              <a:rPr lang="tr-TR" dirty="0" err="1"/>
              <a:t>defleksiyonu</a:t>
            </a:r>
            <a:r>
              <a:rPr lang="tr-TR" dirty="0"/>
              <a:t> 1 </a:t>
            </a:r>
            <a:r>
              <a:rPr lang="tr-TR" dirty="0" err="1"/>
              <a:t>mV</a:t>
            </a:r>
            <a:r>
              <a:rPr lang="tr-TR" dirty="0"/>
              <a:t> </a:t>
            </a:r>
            <a:r>
              <a:rPr lang="tr-TR" dirty="0" err="1"/>
              <a:t>luk</a:t>
            </a:r>
            <a:r>
              <a:rPr lang="tr-TR" dirty="0"/>
              <a:t> enerji on kutucuk</a:t>
            </a:r>
          </a:p>
        </p:txBody>
      </p:sp>
    </p:spTree>
    <p:extLst>
      <p:ext uri="{BB962C8B-B14F-4D97-AF65-F5344CB8AC3E}">
        <p14:creationId xmlns:p14="http://schemas.microsoft.com/office/powerpoint/2010/main" val="189748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10954" b="-2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Standardizasyon </a:t>
            </a:r>
            <a:r>
              <a:rPr lang="tr-TR" dirty="0" err="1">
                <a:latin typeface="Arial Narrow" panose="020B0606020202030204" pitchFamily="34" charset="0"/>
              </a:rPr>
              <a:t>Defleksiyonu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dirty="0">
                <a:latin typeface="Arial Narrow" panose="020B0606020202030204" pitchFamily="34" charset="0"/>
              </a:rPr>
              <a:t>Aksi belirtilmediği için EKG </a:t>
            </a:r>
            <a:r>
              <a:rPr lang="tr-TR" sz="2400" dirty="0" err="1">
                <a:latin typeface="Arial Narrow" panose="020B0606020202030204" pitchFamily="34" charset="0"/>
              </a:rPr>
              <a:t>nin</a:t>
            </a:r>
            <a:r>
              <a:rPr lang="tr-TR" sz="2400" dirty="0">
                <a:latin typeface="Arial Narrow" panose="020B0606020202030204" pitchFamily="34" charset="0"/>
              </a:rPr>
              <a:t> kalibrasyonu için standart 10mm/</a:t>
            </a:r>
            <a:r>
              <a:rPr lang="tr-TR" sz="2400" dirty="0" err="1">
                <a:latin typeface="Arial Narrow" panose="020B0606020202030204" pitchFamily="34" charset="0"/>
              </a:rPr>
              <a:t>mV</a:t>
            </a:r>
            <a:r>
              <a:rPr lang="tr-TR" sz="2400" dirty="0">
                <a:latin typeface="Arial Narrow" panose="020B0606020202030204" pitchFamily="34" charset="0"/>
              </a:rPr>
              <a:t> dur.</a:t>
            </a:r>
          </a:p>
          <a:p>
            <a:pPr algn="just"/>
            <a:r>
              <a:rPr lang="tr-TR" sz="2400" dirty="0">
                <a:latin typeface="Arial Narrow" panose="020B0606020202030204" pitchFamily="34" charset="0"/>
              </a:rPr>
              <a:t>Bu kalibrasyonda 1 </a:t>
            </a:r>
            <a:r>
              <a:rPr lang="tr-TR" sz="2400" dirty="0" err="1">
                <a:latin typeface="Arial Narrow" panose="020B0606020202030204" pitchFamily="34" charset="0"/>
              </a:rPr>
              <a:t>mV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tr-TR" sz="2400" dirty="0" err="1">
                <a:latin typeface="Arial Narrow" panose="020B0606020202030204" pitchFamily="34" charset="0"/>
              </a:rPr>
              <a:t>luk</a:t>
            </a:r>
            <a:r>
              <a:rPr lang="tr-TR" sz="2400" dirty="0">
                <a:latin typeface="Arial Narrow" panose="020B0606020202030204" pitchFamily="34" charset="0"/>
              </a:rPr>
              <a:t> kalibrasyon sinyali için 10mm yüksekliği ve 5 mm genişliği olan standardizasyon </a:t>
            </a:r>
            <a:r>
              <a:rPr lang="tr-TR" sz="2400" dirty="0" err="1">
                <a:latin typeface="Arial Narrow" panose="020B0606020202030204" pitchFamily="34" charset="0"/>
              </a:rPr>
              <a:t>defleksiyonu</a:t>
            </a:r>
            <a:r>
              <a:rPr lang="tr-TR" sz="2400" dirty="0">
                <a:latin typeface="Arial Narrow" panose="020B0606020202030204" pitchFamily="34" charset="0"/>
              </a:rPr>
              <a:t> yazdırılması beklenir.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144628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3" b="3"/>
          <a:stretch/>
        </p:blipFill>
        <p:spPr bwMode="auto">
          <a:xfrm>
            <a:off x="3477006" y="640082"/>
            <a:ext cx="5187246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2360" y="660404"/>
            <a:ext cx="3635896" cy="167660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Standardizasyon </a:t>
            </a:r>
            <a:r>
              <a:rPr lang="tr-TR" dirty="0" err="1">
                <a:latin typeface="Arial Narrow" panose="020B0606020202030204" pitchFamily="34" charset="0"/>
              </a:rPr>
              <a:t>Defleksiyonu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6697" y="2438400"/>
            <a:ext cx="2750278" cy="378541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sz="2400" dirty="0">
                <a:latin typeface="Arial Narrow" panose="020B0606020202030204" pitchFamily="34" charset="0"/>
              </a:rPr>
              <a:t>EKG dalgaları yüksek olduğunda QRS kompleksindeki R yada S dalgaları kağıda sığmayabilir</a:t>
            </a:r>
            <a:r>
              <a:rPr lang="en-US" sz="2400" dirty="0">
                <a:latin typeface="Arial Narrow" panose="020B0606020202030204" pitchFamily="34" charset="0"/>
              </a:rPr>
              <a:t> </a:t>
            </a:r>
            <a:endParaRPr lang="tr-TR" sz="2400" dirty="0">
              <a:latin typeface="Arial Narrow" panose="020B0606020202030204" pitchFamily="34" charset="0"/>
            </a:endParaRPr>
          </a:p>
          <a:p>
            <a:pPr algn="just"/>
            <a:r>
              <a:rPr lang="tr-TR" sz="2400" dirty="0">
                <a:latin typeface="Arial Narrow" panose="020B0606020202030204" pitchFamily="34" charset="0"/>
              </a:rPr>
              <a:t>Bu durumda </a:t>
            </a:r>
            <a:r>
              <a:rPr lang="tr-TR" sz="2400" dirty="0" err="1">
                <a:latin typeface="Arial Narrow" panose="020B0606020202030204" pitchFamily="34" charset="0"/>
              </a:rPr>
              <a:t>dalgaboyları</a:t>
            </a:r>
            <a:r>
              <a:rPr lang="tr-TR" sz="2400" dirty="0">
                <a:latin typeface="Arial Narrow" panose="020B0606020202030204" pitchFamily="34" charset="0"/>
              </a:rPr>
              <a:t> tam olarak hesaplanamayacaktır. Bunu engellemek için EKG cihazı ½ ayarına ayarlanıp 1 </a:t>
            </a:r>
            <a:r>
              <a:rPr lang="tr-TR" sz="2400" dirty="0" err="1">
                <a:latin typeface="Arial Narrow" panose="020B0606020202030204" pitchFamily="34" charset="0"/>
              </a:rPr>
              <a:t>mV</a:t>
            </a:r>
            <a:r>
              <a:rPr lang="tr-TR" sz="2400" dirty="0">
                <a:latin typeface="Arial Narrow" panose="020B0606020202030204" pitchFamily="34" charset="0"/>
              </a:rPr>
              <a:t> 5 mm olacak şekilde yazdırma işlemine devam edilir.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98BC887-4916-4227-9F48-3B078D238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84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7691" b="-4"/>
          <a:stretch/>
        </p:blipFill>
        <p:spPr bwMode="auto">
          <a:xfrm>
            <a:off x="603504" y="803049"/>
            <a:ext cx="2269998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r="38471" b="-2"/>
          <a:stretch/>
        </p:blipFill>
        <p:spPr bwMode="auto">
          <a:xfrm>
            <a:off x="603504" y="3461344"/>
            <a:ext cx="226999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tr-TR" sz="4100" dirty="0">
                <a:latin typeface="Arial Narrow" panose="020B0606020202030204" pitchFamily="34" charset="0"/>
              </a:rPr>
              <a:t>Kağıt Hızı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 Narrow" panose="020B0606020202030204" pitchFamily="34" charset="0"/>
              </a:rPr>
              <a:t>Elektrokardiyogramın yatay ekseni süreyi belirtir</a:t>
            </a:r>
            <a:r>
              <a:rPr lang="en-US" sz="2800" dirty="0">
                <a:latin typeface="Arial Narrow" panose="020B0606020202030204" pitchFamily="34" charset="0"/>
              </a:rPr>
              <a:t>.</a:t>
            </a:r>
            <a:endParaRPr lang="tr-TR" sz="2800" dirty="0">
              <a:latin typeface="Arial Narrow" panose="020B0606020202030204" pitchFamily="34" charset="0"/>
            </a:endParaRPr>
          </a:p>
          <a:p>
            <a:pPr algn="just"/>
            <a:r>
              <a:rPr lang="tr-TR" sz="2800" dirty="0">
                <a:latin typeface="Arial Narrow" panose="020B0606020202030204" pitchFamily="34" charset="0"/>
              </a:rPr>
              <a:t>Eğer 50mm/</a:t>
            </a:r>
            <a:r>
              <a:rPr lang="tr-TR" sz="2800" dirty="0" err="1">
                <a:latin typeface="Arial Narrow" panose="020B0606020202030204" pitchFamily="34" charset="0"/>
              </a:rPr>
              <a:t>sn</a:t>
            </a:r>
            <a:r>
              <a:rPr lang="tr-TR" sz="2800" dirty="0">
                <a:latin typeface="Arial Narrow" panose="020B0606020202030204" pitchFamily="34" charset="0"/>
              </a:rPr>
              <a:t> hız ile yazdırılıyorsa 1 kutucuk: 0,02 saniyeyi belirler.</a:t>
            </a:r>
          </a:p>
          <a:p>
            <a:pPr algn="just"/>
            <a:r>
              <a:rPr lang="tr-TR" sz="2800" dirty="0"/>
              <a:t>Eğer 25mm/</a:t>
            </a:r>
            <a:r>
              <a:rPr lang="tr-TR" sz="2800" dirty="0" err="1"/>
              <a:t>sn</a:t>
            </a:r>
            <a:r>
              <a:rPr lang="tr-TR" sz="2800" dirty="0"/>
              <a:t> hız ile yazdırılıyorsa 1 kutucuk: 0,04 saniyeyi belirler.</a:t>
            </a:r>
          </a:p>
          <a:p>
            <a:endParaRPr lang="tr-T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6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tr-TR" sz="4100" dirty="0">
                <a:solidFill>
                  <a:schemeClr val="accent1"/>
                </a:solidFill>
                <a:latin typeface="Arial Narrow" panose="020B0606020202030204" pitchFamily="34" charset="0"/>
              </a:rPr>
              <a:t>EKG ye Metodik Yaklaşım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tr-TR" sz="2100" dirty="0">
                <a:latin typeface="Arial Narrow" panose="020B0606020202030204" pitchFamily="34" charset="0"/>
              </a:rPr>
              <a:t>Soldan başlayıp her QRS kompleksi tanınan dalgalar belirlenerek incelenir.</a:t>
            </a:r>
          </a:p>
          <a:p>
            <a:r>
              <a:rPr lang="tr-TR" sz="2100" dirty="0">
                <a:latin typeface="Arial Narrow" panose="020B0606020202030204" pitchFamily="34" charset="0"/>
              </a:rPr>
              <a:t>Dakika kalp atım sayısı – Hızlı? Yavaş?</a:t>
            </a: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Ritim – Düzenli? Düzensiz?</a:t>
            </a:r>
          </a:p>
          <a:p>
            <a:r>
              <a:rPr lang="tr-TR" sz="2100" dirty="0">
                <a:latin typeface="Arial Narrow" panose="020B0606020202030204" pitchFamily="34" charset="0"/>
              </a:rPr>
              <a:t>P dalgalarını tanımlayın</a:t>
            </a: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Yapıları normal mi?</a:t>
            </a:r>
          </a:p>
          <a:p>
            <a:pPr>
              <a:buFont typeface="Wingdings" pitchFamily="2" charset="2"/>
              <a:buChar char="ü"/>
            </a:pPr>
            <a:r>
              <a:rPr lang="tr-TR" sz="2100" dirty="0"/>
              <a:t>Her QRS komplesi için bir P dalgası var mı?</a:t>
            </a:r>
            <a:endParaRPr lang="tr-TR" sz="2100" dirty="0">
              <a:latin typeface="Arial Narrow" panose="020B0606020202030204" pitchFamily="34" charset="0"/>
            </a:endParaRPr>
          </a:p>
          <a:p>
            <a:r>
              <a:rPr lang="tr-TR" sz="2100" dirty="0">
                <a:latin typeface="Arial Narrow" panose="020B0606020202030204" pitchFamily="34" charset="0"/>
              </a:rPr>
              <a:t>Ölçümler</a:t>
            </a: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P-R </a:t>
            </a:r>
            <a:r>
              <a:rPr lang="tr-TR" sz="2100" dirty="0"/>
              <a:t>aralığı</a:t>
            </a:r>
            <a:r>
              <a:rPr lang="tr-TR" sz="2100" dirty="0">
                <a:latin typeface="Arial Narrow" panose="020B0606020202030204" pitchFamily="34" charset="0"/>
              </a:rPr>
              <a:t>, Q-T aralığı, S-T </a:t>
            </a:r>
            <a:r>
              <a:rPr lang="tr-TR" sz="2100" dirty="0" err="1">
                <a:latin typeface="Arial Narrow" panose="020B0606020202030204" pitchFamily="34" charset="0"/>
              </a:rPr>
              <a:t>segmenti</a:t>
            </a:r>
            <a:r>
              <a:rPr lang="tr-TR" sz="2100" dirty="0">
                <a:latin typeface="Arial Narrow" panose="020B0606020202030204" pitchFamily="34" charset="0"/>
              </a:rPr>
              <a:t>, vb.</a:t>
            </a:r>
          </a:p>
        </p:txBody>
      </p:sp>
    </p:spTree>
    <p:extLst>
      <p:ext uri="{BB962C8B-B14F-4D97-AF65-F5344CB8AC3E}">
        <p14:creationId xmlns:p14="http://schemas.microsoft.com/office/powerpoint/2010/main" val="133687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30291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 dirty="0"/>
              <a:t>Derivasyonlar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569466"/>
            <a:ext cx="4656574" cy="3917831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000" dirty="0"/>
              <a:t>Elektrokardiyografiyi anlayabilmek için önce derivasyonları tam olarak anlamış olmamız gerekmektedir.</a:t>
            </a:r>
            <a:endParaRPr lang="en-US" sz="2000" dirty="0"/>
          </a:p>
          <a:p>
            <a:pPr algn="just"/>
            <a:r>
              <a:rPr lang="tr-TR" sz="2000" dirty="0"/>
              <a:t>Cilde yerleştirilen elektrotlar, kalp tarafından oluşturulan </a:t>
            </a:r>
            <a:r>
              <a:rPr lang="tr-TR" sz="2000" dirty="0" err="1"/>
              <a:t>elektiriksel</a:t>
            </a:r>
            <a:r>
              <a:rPr lang="tr-TR" sz="2000" dirty="0"/>
              <a:t> akımın yönünü ve büyüklüğünü tayin etmeye yarar.  </a:t>
            </a:r>
          </a:p>
          <a:p>
            <a:pPr algn="just"/>
            <a:r>
              <a:rPr lang="tr-TR" sz="2000" dirty="0"/>
              <a:t>Bu akım daha sonra dalga formlarına dönüştürülür.</a:t>
            </a:r>
          </a:p>
          <a:p>
            <a:pPr algn="just"/>
            <a:r>
              <a:rPr lang="en-US" sz="2000" dirty="0"/>
              <a:t>EKG,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dalga</a:t>
            </a:r>
            <a:r>
              <a:rPr lang="en-US" sz="2000" dirty="0"/>
              <a:t> </a:t>
            </a:r>
            <a:r>
              <a:rPr lang="en-US" sz="2000" dirty="0" err="1"/>
              <a:t>biçimleri</a:t>
            </a:r>
            <a:r>
              <a:rPr lang="en-US" sz="2000" dirty="0"/>
              <a:t> </a:t>
            </a:r>
            <a:r>
              <a:rPr lang="en-US" sz="2000" dirty="0" err="1"/>
              <a:t>hakkında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tr-TR" sz="2000" dirty="0"/>
              <a:t>bakış açılarından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perspektiflerden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kaydeder</a:t>
            </a:r>
            <a:r>
              <a:rPr lang="en-US" sz="2000" dirty="0"/>
              <a:t>.</a:t>
            </a:r>
          </a:p>
          <a:p>
            <a:pPr algn="just"/>
            <a:r>
              <a:rPr lang="tr-TR" sz="2000" dirty="0"/>
              <a:t>Bu farklı bakış açılarına </a:t>
            </a:r>
            <a:r>
              <a:rPr lang="tr-TR" sz="2000" b="1" dirty="0"/>
              <a:t>Derivasyonlar </a:t>
            </a:r>
            <a:r>
              <a:rPr lang="tr-TR" sz="2000" dirty="0"/>
              <a:t>denilmektedir.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11569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Sorularınız 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585" y="1600200"/>
            <a:ext cx="32328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23425" b="-2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 dirty="0"/>
              <a:t>Derivasyonlar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875" y="2558418"/>
            <a:ext cx="4440550" cy="409431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/>
              <a:t>Derivasyon</a:t>
            </a:r>
            <a:r>
              <a:rPr lang="en-US" sz="2000" dirty="0"/>
              <a:t>,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pozitif</a:t>
            </a:r>
            <a:r>
              <a:rPr lang="en-US" sz="2000" dirty="0"/>
              <a:t> </a:t>
            </a:r>
            <a:r>
              <a:rPr lang="en-US" sz="2000" dirty="0" err="1"/>
              <a:t>kutup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kutup</a:t>
            </a:r>
            <a:r>
              <a:rPr lang="en-US" sz="2000" dirty="0"/>
              <a:t> </a:t>
            </a:r>
            <a:r>
              <a:rPr lang="en-US" sz="2000" dirty="0" err="1"/>
              <a:t>arasındaki</a:t>
            </a:r>
            <a:r>
              <a:rPr lang="en-US" sz="2000" dirty="0"/>
              <a:t> </a:t>
            </a:r>
            <a:r>
              <a:rPr lang="en-US" sz="2000" dirty="0" err="1"/>
              <a:t>kalbin</a:t>
            </a:r>
            <a:r>
              <a:rPr lang="en-US" sz="2000" dirty="0"/>
              <a:t> </a:t>
            </a:r>
            <a:r>
              <a:rPr lang="en-US" sz="2000" dirty="0" err="1"/>
              <a:t>elektriksel</a:t>
            </a:r>
            <a:r>
              <a:rPr lang="en-US" sz="2000" dirty="0"/>
              <a:t> </a:t>
            </a:r>
            <a:r>
              <a:rPr lang="en-US" sz="2000" dirty="0" err="1"/>
              <a:t>aktivitesin</a:t>
            </a:r>
            <a:r>
              <a:rPr lang="tr-TR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/>
              <a:t>bakış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en-US" sz="2000" dirty="0" err="1"/>
              <a:t>İki</a:t>
            </a:r>
            <a:r>
              <a:rPr lang="en-US" sz="2000" dirty="0"/>
              <a:t> </a:t>
            </a:r>
            <a:r>
              <a:rPr lang="en-US" sz="2000" dirty="0" err="1"/>
              <a:t>kutup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, </a:t>
            </a:r>
            <a:r>
              <a:rPr lang="tr-TR" sz="2000" dirty="0"/>
              <a:t>derivasyonun</a:t>
            </a:r>
            <a:r>
              <a:rPr lang="en-US" sz="2000" dirty="0"/>
              <a:t> </a:t>
            </a:r>
            <a:r>
              <a:rPr lang="en-US" sz="2000" dirty="0" err="1"/>
              <a:t>eksenini</a:t>
            </a:r>
            <a:r>
              <a:rPr lang="en-US" sz="2000" dirty="0"/>
              <a:t> </a:t>
            </a:r>
            <a:r>
              <a:rPr lang="en-US" sz="2000" dirty="0" err="1"/>
              <a:t>temsil</a:t>
            </a:r>
            <a:r>
              <a:rPr lang="en-US" sz="2000" dirty="0"/>
              <a:t> </a:t>
            </a:r>
            <a:r>
              <a:rPr lang="en-US" sz="2000" dirty="0" err="1"/>
              <a:t>eden</a:t>
            </a:r>
            <a:r>
              <a:rPr lang="en-US" sz="2000" dirty="0"/>
              <a:t> </a:t>
            </a:r>
            <a:r>
              <a:rPr lang="en-US" sz="2000" dirty="0" err="1"/>
              <a:t>hayali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çizgi</a:t>
            </a:r>
            <a:r>
              <a:rPr lang="en-US" sz="2000" dirty="0"/>
              <a:t> </a:t>
            </a:r>
            <a:r>
              <a:rPr lang="en-US" sz="2000" dirty="0" err="1"/>
              <a:t>bulunur</a:t>
            </a:r>
            <a:r>
              <a:rPr lang="en-US" sz="2000" dirty="0"/>
              <a:t>; </a:t>
            </a:r>
            <a:r>
              <a:rPr lang="en-US" sz="2000" dirty="0" err="1"/>
              <a:t>bu</a:t>
            </a:r>
            <a:r>
              <a:rPr lang="en-US" sz="2000" dirty="0"/>
              <a:t>, </a:t>
            </a:r>
            <a:r>
              <a:rPr lang="en-US" sz="2000" dirty="0" err="1"/>
              <a:t>kalpte</a:t>
            </a:r>
            <a:r>
              <a:rPr lang="en-US" sz="2000" dirty="0"/>
              <a:t> </a:t>
            </a:r>
            <a:r>
              <a:rPr lang="en-US" sz="2000" dirty="0" err="1"/>
              <a:t>hareket</a:t>
            </a:r>
            <a:r>
              <a:rPr lang="en-US" sz="2000" dirty="0"/>
              <a:t> </a:t>
            </a:r>
            <a:r>
              <a:rPr lang="en-US" sz="2000" dirty="0" err="1"/>
              <a:t>eden</a:t>
            </a:r>
            <a:r>
              <a:rPr lang="en-US" sz="2000" dirty="0"/>
              <a:t> </a:t>
            </a:r>
            <a:r>
              <a:rPr lang="en-US" sz="2000" dirty="0" err="1"/>
              <a:t>akımın</a:t>
            </a:r>
            <a:r>
              <a:rPr lang="en-US" sz="2000" dirty="0"/>
              <a:t> </a:t>
            </a:r>
            <a:r>
              <a:rPr lang="en-US" sz="2000" dirty="0" err="1"/>
              <a:t>yönünü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en-US" sz="2000" dirty="0" err="1"/>
              <a:t>eden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/>
              <a:t>kavramdır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en-US" sz="2000" dirty="0" err="1"/>
              <a:t>Akımın</a:t>
            </a:r>
            <a:r>
              <a:rPr lang="en-US" sz="2000" dirty="0"/>
              <a:t> </a:t>
            </a:r>
            <a:r>
              <a:rPr lang="en-US" sz="2000" dirty="0" err="1"/>
              <a:t>yönü</a:t>
            </a:r>
            <a:r>
              <a:rPr lang="en-US" sz="2000" dirty="0"/>
              <a:t>, </a:t>
            </a:r>
            <a:r>
              <a:rPr lang="en-US" sz="2000" dirty="0" err="1"/>
              <a:t>dalga</a:t>
            </a:r>
            <a:r>
              <a:rPr lang="tr-TR" sz="2000" dirty="0" err="1"/>
              <a:t>nın</a:t>
            </a:r>
            <a:r>
              <a:rPr lang="tr-TR" sz="2000" dirty="0"/>
              <a:t> </a:t>
            </a:r>
            <a:r>
              <a:rPr lang="en-US" sz="2000" dirty="0"/>
              <a:t> </a:t>
            </a:r>
            <a:r>
              <a:rPr lang="en-US" sz="2000" dirty="0" err="1"/>
              <a:t>EKG'de</a:t>
            </a:r>
            <a:r>
              <a:rPr lang="en-US" sz="2000" dirty="0"/>
              <a:t> </a:t>
            </a:r>
            <a:r>
              <a:rPr lang="en-US" sz="2000" dirty="0" err="1"/>
              <a:t>gösterdiği</a:t>
            </a:r>
            <a:r>
              <a:rPr lang="en-US" sz="2000" dirty="0"/>
              <a:t> </a:t>
            </a:r>
            <a:r>
              <a:rPr lang="en-US" sz="2000" dirty="0" err="1"/>
              <a:t>yönü</a:t>
            </a:r>
            <a:r>
              <a:rPr lang="en-US" sz="2000" dirty="0"/>
              <a:t> </a:t>
            </a:r>
            <a:r>
              <a:rPr lang="tr-TR" sz="2000" dirty="0"/>
              <a:t>belirler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en-US" sz="2000" dirty="0" err="1"/>
              <a:t>Elektriksel</a:t>
            </a:r>
            <a:r>
              <a:rPr lang="en-US" sz="2000" dirty="0"/>
              <a:t> </a:t>
            </a:r>
            <a:r>
              <a:rPr lang="en-US" sz="2000" dirty="0" err="1"/>
              <a:t>aktivite</a:t>
            </a:r>
            <a:r>
              <a:rPr lang="en-US" sz="2000" dirty="0"/>
              <a:t> </a:t>
            </a:r>
            <a:r>
              <a:rPr lang="en-US" sz="2000" dirty="0" err="1"/>
              <a:t>olmadığında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aktivite</a:t>
            </a:r>
            <a:r>
              <a:rPr lang="en-US" sz="2000" dirty="0"/>
              <a:t> </a:t>
            </a:r>
            <a:r>
              <a:rPr lang="en-US" sz="2000" dirty="0" err="1"/>
              <a:t>ölçülemeyecek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zayıf</a:t>
            </a:r>
            <a:r>
              <a:rPr lang="en-US" sz="2000" dirty="0"/>
              <a:t> </a:t>
            </a:r>
            <a:r>
              <a:rPr lang="en-US" sz="2000" dirty="0" err="1"/>
              <a:t>olduğunda</a:t>
            </a:r>
            <a:r>
              <a:rPr lang="en-US" sz="2000" dirty="0"/>
              <a:t>, </a:t>
            </a:r>
            <a:r>
              <a:rPr lang="en-US" sz="2000" dirty="0" err="1"/>
              <a:t>dalga</a:t>
            </a:r>
            <a:r>
              <a:rPr lang="en-US" sz="2000" dirty="0"/>
              <a:t> </a:t>
            </a:r>
            <a:r>
              <a:rPr lang="en-US" sz="2000" dirty="0" err="1"/>
              <a:t>izoelektrik</a:t>
            </a:r>
            <a:r>
              <a:rPr lang="en-US" sz="2000" dirty="0"/>
              <a:t> </a:t>
            </a:r>
            <a:r>
              <a:rPr lang="tr-TR" sz="2000" dirty="0"/>
              <a:t>çizgi </a:t>
            </a:r>
            <a:r>
              <a:rPr lang="en-US" sz="2000" dirty="0" err="1"/>
              <a:t>adı</a:t>
            </a:r>
            <a:r>
              <a:rPr lang="en-US" sz="2000" dirty="0"/>
              <a:t> </a:t>
            </a:r>
            <a:r>
              <a:rPr lang="en-US" sz="2000" dirty="0" err="1"/>
              <a:t>verilen</a:t>
            </a:r>
            <a:r>
              <a:rPr lang="en-US" sz="2000" dirty="0"/>
              <a:t> </a:t>
            </a:r>
            <a:r>
              <a:rPr lang="en-US" sz="2000" dirty="0" err="1"/>
              <a:t>düz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çizgi</a:t>
            </a:r>
            <a:r>
              <a:rPr lang="tr-TR" sz="2000" dirty="0"/>
              <a:t> olarak belirir</a:t>
            </a:r>
            <a:r>
              <a:rPr lang="en-US" sz="2000" dirty="0"/>
              <a:t>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98434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r="19514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 dirty="0"/>
              <a:t>Derivasyonlar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154" y="1700808"/>
            <a:ext cx="3889831" cy="4706082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000" dirty="0"/>
              <a:t>Elektrot yerleşimi her bir derivasyon için farklıdır ve farklı derivasyonlar, kalbin farklı görünümlerini sağlar</a:t>
            </a:r>
            <a:r>
              <a:rPr lang="en-US" sz="2000" dirty="0"/>
              <a:t>. 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en-US" sz="2000" dirty="0"/>
              <a:t>EKG </a:t>
            </a:r>
            <a:r>
              <a:rPr lang="en-US" sz="2000" dirty="0" err="1"/>
              <a:t>kompleksinin</a:t>
            </a:r>
            <a:r>
              <a:rPr lang="en-US" sz="2000" dirty="0"/>
              <a:t> </a:t>
            </a:r>
            <a:r>
              <a:rPr lang="en-US" sz="2000" dirty="0" err="1"/>
              <a:t>belirli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bölümünü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belirli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kardiyak</a:t>
            </a:r>
            <a:r>
              <a:rPr lang="en-US" sz="2000" dirty="0"/>
              <a:t> </a:t>
            </a:r>
            <a:r>
              <a:rPr lang="en-US" sz="2000" dirty="0" err="1"/>
              <a:t>döngünün</a:t>
            </a:r>
            <a:r>
              <a:rPr lang="en-US" sz="2000" dirty="0"/>
              <a:t> </a:t>
            </a:r>
            <a:r>
              <a:rPr lang="en-US" sz="2000" dirty="0" err="1"/>
              <a:t>elektriksel</a:t>
            </a:r>
            <a:r>
              <a:rPr lang="en-US" sz="2000" dirty="0"/>
              <a:t> </a:t>
            </a:r>
            <a:r>
              <a:rPr lang="en-US" sz="2000" dirty="0" err="1"/>
              <a:t>olaylarını</a:t>
            </a:r>
            <a:r>
              <a:rPr lang="en-US" sz="2000" dirty="0"/>
              <a:t> </a:t>
            </a:r>
            <a:r>
              <a:rPr lang="tr-TR" sz="2000" dirty="0"/>
              <a:t>vurgulamak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/>
              <a:t>derivasyon</a:t>
            </a:r>
            <a:r>
              <a:rPr lang="en-US" sz="2000" dirty="0"/>
              <a:t> </a:t>
            </a:r>
            <a:r>
              <a:rPr lang="en-US" sz="2000" dirty="0" err="1"/>
              <a:t>seçilebilir</a:t>
            </a:r>
            <a:r>
              <a:rPr lang="en-US" sz="2000" dirty="0"/>
              <a:t>.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tr-TR" sz="2000" dirty="0"/>
              <a:t>Derivasyon II, V1 ve V6 takip için en sık kullanılan derivasyonlar arasındadır,</a:t>
            </a:r>
          </a:p>
          <a:p>
            <a:pPr algn="just">
              <a:lnSpc>
                <a:spcPct val="90000"/>
              </a:lnSpc>
            </a:pPr>
            <a:r>
              <a:rPr lang="tr-TR" sz="2000" dirty="0"/>
              <a:t>Derivasyonları hastanın durumuna göre seçmek gereklidir</a:t>
            </a:r>
            <a:r>
              <a:rPr lang="en-US" sz="2000" dirty="0"/>
              <a:t>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512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r="3" b="3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/>
              <a:t>12 Derivasyon ve EKG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04281"/>
            <a:ext cx="3211830" cy="4351338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12 </a:t>
            </a:r>
            <a:r>
              <a:rPr lang="en-US" sz="2000" dirty="0" err="1"/>
              <a:t>derivasyonlu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EKG, </a:t>
            </a:r>
            <a:r>
              <a:rPr lang="en-US" sz="2000" dirty="0" err="1"/>
              <a:t>kalbin</a:t>
            </a:r>
            <a:r>
              <a:rPr lang="en-US" sz="2000" dirty="0"/>
              <a:t> 12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tr-TR" sz="2000" dirty="0"/>
              <a:t>bakış açısından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kaydeder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elektriksel</a:t>
            </a:r>
            <a:r>
              <a:rPr lang="en-US" sz="2000" dirty="0"/>
              <a:t> </a:t>
            </a:r>
            <a:r>
              <a:rPr lang="en-US" sz="2000" dirty="0" err="1"/>
              <a:t>aktivitenin</a:t>
            </a:r>
            <a:r>
              <a:rPr lang="en-US" sz="2000" dirty="0"/>
              <a:t> tam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resmini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en-US" sz="2000" dirty="0"/>
              <a:t>Bu 12 </a:t>
            </a:r>
            <a:r>
              <a:rPr lang="tr-TR" sz="2000" dirty="0"/>
              <a:t>bakış açısı</a:t>
            </a:r>
            <a:r>
              <a:rPr lang="en-US" sz="2000" dirty="0"/>
              <a:t>, </a:t>
            </a:r>
            <a:r>
              <a:rPr lang="en-US" sz="2000" dirty="0" err="1"/>
              <a:t>hastanın</a:t>
            </a:r>
            <a:r>
              <a:rPr lang="en-US" sz="2000" dirty="0"/>
              <a:t> </a:t>
            </a:r>
            <a:r>
              <a:rPr lang="tr-TR" sz="2000" dirty="0" err="1"/>
              <a:t>ekstremitelerine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göğsüne</a:t>
            </a:r>
            <a:r>
              <a:rPr lang="en-US" sz="2000" dirty="0"/>
              <a:t> </a:t>
            </a:r>
            <a:r>
              <a:rPr lang="en-US" sz="2000" dirty="0" err="1"/>
              <a:t>elektrotlar</a:t>
            </a:r>
            <a:r>
              <a:rPr lang="en-US" sz="2000" dirty="0"/>
              <a:t> </a:t>
            </a:r>
            <a:r>
              <a:rPr lang="en-US" sz="2000" dirty="0" err="1"/>
              <a:t>yerleştirilerek</a:t>
            </a:r>
            <a:r>
              <a:rPr lang="en-US" sz="2000" dirty="0"/>
              <a:t> </a:t>
            </a:r>
            <a:r>
              <a:rPr lang="en-US" sz="2000" dirty="0" err="1"/>
              <a:t>elde</a:t>
            </a:r>
            <a:r>
              <a:rPr lang="en-US" sz="2000" dirty="0"/>
              <a:t> </a:t>
            </a:r>
            <a:r>
              <a:rPr lang="en-US" sz="2000" dirty="0" err="1"/>
              <a:t>edilir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tr-TR" sz="2000" dirty="0" err="1"/>
              <a:t>Ekstremite</a:t>
            </a:r>
            <a:r>
              <a:rPr lang="tr-TR" sz="2000" dirty="0"/>
              <a:t> derivasyonları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göğüs</a:t>
            </a:r>
            <a:r>
              <a:rPr lang="tr-TR" sz="2000" dirty="0"/>
              <a:t> derivasyonları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prekordiyal</a:t>
            </a:r>
            <a:r>
              <a:rPr lang="en-US" sz="2000" dirty="0"/>
              <a:t> </a:t>
            </a:r>
            <a:r>
              <a:rPr lang="tr-TR" sz="2000" dirty="0"/>
              <a:t>derivasyonlar</a:t>
            </a:r>
            <a:r>
              <a:rPr lang="en-US" sz="2000" dirty="0"/>
              <a:t>, </a:t>
            </a:r>
            <a:r>
              <a:rPr lang="en-US" sz="2000" dirty="0" err="1"/>
              <a:t>kalbin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düzlemlerinden</a:t>
            </a:r>
            <a:r>
              <a:rPr lang="en-US" sz="2000" dirty="0"/>
              <a:t> </a:t>
            </a:r>
            <a:r>
              <a:rPr lang="en-US" sz="2000" dirty="0" err="1"/>
              <a:t>gelen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yansıtır</a:t>
            </a:r>
            <a:r>
              <a:rPr lang="en-US" sz="2000" dirty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098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8535" b="-2"/>
          <a:stretch/>
        </p:blipFill>
        <p:spPr bwMode="auto">
          <a:xfrm>
            <a:off x="3840480" y="1658680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/>
              <a:t>Ekstremite</a:t>
            </a:r>
            <a:r>
              <a:rPr lang="tr-TR" dirty="0"/>
              <a:t> Derivasyonları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578783"/>
            <a:ext cx="3225485" cy="435133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err="1"/>
              <a:t>Altı</a:t>
            </a:r>
            <a:r>
              <a:rPr lang="en-US" sz="2000" dirty="0"/>
              <a:t> </a:t>
            </a:r>
            <a:r>
              <a:rPr lang="tr-TR" sz="2000" dirty="0" err="1"/>
              <a:t>ekstremite</a:t>
            </a:r>
            <a:r>
              <a:rPr lang="tr-TR" sz="2000" dirty="0"/>
              <a:t> derivasyonu</a:t>
            </a:r>
            <a:r>
              <a:rPr lang="en-US" sz="2000" dirty="0"/>
              <a:t>- I, II, III, </a:t>
            </a:r>
            <a:r>
              <a:rPr lang="en-US" sz="2000" dirty="0" err="1"/>
              <a:t>artırılmış</a:t>
            </a:r>
            <a:r>
              <a:rPr lang="en-US" sz="2000" dirty="0"/>
              <a:t> </a:t>
            </a:r>
            <a:r>
              <a:rPr lang="en-US" sz="2000" dirty="0" err="1"/>
              <a:t>vektör</a:t>
            </a:r>
            <a:r>
              <a:rPr lang="en-US" sz="2000" dirty="0"/>
              <a:t> </a:t>
            </a:r>
            <a:r>
              <a:rPr lang="en-US" sz="2000" dirty="0" err="1"/>
              <a:t>sağ</a:t>
            </a:r>
            <a:r>
              <a:rPr lang="en-US" sz="2000" dirty="0"/>
              <a:t>  (</a:t>
            </a:r>
            <a:r>
              <a:rPr lang="en-US" sz="2000" dirty="0" err="1"/>
              <a:t>aVR</a:t>
            </a:r>
            <a:r>
              <a:rPr lang="en-US" sz="2000" dirty="0"/>
              <a:t>), </a:t>
            </a:r>
            <a:r>
              <a:rPr lang="en-US" sz="2000" dirty="0" err="1"/>
              <a:t>artırılmış</a:t>
            </a:r>
            <a:r>
              <a:rPr lang="en-US" sz="2000" dirty="0"/>
              <a:t> </a:t>
            </a:r>
            <a:r>
              <a:rPr lang="en-US" sz="2000" dirty="0" err="1"/>
              <a:t>vektör</a:t>
            </a:r>
            <a:r>
              <a:rPr lang="en-US" sz="2000" dirty="0"/>
              <a:t> sol (</a:t>
            </a:r>
            <a:r>
              <a:rPr lang="en-US" sz="2000" dirty="0" err="1"/>
              <a:t>aVL</a:t>
            </a:r>
            <a:r>
              <a:rPr lang="en-US" sz="2000" dirty="0"/>
              <a:t>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artırılmış</a:t>
            </a:r>
            <a:r>
              <a:rPr lang="en-US" sz="2000" dirty="0"/>
              <a:t> </a:t>
            </a:r>
            <a:r>
              <a:rPr lang="en-US" sz="2000" dirty="0" err="1"/>
              <a:t>vektör</a:t>
            </a:r>
            <a:r>
              <a:rPr lang="en-US" sz="2000" dirty="0"/>
              <a:t> </a:t>
            </a:r>
            <a:r>
              <a:rPr lang="en-US" sz="2000" dirty="0" err="1"/>
              <a:t>aya</a:t>
            </a:r>
            <a:r>
              <a:rPr lang="tr-TR" sz="2000" dirty="0"/>
              <a:t>k</a:t>
            </a:r>
            <a:r>
              <a:rPr lang="en-US" sz="2000" dirty="0"/>
              <a:t> (</a:t>
            </a:r>
            <a:r>
              <a:rPr lang="en-US" sz="2000" dirty="0" err="1"/>
              <a:t>aVF</a:t>
            </a:r>
            <a:r>
              <a:rPr lang="en-US" sz="2000" dirty="0"/>
              <a:t>) - </a:t>
            </a:r>
            <a:r>
              <a:rPr lang="en-US" sz="2000" dirty="0" err="1"/>
              <a:t>kalbin</a:t>
            </a:r>
            <a:r>
              <a:rPr lang="en-US" sz="2000" dirty="0"/>
              <a:t> </a:t>
            </a:r>
            <a:r>
              <a:rPr lang="en-US" sz="2000" dirty="0" err="1"/>
              <a:t>ön</a:t>
            </a:r>
            <a:r>
              <a:rPr lang="en-US" sz="2000" dirty="0"/>
              <a:t> (</a:t>
            </a:r>
            <a:r>
              <a:rPr lang="en-US" sz="2000" dirty="0" err="1"/>
              <a:t>dikey</a:t>
            </a:r>
            <a:r>
              <a:rPr lang="en-US" sz="2000" dirty="0"/>
              <a:t>) </a:t>
            </a:r>
            <a:r>
              <a:rPr lang="en-US" sz="2000" dirty="0" err="1"/>
              <a:t>düzlemi</a:t>
            </a:r>
            <a:r>
              <a:rPr lang="en-US" sz="2000" dirty="0"/>
              <a:t> </a:t>
            </a:r>
            <a:r>
              <a:rPr lang="en-US" sz="2000" dirty="0" err="1"/>
              <a:t>hakkında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r>
              <a:rPr lang="en-US" sz="2000" dirty="0"/>
              <a:t>. 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en-US" sz="2000" dirty="0"/>
              <a:t>I, II </a:t>
            </a:r>
            <a:r>
              <a:rPr lang="en-US" sz="2000" dirty="0" err="1"/>
              <a:t>ve</a:t>
            </a:r>
            <a:r>
              <a:rPr lang="en-US" sz="2000" dirty="0"/>
              <a:t> III </a:t>
            </a:r>
            <a:r>
              <a:rPr lang="en-US" sz="2000" dirty="0" err="1"/>
              <a:t>derivasyonları</a:t>
            </a:r>
            <a:r>
              <a:rPr lang="en-US" sz="2000" dirty="0"/>
              <a:t> </a:t>
            </a:r>
            <a:r>
              <a:rPr lang="tr-TR" sz="2000" dirty="0"/>
              <a:t>kaydetmek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pozitif</a:t>
            </a:r>
            <a:r>
              <a:rPr lang="en-US" sz="2000" dirty="0"/>
              <a:t> </a:t>
            </a:r>
            <a:r>
              <a:rPr lang="en-US" sz="2000" dirty="0" err="1"/>
              <a:t>elektrot</a:t>
            </a:r>
            <a:r>
              <a:rPr lang="tr-TR" sz="2000" dirty="0" err="1"/>
              <a:t>lar</a:t>
            </a:r>
            <a:r>
              <a:rPr lang="en-US" sz="2000" dirty="0"/>
              <a:t> </a:t>
            </a:r>
            <a:r>
              <a:rPr lang="en-US" sz="2000" dirty="0" err="1"/>
              <a:t>gerek</a:t>
            </a:r>
            <a:r>
              <a:rPr lang="tr-TR" sz="2000" dirty="0" err="1"/>
              <a:t>lidir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da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tr-TR" sz="2000" dirty="0"/>
              <a:t>bu derivasyonları</a:t>
            </a:r>
            <a:r>
              <a:rPr lang="en-US" sz="2000" dirty="0"/>
              <a:t> bipolar </a:t>
            </a:r>
            <a:r>
              <a:rPr lang="en-US" sz="2000" dirty="0" err="1"/>
              <a:t>yapar</a:t>
            </a:r>
            <a:r>
              <a:rPr lang="en-US" sz="2000" dirty="0"/>
              <a:t>.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en-US" sz="2000" dirty="0" err="1"/>
              <a:t>Artırılmış</a:t>
            </a:r>
            <a:r>
              <a:rPr lang="en-US" sz="2000" dirty="0"/>
              <a:t> </a:t>
            </a:r>
            <a:r>
              <a:rPr lang="tr-TR" sz="2000" dirty="0"/>
              <a:t>derivasyonlar</a:t>
            </a:r>
            <a:r>
              <a:rPr lang="en-US" sz="2000" dirty="0"/>
              <a:t>,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/>
              <a:t>araştırıcı elektrottan</a:t>
            </a:r>
            <a:r>
              <a:rPr lang="en-US" sz="2000" dirty="0"/>
              <a:t> </a:t>
            </a:r>
            <a:r>
              <a:rPr lang="en-US" sz="2000" dirty="0" err="1"/>
              <a:t>gelen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kaydeder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unipolar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adlandırılır</a:t>
            </a:r>
            <a:r>
              <a:rPr lang="en-US" sz="2000" dirty="0"/>
              <a:t>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22113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-1" b="-1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9888" y="857622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 b="1" dirty="0" err="1"/>
              <a:t>Bipolar</a:t>
            </a:r>
            <a:r>
              <a:rPr lang="tr-TR" sz="3100" b="1" dirty="0"/>
              <a:t> Derivasyonlar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8122" y="2368206"/>
            <a:ext cx="4393887" cy="3119761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err="1"/>
              <a:t>Elektriksel</a:t>
            </a:r>
            <a:r>
              <a:rPr lang="en-US" sz="2000" dirty="0"/>
              <a:t> </a:t>
            </a:r>
            <a:r>
              <a:rPr lang="en-US" sz="2000" dirty="0" err="1"/>
              <a:t>parazitin</a:t>
            </a:r>
            <a:r>
              <a:rPr lang="en-US" sz="2000" dirty="0"/>
              <a:t> EKG </a:t>
            </a:r>
            <a:r>
              <a:rPr lang="en-US" sz="2000" dirty="0" err="1"/>
              <a:t>kaydında</a:t>
            </a:r>
            <a:r>
              <a:rPr lang="en-US" sz="2000" dirty="0"/>
              <a:t> </a:t>
            </a:r>
            <a:r>
              <a:rPr lang="en-US" sz="2000" dirty="0" err="1"/>
              <a:t>görünmesini</a:t>
            </a:r>
            <a:r>
              <a:rPr lang="en-US" sz="2000" dirty="0"/>
              <a:t> </a:t>
            </a:r>
            <a:r>
              <a:rPr lang="en-US" sz="2000" dirty="0" err="1"/>
              <a:t>önlemek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tüm</a:t>
            </a:r>
            <a:r>
              <a:rPr lang="en-US" sz="2000" dirty="0"/>
              <a:t> bipolar </a:t>
            </a:r>
            <a:r>
              <a:rPr lang="tr-TR" sz="2000" dirty="0"/>
              <a:t>derivasyonlarda</a:t>
            </a:r>
            <a:r>
              <a:rPr lang="en-US" sz="2000" dirty="0"/>
              <a:t> </a:t>
            </a:r>
            <a:r>
              <a:rPr lang="en-US" sz="2000" dirty="0" err="1"/>
              <a:t>toprak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bilinen</a:t>
            </a:r>
            <a:r>
              <a:rPr lang="en-US" sz="2000" dirty="0"/>
              <a:t> </a:t>
            </a:r>
            <a:r>
              <a:rPr lang="en-US" sz="2000" dirty="0" err="1"/>
              <a:t>üçüncü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elektrot</a:t>
            </a:r>
            <a:r>
              <a:rPr lang="en-US" sz="2000" dirty="0"/>
              <a:t> </a:t>
            </a:r>
            <a:r>
              <a:rPr lang="en-US" sz="2000" dirty="0" err="1"/>
              <a:t>bulunur</a:t>
            </a:r>
            <a:r>
              <a:rPr lang="tr-TR" sz="2000" dirty="0"/>
              <a:t>. </a:t>
            </a:r>
          </a:p>
          <a:p>
            <a:pPr algn="just">
              <a:lnSpc>
                <a:spcPct val="90000"/>
              </a:lnSpc>
            </a:pPr>
            <a:r>
              <a:rPr lang="tr-TR" sz="2000" b="1" dirty="0"/>
              <a:t>1. Derivasyon (I)</a:t>
            </a:r>
            <a:r>
              <a:rPr lang="en-US" sz="2000" b="1" dirty="0"/>
              <a:t>, </a:t>
            </a:r>
            <a:r>
              <a:rPr lang="tr-TR" sz="2000" dirty="0"/>
              <a:t>kalpte </a:t>
            </a:r>
            <a:r>
              <a:rPr lang="en-US" sz="2000" dirty="0" err="1"/>
              <a:t>akımın</a:t>
            </a:r>
            <a:r>
              <a:rPr lang="en-US" sz="2000" dirty="0"/>
              <a:t> </a:t>
            </a:r>
            <a:r>
              <a:rPr lang="en-US" sz="2000" dirty="0" err="1"/>
              <a:t>sağdan</a:t>
            </a:r>
            <a:r>
              <a:rPr lang="en-US" sz="2000" dirty="0"/>
              <a:t> sola </a:t>
            </a:r>
            <a:r>
              <a:rPr lang="en-US" sz="2000" dirty="0" err="1"/>
              <a:t>hareket</a:t>
            </a:r>
            <a:r>
              <a:rPr lang="en-US" sz="2000" dirty="0"/>
              <a:t> </a:t>
            </a:r>
            <a:r>
              <a:rPr lang="en-US" sz="2000" dirty="0" err="1"/>
              <a:t>ettiğini</a:t>
            </a:r>
            <a:r>
              <a:rPr lang="en-US" sz="2000" dirty="0"/>
              <a:t> </a:t>
            </a:r>
            <a:r>
              <a:rPr lang="en-US" sz="2000" dirty="0" err="1"/>
              <a:t>gösteren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/>
              <a:t>bakış açısı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r>
              <a:rPr lang="en-US" sz="2000" dirty="0"/>
              <a:t>.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tr-TR" sz="2000" dirty="0"/>
              <a:t>Bu derivasyonda, akım negatiften pozitife doğru olduğu için, pozitif elektrot sol kola ve negatif </a:t>
            </a:r>
            <a:r>
              <a:rPr lang="tr-TR" sz="2000" dirty="0" err="1"/>
              <a:t>eletrot</a:t>
            </a:r>
            <a:r>
              <a:rPr lang="tr-TR" sz="2000" dirty="0"/>
              <a:t> sağ kola yerleştirilir.</a:t>
            </a:r>
          </a:p>
        </p:txBody>
      </p:sp>
    </p:spTree>
    <p:extLst>
      <p:ext uri="{BB962C8B-B14F-4D97-AF65-F5344CB8AC3E}">
        <p14:creationId xmlns:p14="http://schemas.microsoft.com/office/powerpoint/2010/main" val="8837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r="15255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 b="1" dirty="0" err="1"/>
              <a:t>Bipolar</a:t>
            </a:r>
            <a:r>
              <a:rPr lang="tr-TR" b="1" dirty="0"/>
              <a:t> Derivasyonlar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432" y="2436929"/>
            <a:ext cx="4584566" cy="44543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 sz="2000" b="1" dirty="0"/>
              <a:t>2. Derivasyon (II) </a:t>
            </a:r>
            <a:r>
              <a:rPr lang="tr-TR" sz="2000" dirty="0"/>
              <a:t>pozitif bir </a:t>
            </a:r>
            <a:r>
              <a:rPr lang="tr-TR" sz="2000" dirty="0" err="1"/>
              <a:t>defleksiyon</a:t>
            </a:r>
            <a:r>
              <a:rPr lang="tr-TR" sz="2000" dirty="0"/>
              <a:t> oluşturur.</a:t>
            </a:r>
          </a:p>
          <a:p>
            <a:pPr lvl="1" algn="just">
              <a:lnSpc>
                <a:spcPct val="90000"/>
              </a:lnSpc>
            </a:pPr>
            <a:r>
              <a:rPr lang="tr-TR" sz="1600" dirty="0"/>
              <a:t>Pozitif elektrot hastanın sol bacağına ve </a:t>
            </a:r>
            <a:r>
              <a:rPr lang="tr-TR" sz="1600" dirty="0" err="1"/>
              <a:t>nagatif</a:t>
            </a:r>
            <a:r>
              <a:rPr lang="tr-TR" sz="1600" dirty="0"/>
              <a:t> elektrot ise sağ kola yerleştirilir. </a:t>
            </a:r>
          </a:p>
          <a:p>
            <a:pPr lvl="1" algn="just">
              <a:lnSpc>
                <a:spcPct val="90000"/>
              </a:lnSpc>
            </a:pPr>
            <a:r>
              <a:rPr lang="tr-TR" sz="1600" dirty="0"/>
              <a:t>2. Derivasyon pozitif ve yüksek voltajlı bir derivasyon olduğu için yüksek P, R ve T dalgaları gözlemlenir.</a:t>
            </a:r>
            <a:r>
              <a:rPr lang="en-US" sz="1600" dirty="0"/>
              <a:t>. </a:t>
            </a:r>
            <a:endParaRPr lang="tr-TR" sz="1600" dirty="0"/>
          </a:p>
          <a:p>
            <a:pPr lvl="1" algn="just">
              <a:lnSpc>
                <a:spcPct val="90000"/>
              </a:lnSpc>
            </a:pPr>
            <a:r>
              <a:rPr lang="tr-TR" sz="1600" dirty="0"/>
              <a:t>Bu derivasyon yaygın olarak genel muayene de kullanılır.</a:t>
            </a:r>
          </a:p>
          <a:p>
            <a:pPr algn="just">
              <a:lnSpc>
                <a:spcPct val="90000"/>
              </a:lnSpc>
            </a:pPr>
            <a:r>
              <a:rPr lang="tr-TR" sz="2000" b="1" dirty="0"/>
              <a:t>3. Derivasyon (III) </a:t>
            </a:r>
            <a:r>
              <a:rPr lang="tr-TR" sz="2000" dirty="0"/>
              <a:t>pozitif bir </a:t>
            </a:r>
            <a:r>
              <a:rPr lang="tr-TR" sz="2000" dirty="0" err="1"/>
              <a:t>defleksiyon</a:t>
            </a:r>
            <a:r>
              <a:rPr lang="tr-TR" sz="2000" dirty="0"/>
              <a:t> oluşturur</a:t>
            </a:r>
          </a:p>
          <a:p>
            <a:pPr algn="just">
              <a:lnSpc>
                <a:spcPct val="90000"/>
              </a:lnSpc>
            </a:pPr>
            <a:r>
              <a:rPr lang="tr-TR" sz="2000" dirty="0"/>
              <a:t>Pozitif elektrot hastanın sol bacağına ve </a:t>
            </a:r>
            <a:r>
              <a:rPr lang="tr-TR" sz="2000" dirty="0" err="1"/>
              <a:t>nagatif</a:t>
            </a:r>
            <a:r>
              <a:rPr lang="tr-TR" sz="2000" dirty="0"/>
              <a:t> elektrot ise sol kola yerleştirilir. </a:t>
            </a:r>
            <a:r>
              <a:rPr lang="en-US" sz="2000" dirty="0"/>
              <a:t>. </a:t>
            </a:r>
            <a:endParaRPr lang="tr-TR" sz="2000" dirty="0"/>
          </a:p>
          <a:p>
            <a:pPr algn="just">
              <a:lnSpc>
                <a:spcPct val="90000"/>
              </a:lnSpc>
            </a:pPr>
            <a:r>
              <a:rPr lang="tr-TR" sz="2000" dirty="0" err="1"/>
              <a:t>Bipolar</a:t>
            </a:r>
            <a:r>
              <a:rPr lang="tr-TR" sz="2000" dirty="0"/>
              <a:t> </a:t>
            </a:r>
            <a:r>
              <a:rPr lang="tr-TR" sz="2000" dirty="0" err="1"/>
              <a:t>ekstremite</a:t>
            </a:r>
            <a:r>
              <a:rPr lang="tr-TR" sz="2000" dirty="0"/>
              <a:t> derivasyonlarının (I, II, III) eksenleri kalbin etrafında bir üçken oluşturur ve kalbe </a:t>
            </a:r>
            <a:r>
              <a:rPr lang="tr-TR" sz="2000" dirty="0" err="1"/>
              <a:t>frontal</a:t>
            </a:r>
            <a:r>
              <a:rPr lang="tr-TR" sz="2000" dirty="0"/>
              <a:t> düzlemden bir bakış sağlamış olurlar.</a:t>
            </a:r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9375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r="11743" b="3"/>
          <a:stretch/>
        </p:blipFill>
        <p:spPr bwMode="auto">
          <a:xfrm>
            <a:off x="4578712" y="1988840"/>
            <a:ext cx="3952062" cy="36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 «</a:t>
            </a:r>
            <a:r>
              <a:rPr lang="tr-TR" dirty="0" err="1"/>
              <a:t>a»rtırılmış</a:t>
            </a:r>
            <a:r>
              <a:rPr lang="tr-TR" dirty="0"/>
              <a:t> </a:t>
            </a:r>
            <a:r>
              <a:rPr lang="tr-TR" dirty="0" err="1"/>
              <a:t>unipolar</a:t>
            </a:r>
            <a:r>
              <a:rPr lang="tr-TR" dirty="0"/>
              <a:t> </a:t>
            </a:r>
            <a:r>
              <a:rPr lang="tr-TR" dirty="0" err="1"/>
              <a:t>ekstremite</a:t>
            </a:r>
            <a:r>
              <a:rPr lang="tr-TR" dirty="0"/>
              <a:t> derivasyonları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3799334" cy="491574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1800" dirty="0" err="1"/>
              <a:t>aVR</a:t>
            </a:r>
            <a:r>
              <a:rPr lang="en-US" sz="1800" dirty="0"/>
              <a:t>, </a:t>
            </a:r>
            <a:r>
              <a:rPr lang="en-US" sz="1800" dirty="0" err="1"/>
              <a:t>aVL</a:t>
            </a:r>
            <a:r>
              <a:rPr lang="en-US" sz="1800" dirty="0"/>
              <a:t>, </a:t>
            </a:r>
            <a:r>
              <a:rPr lang="tr-TR" sz="1800" dirty="0"/>
              <a:t>ve</a:t>
            </a:r>
            <a:r>
              <a:rPr lang="en-US" sz="1800" dirty="0"/>
              <a:t> </a:t>
            </a:r>
            <a:r>
              <a:rPr lang="en-US" sz="1800" dirty="0" err="1"/>
              <a:t>aVF</a:t>
            </a:r>
            <a:r>
              <a:rPr lang="tr-TR" sz="1800" dirty="0"/>
              <a:t> derivasyonlarından normal olarak oluşan küçük dalga formları EKG cihazı tarafından büyütüldükleri için artırılmış derivasyonlar olarak isimlendirilirler.</a:t>
            </a:r>
          </a:p>
          <a:p>
            <a:pPr algn="just">
              <a:lnSpc>
                <a:spcPct val="90000"/>
              </a:lnSpc>
            </a:pPr>
            <a:r>
              <a:rPr lang="tr-TR" sz="1800" dirty="0"/>
              <a:t>Bir </a:t>
            </a:r>
            <a:r>
              <a:rPr lang="tr-TR" sz="1800" dirty="0" err="1"/>
              <a:t>ekstremite</a:t>
            </a:r>
            <a:r>
              <a:rPr lang="tr-TR" sz="1800" dirty="0"/>
              <a:t> ve tek bir elektrot arasındaki elektriksel aktiviteyi ölçerler.</a:t>
            </a:r>
            <a:r>
              <a:rPr lang="en-US" sz="1800" dirty="0"/>
              <a:t> </a:t>
            </a:r>
            <a:endParaRPr lang="tr-TR" sz="1800" dirty="0"/>
          </a:p>
          <a:p>
            <a:pPr algn="just">
              <a:lnSpc>
                <a:spcPct val="90000"/>
              </a:lnSpc>
            </a:pPr>
            <a:r>
              <a:rPr lang="tr-TR" sz="1800" dirty="0"/>
              <a:t>aVR derivasyonunda, pozitif elektrot sağ kola yerleştirilir ve kalbin elektriksel aktivitesi derivasyondan uzaklaştığı için negatif bir </a:t>
            </a:r>
            <a:r>
              <a:rPr lang="tr-TR" sz="1800" dirty="0" err="1"/>
              <a:t>defleksiyon</a:t>
            </a:r>
            <a:r>
              <a:rPr lang="tr-TR" sz="1800" dirty="0"/>
              <a:t> oluşturur.</a:t>
            </a:r>
          </a:p>
          <a:p>
            <a:pPr algn="just">
              <a:lnSpc>
                <a:spcPct val="90000"/>
              </a:lnSpc>
            </a:pPr>
            <a:r>
              <a:rPr lang="tr-TR" sz="1800" dirty="0" err="1"/>
              <a:t>aVL</a:t>
            </a:r>
            <a:r>
              <a:rPr lang="tr-TR" sz="1800" dirty="0"/>
              <a:t> derivasyonunda, pozitif elektrot sol kola yerleştirilir ve EKG de pozitif bir </a:t>
            </a:r>
            <a:r>
              <a:rPr lang="tr-TR" sz="1800" dirty="0" err="1"/>
              <a:t>defleksiyon</a:t>
            </a:r>
            <a:r>
              <a:rPr lang="tr-TR" sz="1800" dirty="0"/>
              <a:t> oluşturur.</a:t>
            </a:r>
            <a:r>
              <a:rPr lang="en-US" sz="1800" dirty="0"/>
              <a:t> </a:t>
            </a:r>
            <a:endParaRPr lang="tr-TR" sz="1800" dirty="0"/>
          </a:p>
          <a:p>
            <a:pPr algn="just">
              <a:lnSpc>
                <a:spcPct val="90000"/>
              </a:lnSpc>
            </a:pPr>
            <a:r>
              <a:rPr lang="tr-TR" sz="1800" dirty="0" err="1"/>
              <a:t>aVF</a:t>
            </a:r>
            <a:r>
              <a:rPr lang="tr-TR" sz="1800" dirty="0"/>
              <a:t> derivasyonunda, pozitif elektrot sol bacağa yerleştirilir ve pozitif bir </a:t>
            </a:r>
            <a:r>
              <a:rPr lang="tr-TR" sz="1800" dirty="0" err="1"/>
              <a:t>defleksiyon</a:t>
            </a:r>
            <a:r>
              <a:rPr lang="tr-TR" sz="1800" dirty="0"/>
              <a:t> oluşturur. </a:t>
            </a:r>
          </a:p>
        </p:txBody>
      </p:sp>
    </p:spTree>
    <p:extLst>
      <p:ext uri="{BB962C8B-B14F-4D97-AF65-F5344CB8AC3E}">
        <p14:creationId xmlns:p14="http://schemas.microsoft.com/office/powerpoint/2010/main" val="197892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1058</Words>
  <Application>Microsoft Office PowerPoint</Application>
  <PresentationFormat>Ekran Gösterisi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Ofis Teması</vt:lpstr>
      <vt:lpstr>EKG Yorumlamak</vt:lpstr>
      <vt:lpstr>Derivasyonlar</vt:lpstr>
      <vt:lpstr>Derivasyonlar</vt:lpstr>
      <vt:lpstr>Derivasyonlar</vt:lpstr>
      <vt:lpstr>12 Derivasyon ve EKG</vt:lpstr>
      <vt:lpstr>Ekstremite Derivasyonları</vt:lpstr>
      <vt:lpstr>Bipolar Derivasyonlar</vt:lpstr>
      <vt:lpstr>Bipolar Derivasyonlar</vt:lpstr>
      <vt:lpstr> «a»rtırılmış unipolar ekstremite derivasyonları</vt:lpstr>
      <vt:lpstr>PowerPoint Sunusu</vt:lpstr>
      <vt:lpstr>Göğüs Derivasyonları (PRECORDIAL)</vt:lpstr>
      <vt:lpstr>Göğüs Derivasyonları</vt:lpstr>
      <vt:lpstr>EKG Kayıt ederken</vt:lpstr>
      <vt:lpstr>EKG Yorumlamak</vt:lpstr>
      <vt:lpstr>EKG Yorumlamak</vt:lpstr>
      <vt:lpstr>Standardizasyon Defleksiyonu</vt:lpstr>
      <vt:lpstr>Standardizasyon Defleksiyonu</vt:lpstr>
      <vt:lpstr>Kağıt Hızı</vt:lpstr>
      <vt:lpstr>EKG ye Metodik Yaklaşım</vt:lpstr>
      <vt:lpstr>Sorularınız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veta</dc:creator>
  <cp:lastModifiedBy>nailmert bıçakcı</cp:lastModifiedBy>
  <cp:revision>83</cp:revision>
  <dcterms:created xsi:type="dcterms:W3CDTF">2017-11-18T06:41:04Z</dcterms:created>
  <dcterms:modified xsi:type="dcterms:W3CDTF">2025-09-09T08:06:27Z</dcterms:modified>
</cp:coreProperties>
</file>