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3" r:id="rId1"/>
  </p:sldMasterIdLst>
  <p:sldIdLst>
    <p:sldId id="270" r:id="rId2"/>
    <p:sldId id="279" r:id="rId3"/>
    <p:sldId id="273" r:id="rId4"/>
    <p:sldId id="274" r:id="rId5"/>
    <p:sldId id="275" r:id="rId6"/>
    <p:sldId id="276" r:id="rId7"/>
    <p:sldId id="277" r:id="rId8"/>
    <p:sldId id="278" r:id="rId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2" d="100"/>
          <a:sy n="112" d="100"/>
        </p:scale>
        <p:origin x="414"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8" name="Group 7"/>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85000"/>
                  <a:lumOff val="1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lumOff val="1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E485955E-4CF7-4E24-B4F6-8CEAFDDDD4E9}" type="datetimeFigureOut">
              <a:rPr lang="tr-TR" smtClean="0"/>
              <a:t>30.04.2018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DD3E324-E2ED-441C-8317-FCD263B05E06}" type="slidenum">
              <a:rPr lang="tr-TR" smtClean="0"/>
              <a:t>‹#›</a:t>
            </a:fld>
            <a:endParaRPr lang="tr-TR"/>
          </a:p>
        </p:txBody>
      </p:sp>
    </p:spTree>
    <p:extLst>
      <p:ext uri="{BB962C8B-B14F-4D97-AF65-F5344CB8AC3E}">
        <p14:creationId xmlns:p14="http://schemas.microsoft.com/office/powerpoint/2010/main" val="10474794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E485955E-4CF7-4E24-B4F6-8CEAFDDDD4E9}" type="datetimeFigureOut">
              <a:rPr lang="tr-TR" smtClean="0"/>
              <a:t>30.04.2018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DD3E324-E2ED-441C-8317-FCD263B05E06}" type="slidenum">
              <a:rPr lang="tr-TR" smtClean="0"/>
              <a:t>‹#›</a:t>
            </a:fld>
            <a:endParaRPr lang="tr-TR"/>
          </a:p>
        </p:txBody>
      </p:sp>
    </p:spTree>
    <p:extLst>
      <p:ext uri="{BB962C8B-B14F-4D97-AF65-F5344CB8AC3E}">
        <p14:creationId xmlns:p14="http://schemas.microsoft.com/office/powerpoint/2010/main" val="19642173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smtClean="0"/>
              <a:t>Asıl başlık stili için tıklatın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E485955E-4CF7-4E24-B4F6-8CEAFDDDD4E9}" type="datetimeFigureOut">
              <a:rPr lang="tr-TR" smtClean="0"/>
              <a:t>30.04.2018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DD3E324-E2ED-441C-8317-FCD263B05E06}" type="slidenum">
              <a:rPr lang="tr-TR" smtClean="0"/>
              <a:t>‹#›</a:t>
            </a:fld>
            <a:endParaRPr lang="tr-TR"/>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73528087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E485955E-4CF7-4E24-B4F6-8CEAFDDDD4E9}" type="datetimeFigureOut">
              <a:rPr lang="tr-TR" smtClean="0"/>
              <a:t>30.04.2018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DD3E324-E2ED-441C-8317-FCD263B05E06}" type="slidenum">
              <a:rPr lang="tr-TR" smtClean="0"/>
              <a:t>‹#›</a:t>
            </a:fld>
            <a:endParaRPr lang="tr-TR"/>
          </a:p>
        </p:txBody>
      </p:sp>
    </p:spTree>
    <p:extLst>
      <p:ext uri="{BB962C8B-B14F-4D97-AF65-F5344CB8AC3E}">
        <p14:creationId xmlns:p14="http://schemas.microsoft.com/office/powerpoint/2010/main" val="416566405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smtClean="0"/>
              <a:t>Asıl başlık stili için tıklatın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E485955E-4CF7-4E24-B4F6-8CEAFDDDD4E9}" type="datetimeFigureOut">
              <a:rPr lang="tr-TR" smtClean="0"/>
              <a:t>30.04.2018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DD3E324-E2ED-441C-8317-FCD263B05E06}" type="slidenum">
              <a:rPr lang="tr-TR" smtClean="0"/>
              <a:t>‹#›</a:t>
            </a:fld>
            <a:endParaRPr lang="tr-TR"/>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63302616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tr-TR" smtClean="0"/>
              <a:t>Asıl başlık stili için tıklatın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E485955E-4CF7-4E24-B4F6-8CEAFDDDD4E9}" type="datetimeFigureOut">
              <a:rPr lang="tr-TR" smtClean="0"/>
              <a:t>30.04.2018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DD3E324-E2ED-441C-8317-FCD263B05E06}" type="slidenum">
              <a:rPr lang="tr-TR" smtClean="0"/>
              <a:t>‹#›</a:t>
            </a:fld>
            <a:endParaRPr lang="tr-TR"/>
          </a:p>
        </p:txBody>
      </p:sp>
    </p:spTree>
    <p:extLst>
      <p:ext uri="{BB962C8B-B14F-4D97-AF65-F5344CB8AC3E}">
        <p14:creationId xmlns:p14="http://schemas.microsoft.com/office/powerpoint/2010/main" val="82937720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E485955E-4CF7-4E24-B4F6-8CEAFDDDD4E9}" type="datetimeFigureOut">
              <a:rPr lang="tr-TR" smtClean="0"/>
              <a:t>30.04.2018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DD3E324-E2ED-441C-8317-FCD263B05E06}" type="slidenum">
              <a:rPr lang="tr-TR" smtClean="0"/>
              <a:t>‹#›</a:t>
            </a:fld>
            <a:endParaRPr lang="tr-TR"/>
          </a:p>
        </p:txBody>
      </p:sp>
    </p:spTree>
    <p:extLst>
      <p:ext uri="{BB962C8B-B14F-4D97-AF65-F5344CB8AC3E}">
        <p14:creationId xmlns:p14="http://schemas.microsoft.com/office/powerpoint/2010/main" val="257758928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E485955E-4CF7-4E24-B4F6-8CEAFDDDD4E9}" type="datetimeFigureOut">
              <a:rPr lang="tr-TR" smtClean="0"/>
              <a:t>30.04.2018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DD3E324-E2ED-441C-8317-FCD263B05E06}" type="slidenum">
              <a:rPr lang="tr-TR" smtClean="0"/>
              <a:t>‹#›</a:t>
            </a:fld>
            <a:endParaRPr lang="tr-TR"/>
          </a:p>
        </p:txBody>
      </p:sp>
    </p:spTree>
    <p:extLst>
      <p:ext uri="{BB962C8B-B14F-4D97-AF65-F5344CB8AC3E}">
        <p14:creationId xmlns:p14="http://schemas.microsoft.com/office/powerpoint/2010/main" val="26855805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E485955E-4CF7-4E24-B4F6-8CEAFDDDD4E9}" type="datetimeFigureOut">
              <a:rPr lang="tr-TR" smtClean="0"/>
              <a:t>30.04.2018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DD3E324-E2ED-441C-8317-FCD263B05E06}" type="slidenum">
              <a:rPr lang="tr-TR" smtClean="0"/>
              <a:t>‹#›</a:t>
            </a:fld>
            <a:endParaRPr lang="tr-TR"/>
          </a:p>
        </p:txBody>
      </p:sp>
    </p:spTree>
    <p:extLst>
      <p:ext uri="{BB962C8B-B14F-4D97-AF65-F5344CB8AC3E}">
        <p14:creationId xmlns:p14="http://schemas.microsoft.com/office/powerpoint/2010/main" val="38080894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E485955E-4CF7-4E24-B4F6-8CEAFDDDD4E9}" type="datetimeFigureOut">
              <a:rPr lang="tr-TR" smtClean="0"/>
              <a:t>30.04.2018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DD3E324-E2ED-441C-8317-FCD263B05E06}" type="slidenum">
              <a:rPr lang="tr-TR" smtClean="0"/>
              <a:t>‹#›</a:t>
            </a:fld>
            <a:endParaRPr lang="tr-TR"/>
          </a:p>
        </p:txBody>
      </p:sp>
    </p:spTree>
    <p:extLst>
      <p:ext uri="{BB962C8B-B14F-4D97-AF65-F5344CB8AC3E}">
        <p14:creationId xmlns:p14="http://schemas.microsoft.com/office/powerpoint/2010/main" val="12514011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E485955E-4CF7-4E24-B4F6-8CEAFDDDD4E9}" type="datetimeFigureOut">
              <a:rPr lang="tr-TR" smtClean="0"/>
              <a:t>30.04.2018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CDD3E324-E2ED-441C-8317-FCD263B05E06}" type="slidenum">
              <a:rPr lang="tr-TR" smtClean="0"/>
              <a:t>‹#›</a:t>
            </a:fld>
            <a:endParaRPr lang="tr-TR"/>
          </a:p>
        </p:txBody>
      </p:sp>
    </p:spTree>
    <p:extLst>
      <p:ext uri="{BB962C8B-B14F-4D97-AF65-F5344CB8AC3E}">
        <p14:creationId xmlns:p14="http://schemas.microsoft.com/office/powerpoint/2010/main" val="8377269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E485955E-4CF7-4E24-B4F6-8CEAFDDDD4E9}" type="datetimeFigureOut">
              <a:rPr lang="tr-TR" smtClean="0"/>
              <a:t>30.04.2018</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CDD3E324-E2ED-441C-8317-FCD263B05E06}" type="slidenum">
              <a:rPr lang="tr-TR" smtClean="0"/>
              <a:t>‹#›</a:t>
            </a:fld>
            <a:endParaRPr lang="tr-TR"/>
          </a:p>
        </p:txBody>
      </p:sp>
    </p:spTree>
    <p:extLst>
      <p:ext uri="{BB962C8B-B14F-4D97-AF65-F5344CB8AC3E}">
        <p14:creationId xmlns:p14="http://schemas.microsoft.com/office/powerpoint/2010/main" val="8246843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E485955E-4CF7-4E24-B4F6-8CEAFDDDD4E9}" type="datetimeFigureOut">
              <a:rPr lang="tr-TR" smtClean="0"/>
              <a:t>30.04.2018</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CDD3E324-E2ED-441C-8317-FCD263B05E06}" type="slidenum">
              <a:rPr lang="tr-TR" smtClean="0"/>
              <a:t>‹#›</a:t>
            </a:fld>
            <a:endParaRPr lang="tr-TR"/>
          </a:p>
        </p:txBody>
      </p:sp>
    </p:spTree>
    <p:extLst>
      <p:ext uri="{BB962C8B-B14F-4D97-AF65-F5344CB8AC3E}">
        <p14:creationId xmlns:p14="http://schemas.microsoft.com/office/powerpoint/2010/main" val="29031406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485955E-4CF7-4E24-B4F6-8CEAFDDDD4E9}" type="datetimeFigureOut">
              <a:rPr lang="tr-TR" smtClean="0"/>
              <a:t>30.04.2018</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CDD3E324-E2ED-441C-8317-FCD263B05E06}" type="slidenum">
              <a:rPr lang="tr-TR" smtClean="0"/>
              <a:t>‹#›</a:t>
            </a:fld>
            <a:endParaRPr lang="tr-TR"/>
          </a:p>
        </p:txBody>
      </p:sp>
    </p:spTree>
    <p:extLst>
      <p:ext uri="{BB962C8B-B14F-4D97-AF65-F5344CB8AC3E}">
        <p14:creationId xmlns:p14="http://schemas.microsoft.com/office/powerpoint/2010/main" val="5759919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tr-TR" smtClean="0"/>
              <a:t>Asıl başlık stili için tıklatın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E485955E-4CF7-4E24-B4F6-8CEAFDDDD4E9}" type="datetimeFigureOut">
              <a:rPr lang="tr-TR" smtClean="0"/>
              <a:t>30.04.2018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CDD3E324-E2ED-441C-8317-FCD263B05E06}" type="slidenum">
              <a:rPr lang="tr-TR" smtClean="0"/>
              <a:t>‹#›</a:t>
            </a:fld>
            <a:endParaRPr lang="tr-TR"/>
          </a:p>
        </p:txBody>
      </p:sp>
    </p:spTree>
    <p:extLst>
      <p:ext uri="{BB962C8B-B14F-4D97-AF65-F5344CB8AC3E}">
        <p14:creationId xmlns:p14="http://schemas.microsoft.com/office/powerpoint/2010/main" val="18487358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E485955E-4CF7-4E24-B4F6-8CEAFDDDD4E9}" type="datetimeFigureOut">
              <a:rPr lang="tr-TR" smtClean="0"/>
              <a:t>30.04.2018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CDD3E324-E2ED-441C-8317-FCD263B05E06}" type="slidenum">
              <a:rPr lang="tr-TR" smtClean="0"/>
              <a:t>‹#›</a:t>
            </a:fld>
            <a:endParaRPr lang="tr-TR"/>
          </a:p>
        </p:txBody>
      </p:sp>
    </p:spTree>
    <p:extLst>
      <p:ext uri="{BB962C8B-B14F-4D97-AF65-F5344CB8AC3E}">
        <p14:creationId xmlns:p14="http://schemas.microsoft.com/office/powerpoint/2010/main" val="36015980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grpSp>
        <p:nvGrpSpPr>
          <p:cNvPr id="8" name="Group 7"/>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85000"/>
                  <a:lumOff val="1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lumOff val="1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E485955E-4CF7-4E24-B4F6-8CEAFDDDD4E9}" type="datetimeFigureOut">
              <a:rPr lang="tr-TR" smtClean="0"/>
              <a:t>30.04.2018</a:t>
            </a:fld>
            <a:endParaRPr lang="tr-TR"/>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CDD3E324-E2ED-441C-8317-FCD263B05E06}" type="slidenum">
              <a:rPr lang="tr-TR" smtClean="0"/>
              <a:t>‹#›</a:t>
            </a:fld>
            <a:endParaRPr lang="tr-TR"/>
          </a:p>
        </p:txBody>
      </p:sp>
    </p:spTree>
    <p:extLst>
      <p:ext uri="{BB962C8B-B14F-4D97-AF65-F5344CB8AC3E}">
        <p14:creationId xmlns:p14="http://schemas.microsoft.com/office/powerpoint/2010/main" val="3348113339"/>
      </p:ext>
    </p:extLst>
  </p:cSld>
  <p:clrMap bg1="dk1" tx1="lt1" bg2="dk2" tx2="lt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18" r:id="rId5"/>
    <p:sldLayoutId id="2147483719" r:id="rId6"/>
    <p:sldLayoutId id="2147483720" r:id="rId7"/>
    <p:sldLayoutId id="2147483721" r:id="rId8"/>
    <p:sldLayoutId id="2147483722" r:id="rId9"/>
    <p:sldLayoutId id="2147483723" r:id="rId10"/>
    <p:sldLayoutId id="2147483724" r:id="rId11"/>
    <p:sldLayoutId id="2147483725" r:id="rId12"/>
    <p:sldLayoutId id="2147483726" r:id="rId13"/>
    <p:sldLayoutId id="2147483727" r:id="rId14"/>
    <p:sldLayoutId id="2147483728" r:id="rId15"/>
    <p:sldLayoutId id="214748372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etin kutusu 4"/>
          <p:cNvSpPr txBox="1"/>
          <p:nvPr/>
        </p:nvSpPr>
        <p:spPr>
          <a:xfrm>
            <a:off x="10774625" y="6367550"/>
            <a:ext cx="789708" cy="400110"/>
          </a:xfrm>
          <a:prstGeom prst="rect">
            <a:avLst/>
          </a:prstGeom>
          <a:noFill/>
        </p:spPr>
        <p:txBody>
          <a:bodyPr wrap="square" rtlCol="0">
            <a:spAutoFit/>
          </a:bodyPr>
          <a:lstStyle/>
          <a:p>
            <a:r>
              <a:rPr lang="tr-TR" sz="2000" i="1" dirty="0" smtClean="0">
                <a:latin typeface="Bodoni MT Poster Compressed" panose="02070706080601050204" pitchFamily="18" charset="-94"/>
              </a:rPr>
              <a:t>9. </a:t>
            </a:r>
            <a:r>
              <a:rPr lang="tr-TR" sz="2000" i="1" dirty="0" smtClean="0">
                <a:latin typeface="Bodoni MT Poster Compressed" panose="02070706080601050204" pitchFamily="18" charset="-94"/>
              </a:rPr>
              <a:t>Hafta</a:t>
            </a:r>
            <a:endParaRPr lang="tr-TR" sz="2000" i="1" dirty="0">
              <a:latin typeface="Bodoni MT Poster Compressed" panose="02070706080601050204" pitchFamily="18" charset="-94"/>
            </a:endParaRPr>
          </a:p>
        </p:txBody>
      </p:sp>
      <p:sp>
        <p:nvSpPr>
          <p:cNvPr id="4" name="Unvan 1"/>
          <p:cNvSpPr txBox="1">
            <a:spLocks/>
          </p:cNvSpPr>
          <p:nvPr/>
        </p:nvSpPr>
        <p:spPr>
          <a:xfrm>
            <a:off x="1411780" y="2585257"/>
            <a:ext cx="9204903" cy="1082195"/>
          </a:xfrm>
          <a:prstGeom prst="rect">
            <a:avLst/>
          </a:prstGeom>
          <a:effectLst/>
        </p:spPr>
        <p:txBody>
          <a:bodyPr vert="horz" lIns="91440" tIns="45720" rIns="91440" bIns="45720" rtlCol="0" anchor="ctr">
            <a:noAutofit/>
          </a:bodyPr>
          <a:lstStyle>
            <a:lvl1pPr algn="ctr" defTabSz="457200" rtl="0" eaLnBrk="1" latinLnBrk="0" hangingPunct="1">
              <a:spcBef>
                <a:spcPct val="0"/>
              </a:spcBef>
              <a:buNone/>
              <a:defRPr sz="4400" kern="1200" cap="none">
                <a:ln w="3175" cmpd="sng">
                  <a:noFill/>
                </a:ln>
                <a:solidFill>
                  <a:schemeClr val="tx1">
                    <a:lumMod val="85000"/>
                    <a:lumOff val="15000"/>
                  </a:schemeClr>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tr-TR" sz="4600" b="1" dirty="0" smtClean="0">
                <a:solidFill>
                  <a:schemeClr val="tx1"/>
                </a:solidFill>
                <a:latin typeface="+mn-lt"/>
              </a:rPr>
              <a:t>İç su Balıkları Yetiştiriciliği</a:t>
            </a:r>
            <a:endParaRPr lang="tr-TR" sz="4600" b="1" dirty="0">
              <a:solidFill>
                <a:schemeClr val="tx1"/>
              </a:solidFill>
              <a:latin typeface="+mn-lt"/>
            </a:endParaRPr>
          </a:p>
        </p:txBody>
      </p:sp>
    </p:spTree>
    <p:extLst>
      <p:ext uri="{BB962C8B-B14F-4D97-AF65-F5344CB8AC3E}">
        <p14:creationId xmlns:p14="http://schemas.microsoft.com/office/powerpoint/2010/main" val="278332142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Metin kutusu 5"/>
          <p:cNvSpPr txBox="1"/>
          <p:nvPr/>
        </p:nvSpPr>
        <p:spPr>
          <a:xfrm>
            <a:off x="1296784" y="2709950"/>
            <a:ext cx="4480560" cy="584775"/>
          </a:xfrm>
          <a:prstGeom prst="rect">
            <a:avLst/>
          </a:prstGeom>
          <a:noFill/>
        </p:spPr>
        <p:txBody>
          <a:bodyPr wrap="square" rtlCol="0">
            <a:spAutoFit/>
          </a:bodyPr>
          <a:lstStyle/>
          <a:p>
            <a:pPr marL="285750" indent="-285750">
              <a:buFont typeface="Wingdings" panose="05000000000000000000" pitchFamily="2" charset="2"/>
              <a:buChar char="§"/>
            </a:pPr>
            <a:r>
              <a:rPr lang="tr-TR" sz="3200" dirty="0" smtClean="0">
                <a:latin typeface="Bodoni MT Poster Compressed" panose="02070706080601050204" pitchFamily="18" charset="-94"/>
              </a:rPr>
              <a:t>Türkiye’de yetiştiriciliği yapılan türler:</a:t>
            </a:r>
            <a:endParaRPr lang="tr-TR" sz="3200" dirty="0">
              <a:latin typeface="Bodoni MT Poster Compressed" panose="02070706080601050204" pitchFamily="18" charset="-94"/>
            </a:endParaRPr>
          </a:p>
        </p:txBody>
      </p:sp>
      <p:sp>
        <p:nvSpPr>
          <p:cNvPr id="7" name="Metin kutusu 6"/>
          <p:cNvSpPr txBox="1"/>
          <p:nvPr/>
        </p:nvSpPr>
        <p:spPr>
          <a:xfrm>
            <a:off x="1778922" y="3413988"/>
            <a:ext cx="5045825" cy="1815882"/>
          </a:xfrm>
          <a:prstGeom prst="rect">
            <a:avLst/>
          </a:prstGeom>
          <a:noFill/>
        </p:spPr>
        <p:txBody>
          <a:bodyPr wrap="square" rtlCol="0">
            <a:spAutoFit/>
          </a:bodyPr>
          <a:lstStyle/>
          <a:p>
            <a:pPr marL="285750" indent="-285750">
              <a:buFont typeface="Wingdings" panose="05000000000000000000" pitchFamily="2" charset="2"/>
              <a:buChar char="§"/>
            </a:pPr>
            <a:r>
              <a:rPr lang="tr-TR" sz="2800" dirty="0" smtClean="0">
                <a:latin typeface="Bodoni MT Poster Compressed" panose="02070706080601050204" pitchFamily="18" charset="-94"/>
              </a:rPr>
              <a:t>Sazan 	(</a:t>
            </a:r>
            <a:r>
              <a:rPr lang="tr-TR" sz="2800" i="1" dirty="0" err="1" smtClean="0">
                <a:latin typeface="Bodoni MT Poster Compressed" panose="02070706080601050204" pitchFamily="18" charset="-94"/>
              </a:rPr>
              <a:t>Cyprinus</a:t>
            </a:r>
            <a:r>
              <a:rPr lang="tr-TR" sz="2800" i="1" dirty="0" smtClean="0">
                <a:latin typeface="Bodoni MT Poster Compressed" panose="02070706080601050204" pitchFamily="18" charset="-94"/>
              </a:rPr>
              <a:t> </a:t>
            </a:r>
            <a:r>
              <a:rPr lang="tr-TR" sz="2800" i="1" dirty="0" err="1" smtClean="0">
                <a:latin typeface="Bodoni MT Poster Compressed" panose="02070706080601050204" pitchFamily="18" charset="-94"/>
              </a:rPr>
              <a:t>carpio</a:t>
            </a:r>
            <a:r>
              <a:rPr lang="tr-TR" sz="2800" dirty="0" smtClean="0">
                <a:latin typeface="Bodoni MT Poster Compressed" panose="02070706080601050204" pitchFamily="18" charset="-94"/>
              </a:rPr>
              <a:t>)</a:t>
            </a:r>
          </a:p>
          <a:p>
            <a:pPr marL="285750" indent="-285750">
              <a:buFont typeface="Wingdings" panose="05000000000000000000" pitchFamily="2" charset="2"/>
              <a:buChar char="§"/>
            </a:pPr>
            <a:r>
              <a:rPr lang="tr-TR" sz="2800" dirty="0" smtClean="0">
                <a:latin typeface="Bodoni MT Poster Compressed" panose="02070706080601050204" pitchFamily="18" charset="-94"/>
              </a:rPr>
              <a:t>Gökkuşağı Alabalığı (</a:t>
            </a:r>
            <a:r>
              <a:rPr lang="tr-TR" sz="2800" i="1" dirty="0" err="1" smtClean="0">
                <a:latin typeface="Bodoni MT Poster Compressed" panose="02070706080601050204" pitchFamily="18" charset="-94"/>
              </a:rPr>
              <a:t>Oncorhynchus</a:t>
            </a:r>
            <a:r>
              <a:rPr lang="tr-TR" sz="2800" i="1" dirty="0" smtClean="0">
                <a:latin typeface="Bodoni MT Poster Compressed" panose="02070706080601050204" pitchFamily="18" charset="-94"/>
              </a:rPr>
              <a:t> </a:t>
            </a:r>
            <a:r>
              <a:rPr lang="tr-TR" sz="2800" i="1" dirty="0" err="1" smtClean="0">
                <a:latin typeface="Bodoni MT Poster Compressed" panose="02070706080601050204" pitchFamily="18" charset="-94"/>
              </a:rPr>
              <a:t>mykiss</a:t>
            </a:r>
            <a:r>
              <a:rPr lang="tr-TR" sz="2800" dirty="0" smtClean="0">
                <a:latin typeface="Bodoni MT Poster Compressed" panose="02070706080601050204" pitchFamily="18" charset="-94"/>
              </a:rPr>
              <a:t>)</a:t>
            </a:r>
          </a:p>
          <a:p>
            <a:pPr marL="285750" indent="-285750">
              <a:buFont typeface="Wingdings" panose="05000000000000000000" pitchFamily="2" charset="2"/>
              <a:buChar char="§"/>
            </a:pPr>
            <a:r>
              <a:rPr lang="tr-TR" sz="2800" dirty="0" err="1" smtClean="0">
                <a:latin typeface="Bodoni MT Poster Compressed" panose="02070706080601050204" pitchFamily="18" charset="-94"/>
              </a:rPr>
              <a:t>Tilapia</a:t>
            </a:r>
            <a:r>
              <a:rPr lang="tr-TR" sz="2800" dirty="0" smtClean="0">
                <a:latin typeface="Bodoni MT Poster Compressed" panose="02070706080601050204" pitchFamily="18" charset="-94"/>
              </a:rPr>
              <a:t> (</a:t>
            </a:r>
            <a:r>
              <a:rPr lang="tr-TR" sz="2800" dirty="0" err="1" smtClean="0">
                <a:latin typeface="Bodoni MT Poster Compressed" panose="02070706080601050204" pitchFamily="18" charset="-94"/>
              </a:rPr>
              <a:t>Tilapia</a:t>
            </a:r>
            <a:r>
              <a:rPr lang="tr-TR" sz="2800" dirty="0" smtClean="0">
                <a:latin typeface="Bodoni MT Poster Compressed" panose="02070706080601050204" pitchFamily="18" charset="-94"/>
              </a:rPr>
              <a:t>, </a:t>
            </a:r>
            <a:r>
              <a:rPr lang="tr-TR" sz="2800" dirty="0" err="1" smtClean="0">
                <a:latin typeface="Bodoni MT Poster Compressed" panose="02070706080601050204" pitchFamily="18" charset="-94"/>
              </a:rPr>
              <a:t>Saratherodon</a:t>
            </a:r>
            <a:r>
              <a:rPr lang="tr-TR" sz="2800" dirty="0" smtClean="0">
                <a:latin typeface="Bodoni MT Poster Compressed" panose="02070706080601050204" pitchFamily="18" charset="-94"/>
              </a:rPr>
              <a:t>, </a:t>
            </a:r>
            <a:r>
              <a:rPr lang="tr-TR" sz="2800" dirty="0" err="1" smtClean="0">
                <a:latin typeface="Bodoni MT Poster Compressed" panose="02070706080601050204" pitchFamily="18" charset="-94"/>
              </a:rPr>
              <a:t>Oreochromis</a:t>
            </a:r>
            <a:r>
              <a:rPr lang="tr-TR" sz="2800" dirty="0" smtClean="0">
                <a:latin typeface="Bodoni MT Poster Compressed" panose="02070706080601050204" pitchFamily="18" charset="-94"/>
              </a:rPr>
              <a:t> türleri)</a:t>
            </a:r>
          </a:p>
          <a:p>
            <a:pPr marL="285750" indent="-285750">
              <a:buFont typeface="Wingdings" panose="05000000000000000000" pitchFamily="2" charset="2"/>
              <a:buChar char="§"/>
            </a:pPr>
            <a:r>
              <a:rPr lang="tr-TR" sz="2800" dirty="0" smtClean="0">
                <a:latin typeface="Bodoni MT Poster Compressed" panose="02070706080601050204" pitchFamily="18" charset="-94"/>
              </a:rPr>
              <a:t>Yayın (</a:t>
            </a:r>
            <a:r>
              <a:rPr lang="tr-TR" sz="2800" i="1" dirty="0" err="1" smtClean="0">
                <a:latin typeface="Bodoni MT Poster Compressed" panose="02070706080601050204" pitchFamily="18" charset="-94"/>
              </a:rPr>
              <a:t>Silurus</a:t>
            </a:r>
            <a:r>
              <a:rPr lang="tr-TR" sz="2800" i="1" dirty="0" smtClean="0">
                <a:latin typeface="Bodoni MT Poster Compressed" panose="02070706080601050204" pitchFamily="18" charset="-94"/>
              </a:rPr>
              <a:t> </a:t>
            </a:r>
            <a:r>
              <a:rPr lang="tr-TR" sz="2800" i="1" dirty="0" err="1" smtClean="0">
                <a:latin typeface="Bodoni MT Poster Compressed" panose="02070706080601050204" pitchFamily="18" charset="-94"/>
              </a:rPr>
              <a:t>glanis</a:t>
            </a:r>
            <a:r>
              <a:rPr lang="tr-TR" sz="2800" dirty="0" smtClean="0">
                <a:latin typeface="Bodoni MT Poster Compressed" panose="02070706080601050204" pitchFamily="18" charset="-94"/>
              </a:rPr>
              <a:t>)</a:t>
            </a:r>
          </a:p>
        </p:txBody>
      </p:sp>
      <p:sp>
        <p:nvSpPr>
          <p:cNvPr id="8" name="Unvan 1"/>
          <p:cNvSpPr txBox="1">
            <a:spLocks/>
          </p:cNvSpPr>
          <p:nvPr/>
        </p:nvSpPr>
        <p:spPr>
          <a:xfrm>
            <a:off x="1296784" y="1296687"/>
            <a:ext cx="9204903" cy="1082195"/>
          </a:xfrm>
          <a:prstGeom prst="rect">
            <a:avLst/>
          </a:prstGeom>
          <a:effectLst/>
        </p:spPr>
        <p:txBody>
          <a:bodyPr vert="horz" lIns="91440" tIns="45720" rIns="91440" bIns="45720" rtlCol="0" anchor="ctr">
            <a:noAutofit/>
          </a:bodyPr>
          <a:lstStyle>
            <a:lvl1pPr algn="ctr" defTabSz="457200" rtl="0" eaLnBrk="1" latinLnBrk="0" hangingPunct="1">
              <a:spcBef>
                <a:spcPct val="0"/>
              </a:spcBef>
              <a:buNone/>
              <a:defRPr sz="4400" kern="1200" cap="none">
                <a:ln w="3175" cmpd="sng">
                  <a:noFill/>
                </a:ln>
                <a:solidFill>
                  <a:schemeClr val="tx1">
                    <a:lumMod val="85000"/>
                    <a:lumOff val="15000"/>
                  </a:schemeClr>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tr-TR" sz="4600" b="1" dirty="0" smtClean="0">
                <a:solidFill>
                  <a:schemeClr val="tx1"/>
                </a:solidFill>
                <a:latin typeface="+mn-lt"/>
              </a:rPr>
              <a:t>İç su Balıkları Yetiştiriciliği</a:t>
            </a:r>
            <a:endParaRPr lang="tr-TR" sz="4600" b="1" dirty="0">
              <a:solidFill>
                <a:schemeClr val="tx1"/>
              </a:solidFill>
              <a:latin typeface="+mn-lt"/>
            </a:endParaRPr>
          </a:p>
        </p:txBody>
      </p:sp>
      <p:sp>
        <p:nvSpPr>
          <p:cNvPr id="10" name="Metin kutusu 9"/>
          <p:cNvSpPr txBox="1"/>
          <p:nvPr/>
        </p:nvSpPr>
        <p:spPr>
          <a:xfrm>
            <a:off x="10774625" y="6367550"/>
            <a:ext cx="789708" cy="400110"/>
          </a:xfrm>
          <a:prstGeom prst="rect">
            <a:avLst/>
          </a:prstGeom>
          <a:noFill/>
        </p:spPr>
        <p:txBody>
          <a:bodyPr wrap="square" rtlCol="0">
            <a:spAutoFit/>
          </a:bodyPr>
          <a:lstStyle/>
          <a:p>
            <a:r>
              <a:rPr lang="tr-TR" sz="2000" i="1" dirty="0" smtClean="0">
                <a:latin typeface="Bodoni MT Poster Compressed" panose="02070706080601050204" pitchFamily="18" charset="-94"/>
              </a:rPr>
              <a:t>9. </a:t>
            </a:r>
            <a:r>
              <a:rPr lang="tr-TR" sz="2000" i="1" dirty="0" smtClean="0">
                <a:latin typeface="Bodoni MT Poster Compressed" panose="02070706080601050204" pitchFamily="18" charset="-94"/>
              </a:rPr>
              <a:t>Hafta</a:t>
            </a:r>
            <a:endParaRPr lang="tr-TR" sz="2000" i="1" dirty="0">
              <a:latin typeface="Bodoni MT Poster Compressed" panose="02070706080601050204" pitchFamily="18" charset="-94"/>
            </a:endParaRPr>
          </a:p>
        </p:txBody>
      </p:sp>
    </p:spTree>
    <p:extLst>
      <p:ext uri="{BB962C8B-B14F-4D97-AF65-F5344CB8AC3E}">
        <p14:creationId xmlns:p14="http://schemas.microsoft.com/office/powerpoint/2010/main" val="85943379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etin kutusu 3"/>
          <p:cNvSpPr txBox="1"/>
          <p:nvPr/>
        </p:nvSpPr>
        <p:spPr>
          <a:xfrm>
            <a:off x="756458" y="2177934"/>
            <a:ext cx="6010101" cy="3785652"/>
          </a:xfrm>
          <a:prstGeom prst="rect">
            <a:avLst/>
          </a:prstGeom>
          <a:noFill/>
        </p:spPr>
        <p:txBody>
          <a:bodyPr wrap="square" rtlCol="0">
            <a:spAutoFit/>
          </a:bodyPr>
          <a:lstStyle/>
          <a:p>
            <a:pPr>
              <a:lnSpc>
                <a:spcPct val="80000"/>
              </a:lnSpc>
            </a:pPr>
            <a:r>
              <a:rPr lang="tr-TR" altLang="tr-TR" sz="2000" dirty="0">
                <a:cs typeface="Times New Roman" panose="02020603050405020304" pitchFamily="18" charset="0"/>
              </a:rPr>
              <a:t> </a:t>
            </a:r>
            <a:r>
              <a:rPr lang="tr-TR" altLang="tr-TR" sz="2000" dirty="0" smtClean="0">
                <a:cs typeface="Times New Roman" panose="02020603050405020304" pitchFamily="18" charset="0"/>
              </a:rPr>
              <a:t>Alabalıklar, coğrafi </a:t>
            </a:r>
            <a:r>
              <a:rPr lang="tr-TR" altLang="tr-TR" sz="2000" dirty="0">
                <a:cs typeface="Times New Roman" panose="02020603050405020304" pitchFamily="18" charset="0"/>
              </a:rPr>
              <a:t>kökenlerine göre 2 grup altında incelenirler;</a:t>
            </a:r>
          </a:p>
          <a:p>
            <a:pPr>
              <a:lnSpc>
                <a:spcPct val="80000"/>
              </a:lnSpc>
            </a:pPr>
            <a:endParaRPr lang="tr-TR" altLang="tr-TR" sz="2000" dirty="0">
              <a:cs typeface="Times New Roman" panose="02020603050405020304" pitchFamily="18" charset="0"/>
            </a:endParaRPr>
          </a:p>
          <a:p>
            <a:pPr marL="285750" indent="-285750">
              <a:lnSpc>
                <a:spcPct val="80000"/>
              </a:lnSpc>
              <a:buFont typeface="Wingdings" panose="05000000000000000000" pitchFamily="2" charset="2"/>
              <a:buChar char="q"/>
            </a:pPr>
            <a:r>
              <a:rPr lang="tr-TR" altLang="tr-TR" sz="2000" dirty="0">
                <a:solidFill>
                  <a:srgbClr val="FF0000"/>
                </a:solidFill>
                <a:cs typeface="Times New Roman" panose="02020603050405020304" pitchFamily="18" charset="0"/>
              </a:rPr>
              <a:t> Avrupa kökenli alabalıklar;</a:t>
            </a:r>
          </a:p>
          <a:p>
            <a:pPr marL="742950" lvl="1" indent="-285750">
              <a:lnSpc>
                <a:spcPct val="80000"/>
              </a:lnSpc>
              <a:buFont typeface="Wingdings" panose="05000000000000000000" pitchFamily="2" charset="2"/>
              <a:buChar char="q"/>
            </a:pPr>
            <a:r>
              <a:rPr lang="tr-TR" altLang="tr-TR" sz="2000" dirty="0" err="1">
                <a:cs typeface="Times New Roman" panose="02020603050405020304" pitchFamily="18" charset="0"/>
              </a:rPr>
              <a:t>Kahverenkli</a:t>
            </a:r>
            <a:r>
              <a:rPr lang="tr-TR" altLang="tr-TR" sz="2000" dirty="0">
                <a:cs typeface="Times New Roman" panose="02020603050405020304" pitchFamily="18" charset="0"/>
              </a:rPr>
              <a:t> Alabalık ( </a:t>
            </a:r>
            <a:r>
              <a:rPr lang="tr-TR" altLang="tr-TR" sz="2000" i="1" dirty="0" err="1">
                <a:cs typeface="Times New Roman" panose="02020603050405020304" pitchFamily="18" charset="0"/>
              </a:rPr>
              <a:t>Salmo</a:t>
            </a:r>
            <a:r>
              <a:rPr lang="tr-TR" altLang="tr-TR" sz="2000" i="1" dirty="0">
                <a:cs typeface="Times New Roman" panose="02020603050405020304" pitchFamily="18" charset="0"/>
              </a:rPr>
              <a:t> </a:t>
            </a:r>
            <a:r>
              <a:rPr lang="tr-TR" altLang="tr-TR" sz="2000" i="1" dirty="0" err="1">
                <a:cs typeface="Times New Roman" panose="02020603050405020304" pitchFamily="18" charset="0"/>
              </a:rPr>
              <a:t>trutta</a:t>
            </a:r>
            <a:r>
              <a:rPr lang="tr-TR" altLang="tr-TR" sz="2000" i="1" dirty="0">
                <a:cs typeface="Times New Roman" panose="02020603050405020304" pitchFamily="18" charset="0"/>
              </a:rPr>
              <a:t> </a:t>
            </a:r>
            <a:r>
              <a:rPr lang="tr-TR" altLang="tr-TR" sz="2000" i="1" dirty="0" err="1">
                <a:cs typeface="Times New Roman" panose="02020603050405020304" pitchFamily="18" charset="0"/>
              </a:rPr>
              <a:t>fario</a:t>
            </a:r>
            <a:r>
              <a:rPr lang="tr-TR" altLang="tr-TR" sz="2000" dirty="0">
                <a:cs typeface="Times New Roman" panose="02020603050405020304" pitchFamily="18" charset="0"/>
              </a:rPr>
              <a:t>)</a:t>
            </a:r>
          </a:p>
          <a:p>
            <a:pPr marL="742950" lvl="1" indent="-285750">
              <a:lnSpc>
                <a:spcPct val="80000"/>
              </a:lnSpc>
              <a:buFont typeface="Wingdings" panose="05000000000000000000" pitchFamily="2" charset="2"/>
              <a:buChar char="q"/>
            </a:pPr>
            <a:r>
              <a:rPr lang="tr-TR" altLang="tr-TR" sz="2000" dirty="0">
                <a:cs typeface="Times New Roman" panose="02020603050405020304" pitchFamily="18" charset="0"/>
              </a:rPr>
              <a:t>Alp Alası ( </a:t>
            </a:r>
            <a:r>
              <a:rPr lang="tr-TR" altLang="tr-TR" sz="2000" i="1" dirty="0" err="1">
                <a:cs typeface="Times New Roman" panose="02020603050405020304" pitchFamily="18" charset="0"/>
              </a:rPr>
              <a:t>Salvelinus</a:t>
            </a:r>
            <a:r>
              <a:rPr lang="tr-TR" altLang="tr-TR" sz="2000" i="1" dirty="0">
                <a:cs typeface="Times New Roman" panose="02020603050405020304" pitchFamily="18" charset="0"/>
              </a:rPr>
              <a:t> </a:t>
            </a:r>
            <a:r>
              <a:rPr lang="tr-TR" altLang="tr-TR" sz="2000" i="1" dirty="0" err="1">
                <a:cs typeface="Times New Roman" panose="02020603050405020304" pitchFamily="18" charset="0"/>
              </a:rPr>
              <a:t>alphinus</a:t>
            </a:r>
            <a:r>
              <a:rPr lang="tr-TR" altLang="tr-TR" sz="2000" dirty="0">
                <a:cs typeface="Times New Roman" panose="02020603050405020304" pitchFamily="18" charset="0"/>
              </a:rPr>
              <a:t>)</a:t>
            </a:r>
          </a:p>
          <a:p>
            <a:pPr marL="742950" lvl="1" indent="-285750">
              <a:lnSpc>
                <a:spcPct val="80000"/>
              </a:lnSpc>
              <a:buFont typeface="Wingdings" panose="05000000000000000000" pitchFamily="2" charset="2"/>
              <a:buChar char="q"/>
            </a:pPr>
            <a:r>
              <a:rPr lang="tr-TR" altLang="tr-TR" sz="2000" dirty="0">
                <a:cs typeface="Times New Roman" panose="02020603050405020304" pitchFamily="18" charset="0"/>
              </a:rPr>
              <a:t>Atlantik Alabalığı </a:t>
            </a:r>
            <a:r>
              <a:rPr lang="tr-TR" altLang="tr-TR" sz="2000" i="1" dirty="0">
                <a:cs typeface="Times New Roman" panose="02020603050405020304" pitchFamily="18" charset="0"/>
              </a:rPr>
              <a:t>( </a:t>
            </a:r>
            <a:r>
              <a:rPr lang="tr-TR" altLang="tr-TR" sz="2000" i="1" dirty="0" err="1">
                <a:cs typeface="Times New Roman" panose="02020603050405020304" pitchFamily="18" charset="0"/>
              </a:rPr>
              <a:t>Salmo</a:t>
            </a:r>
            <a:r>
              <a:rPr lang="tr-TR" altLang="tr-TR" sz="2000" i="1" dirty="0">
                <a:cs typeface="Times New Roman" panose="02020603050405020304" pitchFamily="18" charset="0"/>
              </a:rPr>
              <a:t> salar) </a:t>
            </a:r>
          </a:p>
          <a:p>
            <a:pPr marL="742950" lvl="1" indent="-285750">
              <a:lnSpc>
                <a:spcPct val="80000"/>
              </a:lnSpc>
              <a:buFont typeface="Wingdings" panose="05000000000000000000" pitchFamily="2" charset="2"/>
              <a:buChar char="q"/>
            </a:pPr>
            <a:endParaRPr lang="tr-TR" altLang="tr-TR" sz="2000" dirty="0">
              <a:cs typeface="Times New Roman" panose="02020603050405020304" pitchFamily="18" charset="0"/>
            </a:endParaRPr>
          </a:p>
          <a:p>
            <a:pPr marL="285750" indent="-285750">
              <a:lnSpc>
                <a:spcPct val="80000"/>
              </a:lnSpc>
              <a:buFont typeface="Wingdings" panose="05000000000000000000" pitchFamily="2" charset="2"/>
              <a:buChar char="q"/>
            </a:pPr>
            <a:r>
              <a:rPr lang="tr-TR" altLang="tr-TR" sz="2000" dirty="0">
                <a:solidFill>
                  <a:srgbClr val="FFC000"/>
                </a:solidFill>
                <a:cs typeface="Times New Roman" panose="02020603050405020304" pitchFamily="18" charset="0"/>
              </a:rPr>
              <a:t>Amerikan Kökenli alabalıklar;</a:t>
            </a:r>
          </a:p>
          <a:p>
            <a:pPr marL="742950" lvl="1" indent="-285750">
              <a:lnSpc>
                <a:spcPct val="80000"/>
              </a:lnSpc>
              <a:buFont typeface="Wingdings" panose="05000000000000000000" pitchFamily="2" charset="2"/>
              <a:buChar char="q"/>
            </a:pPr>
            <a:r>
              <a:rPr lang="tr-TR" altLang="tr-TR" sz="2000" dirty="0">
                <a:cs typeface="Times New Roman" panose="02020603050405020304" pitchFamily="18" charset="0"/>
              </a:rPr>
              <a:t>Gökkuşağı Alabalığı </a:t>
            </a:r>
            <a:r>
              <a:rPr lang="tr-TR" altLang="tr-TR" sz="2000" i="1" dirty="0">
                <a:cs typeface="Times New Roman" panose="02020603050405020304" pitchFamily="18" charset="0"/>
              </a:rPr>
              <a:t>( </a:t>
            </a:r>
            <a:r>
              <a:rPr lang="tr-TR" altLang="tr-TR" sz="2000" i="1" dirty="0" err="1">
                <a:cs typeface="Times New Roman" panose="02020603050405020304" pitchFamily="18" charset="0"/>
              </a:rPr>
              <a:t>Oncorynchus</a:t>
            </a:r>
            <a:r>
              <a:rPr lang="tr-TR" altLang="tr-TR" sz="2000" i="1" dirty="0">
                <a:cs typeface="Times New Roman" panose="02020603050405020304" pitchFamily="18" charset="0"/>
              </a:rPr>
              <a:t> </a:t>
            </a:r>
            <a:r>
              <a:rPr lang="tr-TR" altLang="tr-TR" sz="2000" i="1" dirty="0" err="1">
                <a:cs typeface="Times New Roman" panose="02020603050405020304" pitchFamily="18" charset="0"/>
              </a:rPr>
              <a:t>mykiss</a:t>
            </a:r>
            <a:r>
              <a:rPr lang="tr-TR" altLang="tr-TR" sz="2000" dirty="0">
                <a:cs typeface="Times New Roman" panose="02020603050405020304" pitchFamily="18" charset="0"/>
              </a:rPr>
              <a:t>)</a:t>
            </a:r>
          </a:p>
          <a:p>
            <a:pPr marL="742950" lvl="1" indent="-285750">
              <a:lnSpc>
                <a:spcPct val="80000"/>
              </a:lnSpc>
              <a:buFont typeface="Wingdings" panose="05000000000000000000" pitchFamily="2" charset="2"/>
              <a:buChar char="q"/>
            </a:pPr>
            <a:r>
              <a:rPr lang="tr-TR" altLang="tr-TR" sz="2000" dirty="0">
                <a:cs typeface="Times New Roman" panose="02020603050405020304" pitchFamily="18" charset="0"/>
              </a:rPr>
              <a:t>Kaynak </a:t>
            </a:r>
            <a:r>
              <a:rPr lang="tr-TR" altLang="tr-TR" sz="2000" dirty="0" smtClean="0">
                <a:cs typeface="Times New Roman" panose="02020603050405020304" pitchFamily="18" charset="0"/>
              </a:rPr>
              <a:t>Alabalığı </a:t>
            </a:r>
            <a:r>
              <a:rPr lang="tr-TR" altLang="tr-TR" sz="2000" dirty="0">
                <a:cs typeface="Times New Roman" panose="02020603050405020304" pitchFamily="18" charset="0"/>
              </a:rPr>
              <a:t>( </a:t>
            </a:r>
            <a:r>
              <a:rPr lang="tr-TR" altLang="tr-TR" sz="2000" i="1" dirty="0" err="1">
                <a:cs typeface="Times New Roman" panose="02020603050405020304" pitchFamily="18" charset="0"/>
              </a:rPr>
              <a:t>Salvelinus</a:t>
            </a:r>
            <a:r>
              <a:rPr lang="tr-TR" altLang="tr-TR" sz="2000" i="1" dirty="0">
                <a:cs typeface="Times New Roman" panose="02020603050405020304" pitchFamily="18" charset="0"/>
              </a:rPr>
              <a:t> </a:t>
            </a:r>
            <a:r>
              <a:rPr lang="tr-TR" altLang="tr-TR" sz="2000" i="1" dirty="0" err="1">
                <a:cs typeface="Times New Roman" panose="02020603050405020304" pitchFamily="18" charset="0"/>
              </a:rPr>
              <a:t>fontinalis</a:t>
            </a:r>
            <a:r>
              <a:rPr lang="tr-TR" altLang="tr-TR" sz="2000" dirty="0">
                <a:cs typeface="Times New Roman" panose="02020603050405020304" pitchFamily="18" charset="0"/>
              </a:rPr>
              <a:t>)</a:t>
            </a:r>
          </a:p>
          <a:p>
            <a:pPr marL="742950" lvl="1" indent="-285750">
              <a:lnSpc>
                <a:spcPct val="80000"/>
              </a:lnSpc>
              <a:buFont typeface="Wingdings" panose="05000000000000000000" pitchFamily="2" charset="2"/>
              <a:buChar char="q"/>
            </a:pPr>
            <a:r>
              <a:rPr lang="tr-TR" altLang="tr-TR" sz="2000" dirty="0">
                <a:cs typeface="Times New Roman" panose="02020603050405020304" pitchFamily="18" charset="0"/>
              </a:rPr>
              <a:t>Kayalık dağlar alabalığı ( </a:t>
            </a:r>
            <a:r>
              <a:rPr lang="tr-TR" altLang="tr-TR" sz="2000" i="1" dirty="0" err="1">
                <a:cs typeface="Times New Roman" panose="02020603050405020304" pitchFamily="18" charset="0"/>
              </a:rPr>
              <a:t>Salmo</a:t>
            </a:r>
            <a:r>
              <a:rPr lang="tr-TR" altLang="tr-TR" sz="2000" i="1" dirty="0">
                <a:cs typeface="Times New Roman" panose="02020603050405020304" pitchFamily="18" charset="0"/>
              </a:rPr>
              <a:t> </a:t>
            </a:r>
            <a:r>
              <a:rPr lang="tr-TR" altLang="tr-TR" sz="2000" i="1" dirty="0" err="1">
                <a:cs typeface="Times New Roman" panose="02020603050405020304" pitchFamily="18" charset="0"/>
              </a:rPr>
              <a:t>clarki</a:t>
            </a:r>
            <a:r>
              <a:rPr lang="tr-TR" altLang="tr-TR" sz="2000" dirty="0">
                <a:cs typeface="Times New Roman" panose="02020603050405020304" pitchFamily="18" charset="0"/>
              </a:rPr>
              <a:t>)</a:t>
            </a:r>
          </a:p>
          <a:p>
            <a:pPr marL="742950" lvl="1" indent="-285750">
              <a:lnSpc>
                <a:spcPct val="80000"/>
              </a:lnSpc>
              <a:buFont typeface="Wingdings" panose="05000000000000000000" pitchFamily="2" charset="2"/>
              <a:buChar char="q"/>
            </a:pPr>
            <a:r>
              <a:rPr lang="tr-TR" altLang="tr-TR" sz="2000" dirty="0">
                <a:cs typeface="Times New Roman" panose="02020603050405020304" pitchFamily="18" charset="0"/>
              </a:rPr>
              <a:t>Amerikan göl alabalığı (</a:t>
            </a:r>
            <a:r>
              <a:rPr lang="tr-TR" altLang="tr-TR" sz="2000" i="1" dirty="0" err="1">
                <a:cs typeface="Times New Roman" panose="02020603050405020304" pitchFamily="18" charset="0"/>
              </a:rPr>
              <a:t>Salvenilus</a:t>
            </a:r>
            <a:r>
              <a:rPr lang="tr-TR" altLang="tr-TR" sz="2000" i="1" dirty="0">
                <a:cs typeface="Times New Roman" panose="02020603050405020304" pitchFamily="18" charset="0"/>
              </a:rPr>
              <a:t> </a:t>
            </a:r>
            <a:r>
              <a:rPr lang="tr-TR" altLang="tr-TR" sz="2000" i="1" dirty="0" err="1">
                <a:cs typeface="Times New Roman" panose="02020603050405020304" pitchFamily="18" charset="0"/>
              </a:rPr>
              <a:t>namayckus</a:t>
            </a:r>
            <a:r>
              <a:rPr lang="tr-TR" altLang="tr-TR" sz="2000" dirty="0">
                <a:cs typeface="Times New Roman" panose="02020603050405020304" pitchFamily="18" charset="0"/>
              </a:rPr>
              <a:t>)</a:t>
            </a:r>
          </a:p>
          <a:p>
            <a:pPr marL="742950" lvl="1" indent="-285750">
              <a:lnSpc>
                <a:spcPct val="80000"/>
              </a:lnSpc>
              <a:buFont typeface="Wingdings" panose="05000000000000000000" pitchFamily="2" charset="2"/>
              <a:buChar char="q"/>
            </a:pPr>
            <a:r>
              <a:rPr lang="tr-TR" altLang="tr-TR" sz="2000" dirty="0">
                <a:cs typeface="Times New Roman" panose="02020603050405020304" pitchFamily="18" charset="0"/>
              </a:rPr>
              <a:t>Pasifik som balıkları ( </a:t>
            </a:r>
            <a:r>
              <a:rPr lang="tr-TR" altLang="tr-TR" sz="2000" i="1" dirty="0" err="1">
                <a:cs typeface="Times New Roman" panose="02020603050405020304" pitchFamily="18" charset="0"/>
              </a:rPr>
              <a:t>Oncorynchus</a:t>
            </a:r>
            <a:r>
              <a:rPr lang="tr-TR" altLang="tr-TR" sz="2000" i="1" dirty="0">
                <a:cs typeface="Times New Roman" panose="02020603050405020304" pitchFamily="18" charset="0"/>
              </a:rPr>
              <a:t> </a:t>
            </a:r>
            <a:r>
              <a:rPr lang="tr-TR" altLang="tr-TR" sz="2000" i="1" dirty="0" err="1">
                <a:cs typeface="Times New Roman" panose="02020603050405020304" pitchFamily="18" charset="0"/>
              </a:rPr>
              <a:t>nerca</a:t>
            </a:r>
            <a:r>
              <a:rPr lang="tr-TR" altLang="tr-TR" sz="2000" i="1" dirty="0">
                <a:cs typeface="Times New Roman" panose="02020603050405020304" pitchFamily="18" charset="0"/>
              </a:rPr>
              <a:t>, </a:t>
            </a:r>
            <a:r>
              <a:rPr lang="tr-TR" altLang="tr-TR" sz="2000" i="1" dirty="0" err="1">
                <a:cs typeface="Times New Roman" panose="02020603050405020304" pitchFamily="18" charset="0"/>
              </a:rPr>
              <a:t>O.keta</a:t>
            </a:r>
            <a:r>
              <a:rPr lang="tr-TR" altLang="tr-TR" sz="2000" i="1" dirty="0">
                <a:cs typeface="Times New Roman" panose="02020603050405020304" pitchFamily="18" charset="0"/>
              </a:rPr>
              <a:t>, </a:t>
            </a:r>
            <a:r>
              <a:rPr lang="tr-TR" altLang="tr-TR" sz="2000" i="1" dirty="0" err="1">
                <a:cs typeface="Times New Roman" panose="02020603050405020304" pitchFamily="18" charset="0"/>
              </a:rPr>
              <a:t>O.garbuschca</a:t>
            </a:r>
            <a:r>
              <a:rPr lang="tr-TR" altLang="tr-TR" sz="2000" i="1" dirty="0" smtClean="0">
                <a:cs typeface="Times New Roman" panose="02020603050405020304" pitchFamily="18" charset="0"/>
              </a:rPr>
              <a:t>)</a:t>
            </a:r>
            <a:endParaRPr lang="tr-TR" altLang="tr-TR" sz="2000" i="1" dirty="0">
              <a:cs typeface="Times New Roman" panose="02020603050405020304" pitchFamily="18" charset="0"/>
            </a:endParaRPr>
          </a:p>
        </p:txBody>
      </p:sp>
      <p:pic>
        <p:nvPicPr>
          <p:cNvPr id="3074" name="Picture 2" descr="Alabali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471879" y="4605486"/>
            <a:ext cx="4287044" cy="2093283"/>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a:extLst>
            <a:ext uri="{909E8E84-426E-40DD-AFC4-6F175D3DCCD1}">
              <a14:hiddenFill xmlns:a14="http://schemas.microsoft.com/office/drawing/2010/main">
                <a:solidFill>
                  <a:srgbClr val="FFFFFF"/>
                </a:solidFill>
              </a14:hiddenFill>
            </a:ext>
          </a:extLst>
        </p:spPr>
      </p:pic>
      <p:sp>
        <p:nvSpPr>
          <p:cNvPr id="3" name="Metin kutusu 2"/>
          <p:cNvSpPr txBox="1"/>
          <p:nvPr/>
        </p:nvSpPr>
        <p:spPr>
          <a:xfrm>
            <a:off x="6467303" y="2277687"/>
            <a:ext cx="4513811" cy="1594283"/>
          </a:xfrm>
          <a:prstGeom prst="rect">
            <a:avLst/>
          </a:prstGeom>
          <a:noFill/>
        </p:spPr>
        <p:txBody>
          <a:bodyPr wrap="square" rtlCol="0">
            <a:spAutoFit/>
          </a:bodyPr>
          <a:lstStyle/>
          <a:p>
            <a:pPr marL="742950" lvl="1" indent="-285750">
              <a:lnSpc>
                <a:spcPct val="80000"/>
              </a:lnSpc>
              <a:buFont typeface="Wingdings" panose="05000000000000000000" pitchFamily="2" charset="2"/>
              <a:buChar char="q"/>
            </a:pPr>
            <a:endParaRPr lang="tr-TR" altLang="tr-TR" dirty="0">
              <a:cs typeface="Times New Roman" panose="02020603050405020304" pitchFamily="18" charset="0"/>
            </a:endParaRPr>
          </a:p>
          <a:p>
            <a:pPr marL="285750" indent="-285750">
              <a:lnSpc>
                <a:spcPct val="80000"/>
              </a:lnSpc>
              <a:buFont typeface="Wingdings" panose="05000000000000000000" pitchFamily="2" charset="2"/>
              <a:buChar char="q"/>
            </a:pPr>
            <a:r>
              <a:rPr lang="tr-TR" altLang="tr-TR" dirty="0">
                <a:solidFill>
                  <a:schemeClr val="accent5">
                    <a:lumMod val="75000"/>
                  </a:schemeClr>
                </a:solidFill>
                <a:cs typeface="Times New Roman" panose="02020603050405020304" pitchFamily="18" charset="0"/>
              </a:rPr>
              <a:t>Türkiye Alabalıkları</a:t>
            </a:r>
          </a:p>
          <a:p>
            <a:pPr marL="742950" lvl="1" indent="-285750">
              <a:lnSpc>
                <a:spcPct val="80000"/>
              </a:lnSpc>
              <a:buFont typeface="Wingdings" panose="05000000000000000000" pitchFamily="2" charset="2"/>
              <a:buChar char="q"/>
            </a:pPr>
            <a:r>
              <a:rPr lang="tr-TR" altLang="tr-TR" dirty="0">
                <a:cs typeface="Times New Roman" panose="02020603050405020304" pitchFamily="18" charset="0"/>
              </a:rPr>
              <a:t>Dağ Alabalığı (</a:t>
            </a:r>
            <a:r>
              <a:rPr lang="tr-TR" altLang="tr-TR" i="1" dirty="0" err="1">
                <a:cs typeface="Times New Roman" panose="02020603050405020304" pitchFamily="18" charset="0"/>
              </a:rPr>
              <a:t>Salmo</a:t>
            </a:r>
            <a:r>
              <a:rPr lang="tr-TR" altLang="tr-TR" i="1" dirty="0">
                <a:cs typeface="Times New Roman" panose="02020603050405020304" pitchFamily="18" charset="0"/>
              </a:rPr>
              <a:t> </a:t>
            </a:r>
            <a:r>
              <a:rPr lang="tr-TR" altLang="tr-TR" i="1" dirty="0" err="1">
                <a:cs typeface="Times New Roman" panose="02020603050405020304" pitchFamily="18" charset="0"/>
              </a:rPr>
              <a:t>trutta</a:t>
            </a:r>
            <a:r>
              <a:rPr lang="tr-TR" altLang="tr-TR" i="1" dirty="0">
                <a:cs typeface="Times New Roman" panose="02020603050405020304" pitchFamily="18" charset="0"/>
              </a:rPr>
              <a:t> </a:t>
            </a:r>
            <a:r>
              <a:rPr lang="tr-TR" altLang="tr-TR" i="1" dirty="0" err="1">
                <a:cs typeface="Times New Roman" panose="02020603050405020304" pitchFamily="18" charset="0"/>
              </a:rPr>
              <a:t>macrostigma</a:t>
            </a:r>
            <a:r>
              <a:rPr lang="tr-TR" altLang="tr-TR" dirty="0">
                <a:cs typeface="Times New Roman" panose="02020603050405020304" pitchFamily="18" charset="0"/>
              </a:rPr>
              <a:t>)</a:t>
            </a:r>
          </a:p>
          <a:p>
            <a:pPr marL="742950" lvl="1" indent="-285750">
              <a:lnSpc>
                <a:spcPct val="80000"/>
              </a:lnSpc>
              <a:buFont typeface="Wingdings" panose="05000000000000000000" pitchFamily="2" charset="2"/>
              <a:buChar char="q"/>
            </a:pPr>
            <a:r>
              <a:rPr lang="tr-TR" altLang="tr-TR" dirty="0">
                <a:cs typeface="Times New Roman" panose="02020603050405020304" pitchFamily="18" charset="0"/>
              </a:rPr>
              <a:t>Abant Alabalığı (</a:t>
            </a:r>
            <a:r>
              <a:rPr lang="tr-TR" altLang="tr-TR" i="1" dirty="0" err="1">
                <a:cs typeface="Times New Roman" panose="02020603050405020304" pitchFamily="18" charset="0"/>
              </a:rPr>
              <a:t>Salmo</a:t>
            </a:r>
            <a:r>
              <a:rPr lang="tr-TR" altLang="tr-TR" i="1" dirty="0">
                <a:cs typeface="Times New Roman" panose="02020603050405020304" pitchFamily="18" charset="0"/>
              </a:rPr>
              <a:t> </a:t>
            </a:r>
            <a:r>
              <a:rPr lang="tr-TR" altLang="tr-TR" i="1" dirty="0" err="1">
                <a:cs typeface="Times New Roman" panose="02020603050405020304" pitchFamily="18" charset="0"/>
              </a:rPr>
              <a:t>trutta</a:t>
            </a:r>
            <a:r>
              <a:rPr lang="tr-TR" altLang="tr-TR" i="1" dirty="0">
                <a:cs typeface="Times New Roman" panose="02020603050405020304" pitchFamily="18" charset="0"/>
              </a:rPr>
              <a:t> </a:t>
            </a:r>
            <a:r>
              <a:rPr lang="tr-TR" altLang="tr-TR" i="1" dirty="0" err="1">
                <a:cs typeface="Times New Roman" panose="02020603050405020304" pitchFamily="18" charset="0"/>
              </a:rPr>
              <a:t>abanticus</a:t>
            </a:r>
            <a:r>
              <a:rPr lang="tr-TR" altLang="tr-TR" dirty="0">
                <a:cs typeface="Times New Roman" panose="02020603050405020304" pitchFamily="18" charset="0"/>
              </a:rPr>
              <a:t>)</a:t>
            </a:r>
          </a:p>
          <a:p>
            <a:pPr marL="742950" lvl="1" indent="-285750">
              <a:lnSpc>
                <a:spcPct val="80000"/>
              </a:lnSpc>
              <a:buFont typeface="Wingdings" panose="05000000000000000000" pitchFamily="2" charset="2"/>
              <a:buChar char="q"/>
            </a:pPr>
            <a:r>
              <a:rPr lang="tr-TR" altLang="tr-TR" dirty="0">
                <a:cs typeface="Times New Roman" panose="02020603050405020304" pitchFamily="18" charset="0"/>
              </a:rPr>
              <a:t>Deniz Alabalığı (</a:t>
            </a:r>
            <a:r>
              <a:rPr lang="tr-TR" altLang="tr-TR" i="1" dirty="0" err="1">
                <a:cs typeface="Times New Roman" panose="02020603050405020304" pitchFamily="18" charset="0"/>
              </a:rPr>
              <a:t>Salmo</a:t>
            </a:r>
            <a:r>
              <a:rPr lang="tr-TR" altLang="tr-TR" i="1" dirty="0">
                <a:cs typeface="Times New Roman" panose="02020603050405020304" pitchFamily="18" charset="0"/>
              </a:rPr>
              <a:t> </a:t>
            </a:r>
            <a:r>
              <a:rPr lang="tr-TR" altLang="tr-TR" i="1" dirty="0" err="1">
                <a:cs typeface="Times New Roman" panose="02020603050405020304" pitchFamily="18" charset="0"/>
              </a:rPr>
              <a:t>trutta</a:t>
            </a:r>
            <a:r>
              <a:rPr lang="tr-TR" altLang="tr-TR" i="1" dirty="0">
                <a:cs typeface="Times New Roman" panose="02020603050405020304" pitchFamily="18" charset="0"/>
              </a:rPr>
              <a:t> </a:t>
            </a:r>
            <a:r>
              <a:rPr lang="tr-TR" altLang="tr-TR" i="1" dirty="0" err="1">
                <a:cs typeface="Times New Roman" panose="02020603050405020304" pitchFamily="18" charset="0"/>
              </a:rPr>
              <a:t>labrax</a:t>
            </a:r>
            <a:r>
              <a:rPr lang="tr-TR" altLang="tr-TR" dirty="0">
                <a:cs typeface="Times New Roman" panose="02020603050405020304" pitchFamily="18" charset="0"/>
              </a:rPr>
              <a:t>)</a:t>
            </a:r>
          </a:p>
          <a:p>
            <a:pPr marL="742950" lvl="1" indent="-285750">
              <a:lnSpc>
                <a:spcPct val="80000"/>
              </a:lnSpc>
              <a:buFont typeface="Wingdings" panose="05000000000000000000" pitchFamily="2" charset="2"/>
              <a:buChar char="q"/>
            </a:pPr>
            <a:r>
              <a:rPr lang="tr-TR" altLang="tr-TR" dirty="0">
                <a:cs typeface="Times New Roman" panose="02020603050405020304" pitchFamily="18" charset="0"/>
              </a:rPr>
              <a:t>Aras Alabalığı (</a:t>
            </a:r>
            <a:r>
              <a:rPr lang="tr-TR" altLang="tr-TR" i="1" dirty="0" err="1">
                <a:cs typeface="Times New Roman" panose="02020603050405020304" pitchFamily="18" charset="0"/>
              </a:rPr>
              <a:t>Salmo</a:t>
            </a:r>
            <a:r>
              <a:rPr lang="tr-TR" altLang="tr-TR" i="1" dirty="0">
                <a:cs typeface="Times New Roman" panose="02020603050405020304" pitchFamily="18" charset="0"/>
              </a:rPr>
              <a:t> </a:t>
            </a:r>
            <a:r>
              <a:rPr lang="tr-TR" altLang="tr-TR" i="1" dirty="0" err="1">
                <a:cs typeface="Times New Roman" panose="02020603050405020304" pitchFamily="18" charset="0"/>
              </a:rPr>
              <a:t>trutta</a:t>
            </a:r>
            <a:r>
              <a:rPr lang="tr-TR" altLang="tr-TR" i="1" dirty="0">
                <a:cs typeface="Times New Roman" panose="02020603050405020304" pitchFamily="18" charset="0"/>
              </a:rPr>
              <a:t> </a:t>
            </a:r>
            <a:r>
              <a:rPr lang="tr-TR" altLang="tr-TR" i="1" dirty="0" err="1">
                <a:cs typeface="Times New Roman" panose="02020603050405020304" pitchFamily="18" charset="0"/>
              </a:rPr>
              <a:t>caspius</a:t>
            </a:r>
            <a:r>
              <a:rPr lang="tr-TR" altLang="tr-TR" dirty="0">
                <a:cs typeface="Times New Roman" panose="02020603050405020304" pitchFamily="18" charset="0"/>
              </a:rPr>
              <a:t>)</a:t>
            </a:r>
          </a:p>
          <a:p>
            <a:pPr marL="742950" lvl="1" indent="-285750">
              <a:lnSpc>
                <a:spcPct val="80000"/>
              </a:lnSpc>
              <a:buFont typeface="Wingdings" panose="05000000000000000000" pitchFamily="2" charset="2"/>
              <a:buChar char="q"/>
            </a:pPr>
            <a:endParaRPr lang="tr-TR" altLang="tr-TR" sz="1400" dirty="0"/>
          </a:p>
        </p:txBody>
      </p:sp>
      <p:sp>
        <p:nvSpPr>
          <p:cNvPr id="8" name="Unvan 1"/>
          <p:cNvSpPr txBox="1">
            <a:spLocks/>
          </p:cNvSpPr>
          <p:nvPr/>
        </p:nvSpPr>
        <p:spPr>
          <a:xfrm>
            <a:off x="1130965" y="852478"/>
            <a:ext cx="9204903" cy="1082195"/>
          </a:xfrm>
          <a:prstGeom prst="rect">
            <a:avLst/>
          </a:prstGeom>
          <a:effectLst/>
        </p:spPr>
        <p:txBody>
          <a:bodyPr vert="horz" lIns="91440" tIns="45720" rIns="91440" bIns="45720" rtlCol="0" anchor="ctr">
            <a:noAutofit/>
          </a:bodyPr>
          <a:lstStyle>
            <a:lvl1pPr algn="ctr" defTabSz="457200" rtl="0" eaLnBrk="1" latinLnBrk="0" hangingPunct="1">
              <a:spcBef>
                <a:spcPct val="0"/>
              </a:spcBef>
              <a:buNone/>
              <a:defRPr sz="4400" kern="1200" cap="none">
                <a:ln w="3175" cmpd="sng">
                  <a:noFill/>
                </a:ln>
                <a:solidFill>
                  <a:schemeClr val="tx1">
                    <a:lumMod val="85000"/>
                    <a:lumOff val="15000"/>
                  </a:schemeClr>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tr-TR" sz="4600" b="1" dirty="0" smtClean="0">
                <a:solidFill>
                  <a:schemeClr val="tx1"/>
                </a:solidFill>
                <a:latin typeface="+mn-lt"/>
              </a:rPr>
              <a:t>İç su Balıkları Yetiştiriciliği</a:t>
            </a:r>
            <a:endParaRPr lang="tr-TR" sz="4600" b="1" dirty="0">
              <a:solidFill>
                <a:schemeClr val="tx1"/>
              </a:solidFill>
              <a:latin typeface="+mn-lt"/>
            </a:endParaRPr>
          </a:p>
        </p:txBody>
      </p:sp>
      <p:sp>
        <p:nvSpPr>
          <p:cNvPr id="9" name="Metin kutusu 8"/>
          <p:cNvSpPr txBox="1"/>
          <p:nvPr/>
        </p:nvSpPr>
        <p:spPr>
          <a:xfrm>
            <a:off x="10774625" y="6367550"/>
            <a:ext cx="789708" cy="400110"/>
          </a:xfrm>
          <a:prstGeom prst="rect">
            <a:avLst/>
          </a:prstGeom>
          <a:noFill/>
        </p:spPr>
        <p:txBody>
          <a:bodyPr wrap="square" rtlCol="0">
            <a:spAutoFit/>
          </a:bodyPr>
          <a:lstStyle/>
          <a:p>
            <a:r>
              <a:rPr lang="tr-TR" sz="2000" i="1" dirty="0" smtClean="0">
                <a:latin typeface="Bodoni MT Poster Compressed" panose="02070706080601050204" pitchFamily="18" charset="-94"/>
              </a:rPr>
              <a:t>9. </a:t>
            </a:r>
            <a:r>
              <a:rPr lang="tr-TR" sz="2000" i="1" dirty="0" smtClean="0">
                <a:latin typeface="Bodoni MT Poster Compressed" panose="02070706080601050204" pitchFamily="18" charset="-94"/>
              </a:rPr>
              <a:t>Hafta</a:t>
            </a:r>
            <a:endParaRPr lang="tr-TR" sz="2000" i="1" dirty="0">
              <a:latin typeface="Bodoni MT Poster Compressed" panose="02070706080601050204" pitchFamily="18" charset="-94"/>
            </a:endParaRPr>
          </a:p>
        </p:txBody>
      </p:sp>
    </p:spTree>
    <p:extLst>
      <p:ext uri="{BB962C8B-B14F-4D97-AF65-F5344CB8AC3E}">
        <p14:creationId xmlns:p14="http://schemas.microsoft.com/office/powerpoint/2010/main" val="373061411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Metin kutusu 5"/>
          <p:cNvSpPr txBox="1"/>
          <p:nvPr/>
        </p:nvSpPr>
        <p:spPr>
          <a:xfrm>
            <a:off x="1274155" y="3036848"/>
            <a:ext cx="8335357" cy="3970318"/>
          </a:xfrm>
          <a:prstGeom prst="rect">
            <a:avLst/>
          </a:prstGeom>
          <a:noFill/>
        </p:spPr>
        <p:txBody>
          <a:bodyPr wrap="square" rtlCol="0">
            <a:spAutoFit/>
          </a:bodyPr>
          <a:lstStyle/>
          <a:p>
            <a:pPr algn="just">
              <a:lnSpc>
                <a:spcPct val="150000"/>
              </a:lnSpc>
              <a:buFont typeface="Wingdings" panose="05000000000000000000" pitchFamily="2" charset="2"/>
              <a:buChar char="v"/>
            </a:pPr>
            <a:r>
              <a:rPr lang="tr-TR" altLang="tr-TR" sz="2400" dirty="0">
                <a:cs typeface="Times New Roman" panose="02020603050405020304" pitchFamily="18" charset="0"/>
              </a:rPr>
              <a:t>Çevre koşullarına çok iyi uyum göstermesi, </a:t>
            </a:r>
          </a:p>
          <a:p>
            <a:pPr algn="just">
              <a:lnSpc>
                <a:spcPct val="150000"/>
              </a:lnSpc>
              <a:buFont typeface="Wingdings" panose="05000000000000000000" pitchFamily="2" charset="2"/>
              <a:buChar char="v"/>
            </a:pPr>
            <a:r>
              <a:rPr lang="tr-TR" altLang="tr-TR" sz="2400" dirty="0">
                <a:cs typeface="Times New Roman" panose="02020603050405020304" pitchFamily="18" charset="0"/>
              </a:rPr>
              <a:t>Yem değerlendirmesinin iyi olması ve hızlı büyüme göstermesi,</a:t>
            </a:r>
          </a:p>
          <a:p>
            <a:pPr algn="just">
              <a:lnSpc>
                <a:spcPct val="150000"/>
              </a:lnSpc>
              <a:buFont typeface="Wingdings" panose="05000000000000000000" pitchFamily="2" charset="2"/>
              <a:buChar char="v"/>
            </a:pPr>
            <a:r>
              <a:rPr lang="tr-TR" altLang="tr-TR" sz="2400" dirty="0" smtClean="0">
                <a:cs typeface="Times New Roman" panose="02020603050405020304" pitchFamily="18" charset="0"/>
              </a:rPr>
              <a:t>Kısa </a:t>
            </a:r>
            <a:r>
              <a:rPr lang="tr-TR" altLang="tr-TR" sz="2400" dirty="0">
                <a:cs typeface="Times New Roman" panose="02020603050405020304" pitchFamily="18" charset="0"/>
              </a:rPr>
              <a:t>süreli kuluçka dönemine sahip olması,</a:t>
            </a:r>
          </a:p>
          <a:p>
            <a:pPr algn="just">
              <a:lnSpc>
                <a:spcPct val="150000"/>
              </a:lnSpc>
              <a:buFont typeface="Wingdings" panose="05000000000000000000" pitchFamily="2" charset="2"/>
              <a:buChar char="v"/>
            </a:pPr>
            <a:r>
              <a:rPr lang="tr-TR" altLang="tr-TR" sz="2400" dirty="0" smtClean="0">
                <a:cs typeface="Times New Roman" panose="02020603050405020304" pitchFamily="18" charset="0"/>
              </a:rPr>
              <a:t>Üretim </a:t>
            </a:r>
            <a:r>
              <a:rPr lang="tr-TR" altLang="tr-TR" sz="2400" dirty="0">
                <a:cs typeface="Times New Roman" panose="02020603050405020304" pitchFamily="18" charset="0"/>
              </a:rPr>
              <a:t>sezonunun su sıcaklığına bağlı olarak kısa </a:t>
            </a:r>
            <a:r>
              <a:rPr lang="tr-TR" altLang="tr-TR" sz="2400" dirty="0" smtClean="0">
                <a:cs typeface="Times New Roman" panose="02020603050405020304" pitchFamily="18" charset="0"/>
              </a:rPr>
              <a:t>tutulabilmesi</a:t>
            </a:r>
            <a:endParaRPr lang="tr-TR" altLang="tr-TR" sz="2400" dirty="0">
              <a:cs typeface="Times New Roman" panose="02020603050405020304" pitchFamily="18" charset="0"/>
            </a:endParaRPr>
          </a:p>
          <a:p>
            <a:pPr algn="just">
              <a:lnSpc>
                <a:spcPct val="150000"/>
              </a:lnSpc>
            </a:pPr>
            <a:endParaRPr lang="tr-TR" sz="2400" dirty="0">
              <a:cs typeface="Times New Roman" panose="02020603050405020304" pitchFamily="18" charset="0"/>
            </a:endParaRPr>
          </a:p>
        </p:txBody>
      </p:sp>
      <p:sp>
        <p:nvSpPr>
          <p:cNvPr id="7" name="Metin kutusu 6"/>
          <p:cNvSpPr txBox="1"/>
          <p:nvPr/>
        </p:nvSpPr>
        <p:spPr>
          <a:xfrm>
            <a:off x="1594197" y="2477347"/>
            <a:ext cx="9781771" cy="646331"/>
          </a:xfrm>
          <a:prstGeom prst="rect">
            <a:avLst/>
          </a:prstGeom>
          <a:noFill/>
        </p:spPr>
        <p:txBody>
          <a:bodyPr wrap="square" rtlCol="0">
            <a:spAutoFit/>
          </a:bodyPr>
          <a:lstStyle/>
          <a:p>
            <a:pPr algn="just">
              <a:lnSpc>
                <a:spcPct val="150000"/>
              </a:lnSpc>
            </a:pPr>
            <a:r>
              <a:rPr lang="tr-TR" sz="2400" b="1" dirty="0" smtClean="0">
                <a:cs typeface="Times New Roman" panose="02020603050405020304" pitchFamily="18" charset="0"/>
              </a:rPr>
              <a:t>Gökkuşağı alabalığının yetiştiricilikte tercih edilme nedenleri:</a:t>
            </a:r>
            <a:endParaRPr lang="tr-TR" sz="2400" b="1" dirty="0">
              <a:cs typeface="Times New Roman" panose="02020603050405020304" pitchFamily="18" charset="0"/>
            </a:endParaRPr>
          </a:p>
        </p:txBody>
      </p:sp>
      <p:sp>
        <p:nvSpPr>
          <p:cNvPr id="9" name="Unvan 1"/>
          <p:cNvSpPr txBox="1">
            <a:spLocks/>
          </p:cNvSpPr>
          <p:nvPr/>
        </p:nvSpPr>
        <p:spPr>
          <a:xfrm>
            <a:off x="1494908" y="1327492"/>
            <a:ext cx="9204903" cy="1082195"/>
          </a:xfrm>
          <a:prstGeom prst="rect">
            <a:avLst/>
          </a:prstGeom>
          <a:effectLst/>
        </p:spPr>
        <p:txBody>
          <a:bodyPr vert="horz" lIns="91440" tIns="45720" rIns="91440" bIns="45720" rtlCol="0" anchor="ctr">
            <a:noAutofit/>
          </a:bodyPr>
          <a:lstStyle>
            <a:lvl1pPr algn="ctr" defTabSz="457200" rtl="0" eaLnBrk="1" latinLnBrk="0" hangingPunct="1">
              <a:spcBef>
                <a:spcPct val="0"/>
              </a:spcBef>
              <a:buNone/>
              <a:defRPr sz="4400" kern="1200" cap="none">
                <a:ln w="3175" cmpd="sng">
                  <a:noFill/>
                </a:ln>
                <a:solidFill>
                  <a:schemeClr val="tx1">
                    <a:lumMod val="85000"/>
                    <a:lumOff val="15000"/>
                  </a:schemeClr>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tr-TR" sz="4600" b="1" dirty="0" smtClean="0">
                <a:solidFill>
                  <a:schemeClr val="tx1"/>
                </a:solidFill>
                <a:latin typeface="+mn-lt"/>
              </a:rPr>
              <a:t>İç su Balıkları Yetiştiriciliği</a:t>
            </a:r>
            <a:endParaRPr lang="tr-TR" sz="4600" b="1" dirty="0">
              <a:solidFill>
                <a:schemeClr val="tx1"/>
              </a:solidFill>
              <a:latin typeface="+mn-lt"/>
            </a:endParaRPr>
          </a:p>
        </p:txBody>
      </p:sp>
      <p:sp>
        <p:nvSpPr>
          <p:cNvPr id="10" name="Metin kutusu 9"/>
          <p:cNvSpPr txBox="1"/>
          <p:nvPr/>
        </p:nvSpPr>
        <p:spPr>
          <a:xfrm>
            <a:off x="10774625" y="6367550"/>
            <a:ext cx="789708" cy="400110"/>
          </a:xfrm>
          <a:prstGeom prst="rect">
            <a:avLst/>
          </a:prstGeom>
          <a:noFill/>
        </p:spPr>
        <p:txBody>
          <a:bodyPr wrap="square" rtlCol="0">
            <a:spAutoFit/>
          </a:bodyPr>
          <a:lstStyle/>
          <a:p>
            <a:r>
              <a:rPr lang="tr-TR" sz="2000" i="1" dirty="0" smtClean="0">
                <a:latin typeface="Bodoni MT Poster Compressed" panose="02070706080601050204" pitchFamily="18" charset="-94"/>
              </a:rPr>
              <a:t>9. </a:t>
            </a:r>
            <a:r>
              <a:rPr lang="tr-TR" sz="2000" i="1" dirty="0" smtClean="0">
                <a:latin typeface="Bodoni MT Poster Compressed" panose="02070706080601050204" pitchFamily="18" charset="-94"/>
              </a:rPr>
              <a:t>Hafta</a:t>
            </a:r>
            <a:endParaRPr lang="tr-TR" sz="2000" i="1" dirty="0">
              <a:latin typeface="Bodoni MT Poster Compressed" panose="02070706080601050204" pitchFamily="18" charset="-94"/>
            </a:endParaRPr>
          </a:p>
        </p:txBody>
      </p:sp>
    </p:spTree>
    <p:extLst>
      <p:ext uri="{BB962C8B-B14F-4D97-AF65-F5344CB8AC3E}">
        <p14:creationId xmlns:p14="http://schemas.microsoft.com/office/powerpoint/2010/main" val="312490531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p:cNvSpPr txBox="1"/>
          <p:nvPr/>
        </p:nvSpPr>
        <p:spPr>
          <a:xfrm>
            <a:off x="1920241" y="2709949"/>
            <a:ext cx="4630190" cy="2862322"/>
          </a:xfrm>
          <a:prstGeom prst="rect">
            <a:avLst/>
          </a:prstGeom>
          <a:noFill/>
        </p:spPr>
        <p:txBody>
          <a:bodyPr wrap="square" rtlCol="0">
            <a:spAutoFit/>
          </a:bodyPr>
          <a:lstStyle/>
          <a:p>
            <a:pPr algn="just">
              <a:lnSpc>
                <a:spcPct val="150000"/>
              </a:lnSpc>
            </a:pPr>
            <a:r>
              <a:rPr lang="tr-TR" sz="2400" b="1" dirty="0" smtClean="0">
                <a:latin typeface="+mj-lt"/>
                <a:cs typeface="Times New Roman" panose="02020603050405020304" pitchFamily="18" charset="0"/>
              </a:rPr>
              <a:t>Sazan (</a:t>
            </a:r>
            <a:r>
              <a:rPr lang="tr-TR" sz="2400" b="1" i="1" dirty="0" err="1" smtClean="0">
                <a:latin typeface="+mj-lt"/>
                <a:cs typeface="Times New Roman" panose="02020603050405020304" pitchFamily="18" charset="0"/>
              </a:rPr>
              <a:t>Cyprinus</a:t>
            </a:r>
            <a:r>
              <a:rPr lang="tr-TR" sz="2400" b="1" i="1" dirty="0" smtClean="0">
                <a:latin typeface="+mj-lt"/>
                <a:cs typeface="Times New Roman" panose="02020603050405020304" pitchFamily="18" charset="0"/>
              </a:rPr>
              <a:t> </a:t>
            </a:r>
            <a:r>
              <a:rPr lang="tr-TR" sz="2400" b="1" i="1" dirty="0" err="1" smtClean="0">
                <a:latin typeface="+mj-lt"/>
                <a:cs typeface="Times New Roman" panose="02020603050405020304" pitchFamily="18" charset="0"/>
              </a:rPr>
              <a:t>carpio</a:t>
            </a:r>
            <a:r>
              <a:rPr lang="tr-TR" sz="2400" b="1" dirty="0" smtClean="0">
                <a:latin typeface="+mj-lt"/>
                <a:cs typeface="Times New Roman" panose="02020603050405020304" pitchFamily="18" charset="0"/>
              </a:rPr>
              <a:t>);</a:t>
            </a:r>
          </a:p>
          <a:p>
            <a:pPr marL="285750" indent="-285750" algn="just">
              <a:lnSpc>
                <a:spcPct val="150000"/>
              </a:lnSpc>
              <a:buFont typeface="Wingdings" panose="05000000000000000000" pitchFamily="2" charset="2"/>
              <a:buChar char="v"/>
            </a:pPr>
            <a:r>
              <a:rPr lang="tr-TR" sz="2400" dirty="0" smtClean="0">
                <a:latin typeface="+mj-lt"/>
                <a:cs typeface="Times New Roman" panose="02020603050405020304" pitchFamily="18" charset="0"/>
              </a:rPr>
              <a:t>Pullu sazan (Doğa sazanı)</a:t>
            </a:r>
          </a:p>
          <a:p>
            <a:pPr marL="285750" indent="-285750" algn="just">
              <a:lnSpc>
                <a:spcPct val="150000"/>
              </a:lnSpc>
              <a:buFont typeface="Wingdings" panose="05000000000000000000" pitchFamily="2" charset="2"/>
              <a:buChar char="v"/>
            </a:pPr>
            <a:r>
              <a:rPr lang="tr-TR" sz="2400" dirty="0" smtClean="0">
                <a:latin typeface="+mj-lt"/>
                <a:cs typeface="Times New Roman" panose="02020603050405020304" pitchFamily="18" charset="0"/>
              </a:rPr>
              <a:t>Aynalı sazan (</a:t>
            </a:r>
            <a:r>
              <a:rPr lang="tr-TR" sz="2400" dirty="0" err="1" smtClean="0">
                <a:latin typeface="+mj-lt"/>
                <a:cs typeface="Times New Roman" panose="02020603050405020304" pitchFamily="18" charset="0"/>
              </a:rPr>
              <a:t>Hibrit</a:t>
            </a:r>
            <a:r>
              <a:rPr lang="tr-TR" sz="2400" dirty="0" smtClean="0">
                <a:latin typeface="+mj-lt"/>
                <a:cs typeface="Times New Roman" panose="02020603050405020304" pitchFamily="18" charset="0"/>
              </a:rPr>
              <a:t> tür)</a:t>
            </a:r>
          </a:p>
          <a:p>
            <a:pPr marL="285750" indent="-285750" algn="just">
              <a:lnSpc>
                <a:spcPct val="150000"/>
              </a:lnSpc>
              <a:buFont typeface="Wingdings" panose="05000000000000000000" pitchFamily="2" charset="2"/>
              <a:buChar char="v"/>
            </a:pPr>
            <a:r>
              <a:rPr lang="tr-TR" sz="2400" dirty="0" smtClean="0">
                <a:latin typeface="+mj-lt"/>
                <a:cs typeface="Times New Roman" panose="02020603050405020304" pitchFamily="18" charset="0"/>
              </a:rPr>
              <a:t>Çizgili sazan</a:t>
            </a:r>
          </a:p>
          <a:p>
            <a:pPr marL="285750" indent="-285750" algn="just">
              <a:lnSpc>
                <a:spcPct val="150000"/>
              </a:lnSpc>
              <a:buFont typeface="Wingdings" panose="05000000000000000000" pitchFamily="2" charset="2"/>
              <a:buChar char="v"/>
            </a:pPr>
            <a:r>
              <a:rPr lang="tr-TR" sz="2400" dirty="0" smtClean="0">
                <a:latin typeface="+mj-lt"/>
                <a:cs typeface="Times New Roman" panose="02020603050405020304" pitchFamily="18" charset="0"/>
              </a:rPr>
              <a:t>Çıplak sazan</a:t>
            </a:r>
            <a:endParaRPr lang="tr-TR" sz="2400" dirty="0">
              <a:latin typeface="+mj-lt"/>
              <a:cs typeface="Times New Roman" panose="02020603050405020304" pitchFamily="18" charset="0"/>
            </a:endParaRPr>
          </a:p>
        </p:txBody>
      </p:sp>
      <p:pic>
        <p:nvPicPr>
          <p:cNvPr id="1026" name="Picture 2" descr="sazan resim ile ilgili görsel sonucu"/>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47456" y="2951010"/>
            <a:ext cx="4450080" cy="3337560"/>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a:extLst>
            <a:ext uri="{909E8E84-426E-40DD-AFC4-6F175D3DCCD1}">
              <a14:hiddenFill xmlns:a14="http://schemas.microsoft.com/office/drawing/2010/main">
                <a:solidFill>
                  <a:srgbClr val="FFFFFF"/>
                </a:solidFill>
              </a14:hiddenFill>
            </a:ext>
          </a:extLst>
        </p:spPr>
      </p:pic>
      <p:sp>
        <p:nvSpPr>
          <p:cNvPr id="7" name="Unvan 1"/>
          <p:cNvSpPr txBox="1">
            <a:spLocks/>
          </p:cNvSpPr>
          <p:nvPr/>
        </p:nvSpPr>
        <p:spPr>
          <a:xfrm>
            <a:off x="1494908" y="1327492"/>
            <a:ext cx="9204903" cy="1082195"/>
          </a:xfrm>
          <a:prstGeom prst="rect">
            <a:avLst/>
          </a:prstGeom>
          <a:effectLst/>
        </p:spPr>
        <p:txBody>
          <a:bodyPr vert="horz" lIns="91440" tIns="45720" rIns="91440" bIns="45720" rtlCol="0" anchor="ctr">
            <a:noAutofit/>
          </a:bodyPr>
          <a:lstStyle>
            <a:lvl1pPr algn="ctr" defTabSz="457200" rtl="0" eaLnBrk="1" latinLnBrk="0" hangingPunct="1">
              <a:spcBef>
                <a:spcPct val="0"/>
              </a:spcBef>
              <a:buNone/>
              <a:defRPr sz="4400" kern="1200" cap="none">
                <a:ln w="3175" cmpd="sng">
                  <a:noFill/>
                </a:ln>
                <a:solidFill>
                  <a:schemeClr val="tx1">
                    <a:lumMod val="85000"/>
                    <a:lumOff val="15000"/>
                  </a:schemeClr>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tr-TR" sz="4600" b="1" dirty="0" smtClean="0">
                <a:solidFill>
                  <a:schemeClr val="tx1"/>
                </a:solidFill>
                <a:latin typeface="+mn-lt"/>
              </a:rPr>
              <a:t>İç su Balıkları Yetiştiriciliği</a:t>
            </a:r>
            <a:endParaRPr lang="tr-TR" sz="4600" b="1" dirty="0">
              <a:solidFill>
                <a:schemeClr val="tx1"/>
              </a:solidFill>
              <a:latin typeface="+mn-lt"/>
            </a:endParaRPr>
          </a:p>
        </p:txBody>
      </p:sp>
      <p:sp>
        <p:nvSpPr>
          <p:cNvPr id="8" name="Metin kutusu 7"/>
          <p:cNvSpPr txBox="1"/>
          <p:nvPr/>
        </p:nvSpPr>
        <p:spPr>
          <a:xfrm>
            <a:off x="10774625" y="6367550"/>
            <a:ext cx="789708" cy="400110"/>
          </a:xfrm>
          <a:prstGeom prst="rect">
            <a:avLst/>
          </a:prstGeom>
          <a:noFill/>
        </p:spPr>
        <p:txBody>
          <a:bodyPr wrap="square" rtlCol="0">
            <a:spAutoFit/>
          </a:bodyPr>
          <a:lstStyle/>
          <a:p>
            <a:r>
              <a:rPr lang="tr-TR" sz="2000" i="1" dirty="0" smtClean="0">
                <a:latin typeface="Bodoni MT Poster Compressed" panose="02070706080601050204" pitchFamily="18" charset="-94"/>
              </a:rPr>
              <a:t>9. </a:t>
            </a:r>
            <a:r>
              <a:rPr lang="tr-TR" sz="2000" i="1" dirty="0" smtClean="0">
                <a:latin typeface="Bodoni MT Poster Compressed" panose="02070706080601050204" pitchFamily="18" charset="-94"/>
              </a:rPr>
              <a:t>Hafta</a:t>
            </a:r>
            <a:endParaRPr lang="tr-TR" sz="2000" i="1" dirty="0">
              <a:latin typeface="Bodoni MT Poster Compressed" panose="02070706080601050204" pitchFamily="18" charset="-94"/>
            </a:endParaRPr>
          </a:p>
        </p:txBody>
      </p:sp>
    </p:spTree>
    <p:extLst>
      <p:ext uri="{BB962C8B-B14F-4D97-AF65-F5344CB8AC3E}">
        <p14:creationId xmlns:p14="http://schemas.microsoft.com/office/powerpoint/2010/main" val="163508580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p:cNvSpPr txBox="1"/>
          <p:nvPr/>
        </p:nvSpPr>
        <p:spPr>
          <a:xfrm>
            <a:off x="1122218" y="2409687"/>
            <a:ext cx="9750829" cy="3647152"/>
          </a:xfrm>
          <a:prstGeom prst="rect">
            <a:avLst/>
          </a:prstGeom>
          <a:noFill/>
        </p:spPr>
        <p:txBody>
          <a:bodyPr wrap="square" rtlCol="0">
            <a:spAutoFit/>
          </a:bodyPr>
          <a:lstStyle/>
          <a:p>
            <a:pPr algn="just">
              <a:lnSpc>
                <a:spcPct val="150000"/>
              </a:lnSpc>
            </a:pPr>
            <a:r>
              <a:rPr lang="tr-TR" sz="2200" b="1" dirty="0" smtClean="0">
                <a:cs typeface="Times New Roman" panose="02020603050405020304" pitchFamily="18" charset="0"/>
              </a:rPr>
              <a:t>Sazan (</a:t>
            </a:r>
            <a:r>
              <a:rPr lang="tr-TR" sz="2200" b="1" i="1" dirty="0" err="1" smtClean="0">
                <a:cs typeface="Times New Roman" panose="02020603050405020304" pitchFamily="18" charset="0"/>
              </a:rPr>
              <a:t>Cyprinus</a:t>
            </a:r>
            <a:r>
              <a:rPr lang="tr-TR" sz="2200" b="1" i="1" dirty="0" smtClean="0">
                <a:cs typeface="Times New Roman" panose="02020603050405020304" pitchFamily="18" charset="0"/>
              </a:rPr>
              <a:t> </a:t>
            </a:r>
            <a:r>
              <a:rPr lang="tr-TR" sz="2200" b="1" i="1" dirty="0" err="1" smtClean="0">
                <a:cs typeface="Times New Roman" panose="02020603050405020304" pitchFamily="18" charset="0"/>
              </a:rPr>
              <a:t>carpio</a:t>
            </a:r>
            <a:r>
              <a:rPr lang="tr-TR" sz="2200" b="1" dirty="0" smtClean="0">
                <a:cs typeface="Times New Roman" panose="02020603050405020304" pitchFamily="18" charset="0"/>
              </a:rPr>
              <a:t>);</a:t>
            </a:r>
          </a:p>
          <a:p>
            <a:pPr algn="just">
              <a:lnSpc>
                <a:spcPct val="150000"/>
              </a:lnSpc>
            </a:pPr>
            <a:r>
              <a:rPr lang="tr-TR" altLang="tr-TR" sz="2200" dirty="0">
                <a:cs typeface="Times New Roman" panose="02020603050405020304" pitchFamily="18" charset="0"/>
              </a:rPr>
              <a:t>Sazan, Türkiye’nin bütün bölgelerinde bulunan ve </a:t>
            </a:r>
            <a:r>
              <a:rPr lang="tr-TR" altLang="tr-TR" sz="2200" dirty="0" err="1">
                <a:cs typeface="Times New Roman" panose="02020603050405020304" pitchFamily="18" charset="0"/>
              </a:rPr>
              <a:t>içsu</a:t>
            </a:r>
            <a:r>
              <a:rPr lang="tr-TR" altLang="tr-TR" sz="2200" dirty="0">
                <a:cs typeface="Times New Roman" panose="02020603050405020304" pitchFamily="18" charset="0"/>
              </a:rPr>
              <a:t> balıkları üretimimizin önemli bir kısmını oluşturan türdür. </a:t>
            </a:r>
          </a:p>
          <a:p>
            <a:pPr algn="just">
              <a:lnSpc>
                <a:spcPct val="150000"/>
              </a:lnSpc>
            </a:pPr>
            <a:r>
              <a:rPr lang="tr-TR" altLang="tr-TR" sz="2200" dirty="0">
                <a:cs typeface="Times New Roman" panose="02020603050405020304" pitchFamily="18" charset="0"/>
              </a:rPr>
              <a:t>Üretimin büyük kısmı Ege, İç Anadolu ve Güney Anadolu bölgesinden sağlanır. Ege bölgesindeki bazı su kaynaklarında l. yılda 350 g, 2. yılda 1500 g’ın üzerine ve 3. yılda da 2.5 kg’ın üzerine çıkabilmektedir. Sazan pazar büyüklüğüne Ege bölgesinde ikinci yılın sonunda, Avrupa koşullarında ise, bunun iki misli sürede ulaşabilmektedir . </a:t>
            </a:r>
            <a:endParaRPr lang="tr-TR" sz="2200" dirty="0" smtClean="0">
              <a:cs typeface="Times New Roman" panose="02020603050405020304" pitchFamily="18" charset="0"/>
            </a:endParaRPr>
          </a:p>
        </p:txBody>
      </p:sp>
      <p:sp>
        <p:nvSpPr>
          <p:cNvPr id="7" name="Unvan 1"/>
          <p:cNvSpPr txBox="1">
            <a:spLocks/>
          </p:cNvSpPr>
          <p:nvPr/>
        </p:nvSpPr>
        <p:spPr>
          <a:xfrm>
            <a:off x="1494908" y="1327492"/>
            <a:ext cx="9204903" cy="1082195"/>
          </a:xfrm>
          <a:prstGeom prst="rect">
            <a:avLst/>
          </a:prstGeom>
          <a:effectLst/>
        </p:spPr>
        <p:txBody>
          <a:bodyPr vert="horz" lIns="91440" tIns="45720" rIns="91440" bIns="45720" rtlCol="0" anchor="ctr">
            <a:noAutofit/>
          </a:bodyPr>
          <a:lstStyle>
            <a:lvl1pPr algn="ctr" defTabSz="457200" rtl="0" eaLnBrk="1" latinLnBrk="0" hangingPunct="1">
              <a:spcBef>
                <a:spcPct val="0"/>
              </a:spcBef>
              <a:buNone/>
              <a:defRPr sz="4400" kern="1200" cap="none">
                <a:ln w="3175" cmpd="sng">
                  <a:noFill/>
                </a:ln>
                <a:solidFill>
                  <a:schemeClr val="tx1">
                    <a:lumMod val="85000"/>
                    <a:lumOff val="15000"/>
                  </a:schemeClr>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tr-TR" sz="4600" b="1" dirty="0" smtClean="0">
                <a:solidFill>
                  <a:schemeClr val="tx1"/>
                </a:solidFill>
                <a:latin typeface="+mn-lt"/>
              </a:rPr>
              <a:t>İç su Balıkları Yetiştiriciliği</a:t>
            </a:r>
            <a:endParaRPr lang="tr-TR" sz="4600" b="1" dirty="0">
              <a:solidFill>
                <a:schemeClr val="tx1"/>
              </a:solidFill>
              <a:latin typeface="+mn-lt"/>
            </a:endParaRPr>
          </a:p>
        </p:txBody>
      </p:sp>
      <p:sp>
        <p:nvSpPr>
          <p:cNvPr id="5" name="Metin kutusu 4"/>
          <p:cNvSpPr txBox="1"/>
          <p:nvPr/>
        </p:nvSpPr>
        <p:spPr>
          <a:xfrm>
            <a:off x="10774625" y="6367550"/>
            <a:ext cx="789708" cy="400110"/>
          </a:xfrm>
          <a:prstGeom prst="rect">
            <a:avLst/>
          </a:prstGeom>
          <a:noFill/>
        </p:spPr>
        <p:txBody>
          <a:bodyPr wrap="square" rtlCol="0">
            <a:spAutoFit/>
          </a:bodyPr>
          <a:lstStyle/>
          <a:p>
            <a:r>
              <a:rPr lang="tr-TR" sz="2000" i="1" dirty="0" smtClean="0">
                <a:latin typeface="Bodoni MT Poster Compressed" panose="02070706080601050204" pitchFamily="18" charset="-94"/>
              </a:rPr>
              <a:t>9. </a:t>
            </a:r>
            <a:r>
              <a:rPr lang="tr-TR" sz="2000" i="1" dirty="0" smtClean="0">
                <a:latin typeface="Bodoni MT Poster Compressed" panose="02070706080601050204" pitchFamily="18" charset="-94"/>
              </a:rPr>
              <a:t>Hafta</a:t>
            </a:r>
            <a:endParaRPr lang="tr-TR" sz="2000" i="1" dirty="0">
              <a:latin typeface="Bodoni MT Poster Compressed" panose="02070706080601050204" pitchFamily="18" charset="-94"/>
            </a:endParaRPr>
          </a:p>
        </p:txBody>
      </p:sp>
    </p:spTree>
    <p:extLst>
      <p:ext uri="{BB962C8B-B14F-4D97-AF65-F5344CB8AC3E}">
        <p14:creationId xmlns:p14="http://schemas.microsoft.com/office/powerpoint/2010/main" val="316032227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p:cNvSpPr txBox="1"/>
          <p:nvPr/>
        </p:nvSpPr>
        <p:spPr>
          <a:xfrm>
            <a:off x="1097958" y="2855802"/>
            <a:ext cx="7434956" cy="2862322"/>
          </a:xfrm>
          <a:prstGeom prst="rect">
            <a:avLst/>
          </a:prstGeom>
          <a:noFill/>
        </p:spPr>
        <p:txBody>
          <a:bodyPr wrap="square" rtlCol="0">
            <a:spAutoFit/>
          </a:bodyPr>
          <a:lstStyle/>
          <a:p>
            <a:pPr algn="just">
              <a:lnSpc>
                <a:spcPct val="150000"/>
              </a:lnSpc>
            </a:pPr>
            <a:r>
              <a:rPr lang="tr-TR" sz="2400" b="1" dirty="0" err="1" smtClean="0">
                <a:latin typeface="+mj-lt"/>
                <a:cs typeface="Times New Roman" panose="02020603050405020304" pitchFamily="18" charset="0"/>
              </a:rPr>
              <a:t>Tilapia</a:t>
            </a:r>
            <a:r>
              <a:rPr lang="tr-TR" sz="2400" b="1" dirty="0" smtClean="0">
                <a:latin typeface="+mj-lt"/>
                <a:cs typeface="Times New Roman" panose="02020603050405020304" pitchFamily="18" charset="0"/>
              </a:rPr>
              <a:t>;</a:t>
            </a:r>
          </a:p>
          <a:p>
            <a:pPr marL="457200" indent="-457200" algn="just">
              <a:lnSpc>
                <a:spcPct val="150000"/>
              </a:lnSpc>
              <a:buFont typeface="Wingdings" panose="05000000000000000000" pitchFamily="2" charset="2"/>
              <a:buChar char="v"/>
            </a:pPr>
            <a:r>
              <a:rPr lang="tr-TR" sz="2400" i="1" dirty="0" err="1" smtClean="0">
                <a:latin typeface="+mj-lt"/>
                <a:cs typeface="Times New Roman" panose="02020603050405020304" pitchFamily="18" charset="0"/>
              </a:rPr>
              <a:t>Tilapia</a:t>
            </a:r>
            <a:endParaRPr lang="tr-TR" sz="2400" i="1" dirty="0" smtClean="0">
              <a:latin typeface="+mj-lt"/>
              <a:cs typeface="Times New Roman" panose="02020603050405020304" pitchFamily="18" charset="0"/>
            </a:endParaRPr>
          </a:p>
          <a:p>
            <a:pPr marL="457200" indent="-457200" algn="just">
              <a:lnSpc>
                <a:spcPct val="150000"/>
              </a:lnSpc>
              <a:buFont typeface="Wingdings" panose="05000000000000000000" pitchFamily="2" charset="2"/>
              <a:buChar char="v"/>
            </a:pPr>
            <a:r>
              <a:rPr lang="tr-TR" sz="2400" i="1" dirty="0" err="1" smtClean="0">
                <a:latin typeface="+mj-lt"/>
                <a:cs typeface="Times New Roman" panose="02020603050405020304" pitchFamily="18" charset="0"/>
              </a:rPr>
              <a:t>Saratherodon</a:t>
            </a:r>
            <a:endParaRPr lang="tr-TR" sz="2400" i="1" dirty="0" smtClean="0">
              <a:latin typeface="+mj-lt"/>
              <a:cs typeface="Times New Roman" panose="02020603050405020304" pitchFamily="18" charset="0"/>
            </a:endParaRPr>
          </a:p>
          <a:p>
            <a:pPr marL="457200" indent="-457200" algn="just">
              <a:lnSpc>
                <a:spcPct val="150000"/>
              </a:lnSpc>
              <a:buFont typeface="Wingdings" panose="05000000000000000000" pitchFamily="2" charset="2"/>
              <a:buChar char="v"/>
            </a:pPr>
            <a:r>
              <a:rPr lang="tr-TR" sz="2400" i="1" dirty="0" err="1" smtClean="0">
                <a:latin typeface="+mj-lt"/>
                <a:cs typeface="Times New Roman" panose="02020603050405020304" pitchFamily="18" charset="0"/>
              </a:rPr>
              <a:t>Oreochromis</a:t>
            </a:r>
            <a:r>
              <a:rPr lang="tr-TR" sz="2400" dirty="0" smtClean="0">
                <a:solidFill>
                  <a:srgbClr val="FF0000"/>
                </a:solidFill>
                <a:latin typeface="+mj-lt"/>
                <a:cs typeface="Times New Roman" panose="02020603050405020304" pitchFamily="18" charset="0"/>
              </a:rPr>
              <a:t>*</a:t>
            </a:r>
          </a:p>
          <a:p>
            <a:pPr algn="just">
              <a:lnSpc>
                <a:spcPct val="150000"/>
              </a:lnSpc>
            </a:pPr>
            <a:r>
              <a:rPr lang="tr-TR" sz="2400" dirty="0" smtClean="0">
                <a:latin typeface="+mj-lt"/>
                <a:cs typeface="Times New Roman" panose="02020603050405020304" pitchFamily="18" charset="0"/>
              </a:rPr>
              <a:t>üç cins altında toplanır.</a:t>
            </a:r>
          </a:p>
        </p:txBody>
      </p:sp>
      <p:sp>
        <p:nvSpPr>
          <p:cNvPr id="4" name="Metin kutusu 3"/>
          <p:cNvSpPr txBox="1"/>
          <p:nvPr/>
        </p:nvSpPr>
        <p:spPr>
          <a:xfrm>
            <a:off x="739832" y="5546719"/>
            <a:ext cx="8312728" cy="594202"/>
          </a:xfrm>
          <a:prstGeom prst="rect">
            <a:avLst/>
          </a:prstGeom>
          <a:noFill/>
        </p:spPr>
        <p:txBody>
          <a:bodyPr wrap="square" rtlCol="0">
            <a:spAutoFit/>
          </a:bodyPr>
          <a:lstStyle/>
          <a:p>
            <a:pPr algn="just">
              <a:lnSpc>
                <a:spcPct val="150000"/>
              </a:lnSpc>
            </a:pPr>
            <a:r>
              <a:rPr lang="tr-TR" sz="2400" dirty="0" smtClean="0">
                <a:solidFill>
                  <a:srgbClr val="FF0000"/>
                </a:solidFill>
                <a:latin typeface="+mj-lt"/>
                <a:cs typeface="Times New Roman" panose="02020603050405020304" pitchFamily="18" charset="0"/>
              </a:rPr>
              <a:t>*</a:t>
            </a:r>
            <a:r>
              <a:rPr lang="tr-TR" sz="2400" dirty="0" smtClean="0">
                <a:latin typeface="+mj-lt"/>
                <a:cs typeface="Times New Roman" panose="02020603050405020304" pitchFamily="18" charset="0"/>
              </a:rPr>
              <a:t>Yetiştiricilik için en uygun tür, </a:t>
            </a:r>
            <a:r>
              <a:rPr lang="tr-TR" sz="2400" i="1" dirty="0" err="1" smtClean="0">
                <a:latin typeface="+mj-lt"/>
                <a:cs typeface="Times New Roman" panose="02020603050405020304" pitchFamily="18" charset="0"/>
              </a:rPr>
              <a:t>Oreochromis</a:t>
            </a:r>
            <a:r>
              <a:rPr lang="tr-TR" sz="2400" i="1" dirty="0" smtClean="0">
                <a:latin typeface="+mj-lt"/>
                <a:cs typeface="Times New Roman" panose="02020603050405020304" pitchFamily="18" charset="0"/>
              </a:rPr>
              <a:t> </a:t>
            </a:r>
            <a:r>
              <a:rPr lang="tr-TR" sz="2400" i="1" dirty="0" err="1" smtClean="0">
                <a:latin typeface="+mj-lt"/>
                <a:cs typeface="Times New Roman" panose="02020603050405020304" pitchFamily="18" charset="0"/>
              </a:rPr>
              <a:t>niloticus</a:t>
            </a:r>
            <a:r>
              <a:rPr lang="tr-TR" sz="2400" i="1" dirty="0" smtClean="0">
                <a:latin typeface="+mj-lt"/>
                <a:cs typeface="Times New Roman" panose="02020603050405020304" pitchFamily="18" charset="0"/>
              </a:rPr>
              <a:t> </a:t>
            </a:r>
            <a:r>
              <a:rPr lang="tr-TR" sz="2400" dirty="0" smtClean="0">
                <a:latin typeface="+mj-lt"/>
                <a:cs typeface="Times New Roman" panose="02020603050405020304" pitchFamily="18" charset="0"/>
              </a:rPr>
              <a:t>türüdür.</a:t>
            </a:r>
            <a:endParaRPr lang="tr-TR" sz="2400" dirty="0">
              <a:latin typeface="+mj-lt"/>
              <a:cs typeface="Times New Roman" panose="02020603050405020304" pitchFamily="18" charset="0"/>
            </a:endParaRPr>
          </a:p>
        </p:txBody>
      </p:sp>
      <p:pic>
        <p:nvPicPr>
          <p:cNvPr id="3074" name="Picture 2" descr="İlgili resim"/>
          <p:cNvPicPr>
            <a:picLocks noChangeAspect="1" noChangeArrowheads="1"/>
          </p:cNvPicPr>
          <p:nvPr/>
        </p:nvPicPr>
        <p:blipFill>
          <a:blip r:embed="rId2">
            <a:duotone>
              <a:schemeClr val="bg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3673421" y="2552007"/>
            <a:ext cx="2600019" cy="1543762"/>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a:extLst>
            <a:ext uri="{909E8E84-426E-40DD-AFC4-6F175D3DCCD1}">
              <a14:hiddenFill xmlns:a14="http://schemas.microsoft.com/office/drawing/2010/main">
                <a:solidFill>
                  <a:srgbClr val="FFFFFF"/>
                </a:solidFill>
              </a14:hiddenFill>
            </a:ext>
          </a:extLst>
        </p:spPr>
      </p:pic>
      <p:pic>
        <p:nvPicPr>
          <p:cNvPr id="7" name="Picture 2" descr="İlgili resim"/>
          <p:cNvPicPr>
            <a:picLocks noChangeAspect="1" noChangeArrowheads="1"/>
          </p:cNvPicPr>
          <p:nvPr/>
        </p:nvPicPr>
        <p:blipFill>
          <a:blip r:embed="rId2">
            <a:duotone>
              <a:schemeClr val="bg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4854456" y="3415896"/>
            <a:ext cx="2548721" cy="1513304"/>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a:extLst>
            <a:ext uri="{909E8E84-426E-40DD-AFC4-6F175D3DCCD1}">
              <a14:hiddenFill xmlns:a14="http://schemas.microsoft.com/office/drawing/2010/main">
                <a:solidFill>
                  <a:srgbClr val="FFFFFF"/>
                </a:solidFill>
              </a14:hiddenFill>
            </a:ext>
          </a:extLst>
        </p:spPr>
      </p:pic>
      <p:sp>
        <p:nvSpPr>
          <p:cNvPr id="6" name="Metin kutusu 5"/>
          <p:cNvSpPr txBox="1"/>
          <p:nvPr/>
        </p:nvSpPr>
        <p:spPr>
          <a:xfrm>
            <a:off x="8120539" y="2700850"/>
            <a:ext cx="3084224" cy="2169825"/>
          </a:xfrm>
          <a:prstGeom prst="rect">
            <a:avLst/>
          </a:prstGeom>
          <a:noFill/>
        </p:spPr>
        <p:txBody>
          <a:bodyPr wrap="square" rtlCol="0">
            <a:spAutoFit/>
          </a:bodyPr>
          <a:lstStyle/>
          <a:p>
            <a:pPr marL="285750" indent="-285750" algn="just">
              <a:lnSpc>
                <a:spcPct val="150000"/>
              </a:lnSpc>
              <a:buFont typeface="Wingdings" panose="05000000000000000000" pitchFamily="2" charset="2"/>
              <a:buChar char="Ø"/>
            </a:pPr>
            <a:r>
              <a:rPr lang="tr-TR" dirty="0" smtClean="0">
                <a:latin typeface="+mj-lt"/>
                <a:cs typeface="Times New Roman" panose="02020603050405020304" pitchFamily="18" charset="0"/>
              </a:rPr>
              <a:t>Sıcak su balığı</a:t>
            </a:r>
          </a:p>
          <a:p>
            <a:pPr marL="285750" indent="-285750" algn="just">
              <a:lnSpc>
                <a:spcPct val="150000"/>
              </a:lnSpc>
              <a:buFont typeface="Wingdings" panose="05000000000000000000" pitchFamily="2" charset="2"/>
              <a:buChar char="Ø"/>
            </a:pPr>
            <a:r>
              <a:rPr lang="tr-TR" dirty="0" smtClean="0">
                <a:latin typeface="+mj-lt"/>
                <a:cs typeface="Times New Roman" panose="02020603050405020304" pitchFamily="18" charset="0"/>
              </a:rPr>
              <a:t>Omnivor</a:t>
            </a:r>
          </a:p>
          <a:p>
            <a:pPr marL="285750" indent="-285750" algn="just">
              <a:lnSpc>
                <a:spcPct val="150000"/>
              </a:lnSpc>
              <a:buFont typeface="Wingdings" panose="05000000000000000000" pitchFamily="2" charset="2"/>
              <a:buChar char="Ø"/>
            </a:pPr>
            <a:r>
              <a:rPr lang="tr-TR" dirty="0" smtClean="0">
                <a:latin typeface="+mj-lt"/>
                <a:cs typeface="Times New Roman" panose="02020603050405020304" pitchFamily="18" charset="0"/>
              </a:rPr>
              <a:t>6-12 ay cinsi olgunluk</a:t>
            </a:r>
          </a:p>
          <a:p>
            <a:pPr marL="285750" indent="-285750" algn="just">
              <a:lnSpc>
                <a:spcPct val="150000"/>
              </a:lnSpc>
              <a:buFont typeface="Wingdings" panose="05000000000000000000" pitchFamily="2" charset="2"/>
              <a:buChar char="Ø"/>
            </a:pPr>
            <a:r>
              <a:rPr lang="tr-TR" dirty="0" smtClean="0">
                <a:latin typeface="+mj-lt"/>
                <a:cs typeface="Times New Roman" panose="02020603050405020304" pitchFamily="18" charset="0"/>
              </a:rPr>
              <a:t>20-23 </a:t>
            </a:r>
            <a:r>
              <a:rPr lang="tr-TR" dirty="0">
                <a:latin typeface="+mj-lt"/>
              </a:rPr>
              <a:t>°C </a:t>
            </a:r>
            <a:r>
              <a:rPr lang="tr-TR" dirty="0" err="1" smtClean="0">
                <a:latin typeface="+mj-lt"/>
                <a:cs typeface="Times New Roman" panose="02020603050405020304" pitchFamily="18" charset="0"/>
              </a:rPr>
              <a:t>yumurt.sıc</a:t>
            </a:r>
            <a:r>
              <a:rPr lang="tr-TR" dirty="0" smtClean="0">
                <a:latin typeface="+mj-lt"/>
                <a:cs typeface="Times New Roman" panose="02020603050405020304" pitchFamily="18" charset="0"/>
              </a:rPr>
              <a:t>. </a:t>
            </a:r>
            <a:r>
              <a:rPr lang="tr-TR" dirty="0" err="1" smtClean="0">
                <a:latin typeface="+mj-lt"/>
                <a:cs typeface="Times New Roman" panose="02020603050405020304" pitchFamily="18" charset="0"/>
              </a:rPr>
              <a:t>Opt</a:t>
            </a:r>
            <a:r>
              <a:rPr lang="tr-TR" dirty="0" smtClean="0">
                <a:latin typeface="+mj-lt"/>
                <a:cs typeface="Times New Roman" panose="02020603050405020304" pitchFamily="18" charset="0"/>
              </a:rPr>
              <a:t>.</a:t>
            </a:r>
          </a:p>
          <a:p>
            <a:pPr algn="just">
              <a:lnSpc>
                <a:spcPct val="150000"/>
              </a:lnSpc>
            </a:pPr>
            <a:endParaRPr lang="tr-TR" dirty="0">
              <a:latin typeface="+mj-lt"/>
              <a:cs typeface="Times New Roman" panose="02020603050405020304" pitchFamily="18" charset="0"/>
            </a:endParaRPr>
          </a:p>
        </p:txBody>
      </p:sp>
      <p:cxnSp>
        <p:nvCxnSpPr>
          <p:cNvPr id="9" name="Düz Ok Bağlayıcısı 8"/>
          <p:cNvCxnSpPr/>
          <p:nvPr/>
        </p:nvCxnSpPr>
        <p:spPr>
          <a:xfrm>
            <a:off x="7195359" y="3126958"/>
            <a:ext cx="415636" cy="0"/>
          </a:xfrm>
          <a:prstGeom prst="straightConnector1">
            <a:avLst/>
          </a:prstGeom>
          <a:ln w="38100">
            <a:solidFill>
              <a:schemeClr val="accent1">
                <a:lumMod val="60000"/>
                <a:lumOff val="40000"/>
                <a:alpha val="60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11" name="Unvan 1"/>
          <p:cNvSpPr txBox="1">
            <a:spLocks/>
          </p:cNvSpPr>
          <p:nvPr/>
        </p:nvSpPr>
        <p:spPr>
          <a:xfrm>
            <a:off x="1494908" y="1327492"/>
            <a:ext cx="9204903" cy="1082195"/>
          </a:xfrm>
          <a:prstGeom prst="rect">
            <a:avLst/>
          </a:prstGeom>
          <a:effectLst/>
        </p:spPr>
        <p:txBody>
          <a:bodyPr vert="horz" lIns="91440" tIns="45720" rIns="91440" bIns="45720" rtlCol="0" anchor="ctr">
            <a:noAutofit/>
          </a:bodyPr>
          <a:lstStyle>
            <a:lvl1pPr algn="ctr" defTabSz="457200" rtl="0" eaLnBrk="1" latinLnBrk="0" hangingPunct="1">
              <a:spcBef>
                <a:spcPct val="0"/>
              </a:spcBef>
              <a:buNone/>
              <a:defRPr sz="4400" kern="1200" cap="none">
                <a:ln w="3175" cmpd="sng">
                  <a:noFill/>
                </a:ln>
                <a:solidFill>
                  <a:schemeClr val="tx1">
                    <a:lumMod val="85000"/>
                    <a:lumOff val="15000"/>
                  </a:schemeClr>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tr-TR" sz="4600" b="1" dirty="0" smtClean="0">
                <a:solidFill>
                  <a:schemeClr val="tx1"/>
                </a:solidFill>
                <a:latin typeface="+mn-lt"/>
              </a:rPr>
              <a:t>İç su Balıkları Yetiştiriciliği</a:t>
            </a:r>
            <a:endParaRPr lang="tr-TR" sz="4600" b="1" dirty="0">
              <a:solidFill>
                <a:schemeClr val="tx1"/>
              </a:solidFill>
              <a:latin typeface="+mn-lt"/>
            </a:endParaRPr>
          </a:p>
        </p:txBody>
      </p:sp>
      <p:sp>
        <p:nvSpPr>
          <p:cNvPr id="12" name="Metin kutusu 11"/>
          <p:cNvSpPr txBox="1"/>
          <p:nvPr/>
        </p:nvSpPr>
        <p:spPr>
          <a:xfrm>
            <a:off x="10774625" y="6367550"/>
            <a:ext cx="789708" cy="400110"/>
          </a:xfrm>
          <a:prstGeom prst="rect">
            <a:avLst/>
          </a:prstGeom>
          <a:noFill/>
        </p:spPr>
        <p:txBody>
          <a:bodyPr wrap="square" rtlCol="0">
            <a:spAutoFit/>
          </a:bodyPr>
          <a:lstStyle/>
          <a:p>
            <a:r>
              <a:rPr lang="tr-TR" sz="2000" i="1" dirty="0" smtClean="0">
                <a:latin typeface="Bodoni MT Poster Compressed" panose="02070706080601050204" pitchFamily="18" charset="-94"/>
              </a:rPr>
              <a:t>9. </a:t>
            </a:r>
            <a:r>
              <a:rPr lang="tr-TR" sz="2000" i="1" dirty="0" smtClean="0">
                <a:latin typeface="Bodoni MT Poster Compressed" panose="02070706080601050204" pitchFamily="18" charset="-94"/>
              </a:rPr>
              <a:t>Hafta</a:t>
            </a:r>
            <a:endParaRPr lang="tr-TR" sz="2000" i="1" dirty="0">
              <a:latin typeface="Bodoni MT Poster Compressed" panose="02070706080601050204" pitchFamily="18" charset="-94"/>
            </a:endParaRPr>
          </a:p>
        </p:txBody>
      </p:sp>
    </p:spTree>
    <p:extLst>
      <p:ext uri="{BB962C8B-B14F-4D97-AF65-F5344CB8AC3E}">
        <p14:creationId xmlns:p14="http://schemas.microsoft.com/office/powerpoint/2010/main" val="312939015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p:cNvSpPr txBox="1"/>
          <p:nvPr/>
        </p:nvSpPr>
        <p:spPr>
          <a:xfrm>
            <a:off x="964276" y="3333546"/>
            <a:ext cx="5212081" cy="2677656"/>
          </a:xfrm>
          <a:prstGeom prst="rect">
            <a:avLst/>
          </a:prstGeom>
          <a:noFill/>
        </p:spPr>
        <p:txBody>
          <a:bodyPr wrap="square" rtlCol="0">
            <a:spAutoFit/>
          </a:bodyPr>
          <a:lstStyle/>
          <a:p>
            <a:pPr algn="just">
              <a:lnSpc>
                <a:spcPct val="150000"/>
              </a:lnSpc>
            </a:pPr>
            <a:r>
              <a:rPr lang="tr-TR" sz="2800" b="1" dirty="0" smtClean="0">
                <a:cs typeface="Times New Roman" panose="02020603050405020304" pitchFamily="18" charset="0"/>
              </a:rPr>
              <a:t>Yayın balığı;</a:t>
            </a:r>
          </a:p>
          <a:p>
            <a:pPr marL="457200" indent="-457200" algn="just">
              <a:lnSpc>
                <a:spcPct val="150000"/>
              </a:lnSpc>
              <a:buFont typeface="Wingdings" panose="05000000000000000000" pitchFamily="2" charset="2"/>
              <a:buChar char="v"/>
            </a:pPr>
            <a:r>
              <a:rPr lang="tr-TR" sz="2800" dirty="0" smtClean="0">
                <a:cs typeface="Times New Roman" panose="02020603050405020304" pitchFamily="18" charset="0"/>
              </a:rPr>
              <a:t>Avrupa yayın balığı (</a:t>
            </a:r>
            <a:r>
              <a:rPr lang="tr-TR" sz="2800" i="1" dirty="0" err="1" smtClean="0">
                <a:cs typeface="Times New Roman" panose="02020603050405020304" pitchFamily="18" charset="0"/>
              </a:rPr>
              <a:t>Silurus</a:t>
            </a:r>
            <a:r>
              <a:rPr lang="tr-TR" sz="2800" i="1" dirty="0" smtClean="0">
                <a:cs typeface="Times New Roman" panose="02020603050405020304" pitchFamily="18" charset="0"/>
              </a:rPr>
              <a:t> </a:t>
            </a:r>
            <a:r>
              <a:rPr lang="tr-TR" sz="2800" i="1" dirty="0" err="1" smtClean="0">
                <a:cs typeface="Times New Roman" panose="02020603050405020304" pitchFamily="18" charset="0"/>
              </a:rPr>
              <a:t>glanis</a:t>
            </a:r>
            <a:r>
              <a:rPr lang="tr-TR" sz="2800" dirty="0" smtClean="0">
                <a:cs typeface="Times New Roman" panose="02020603050405020304" pitchFamily="18" charset="0"/>
              </a:rPr>
              <a:t>)</a:t>
            </a:r>
          </a:p>
          <a:p>
            <a:pPr marL="457200" indent="-457200" algn="just">
              <a:lnSpc>
                <a:spcPct val="150000"/>
              </a:lnSpc>
              <a:buFont typeface="Wingdings" panose="05000000000000000000" pitchFamily="2" charset="2"/>
              <a:buChar char="v"/>
            </a:pPr>
            <a:r>
              <a:rPr lang="tr-TR" sz="2800" dirty="0" smtClean="0">
                <a:cs typeface="Times New Roman" panose="02020603050405020304" pitchFamily="18" charset="0"/>
              </a:rPr>
              <a:t>Kara yayın balığı (</a:t>
            </a:r>
            <a:r>
              <a:rPr lang="tr-TR" sz="2800" i="1" dirty="0" err="1" smtClean="0">
                <a:cs typeface="Times New Roman" panose="02020603050405020304" pitchFamily="18" charset="0"/>
              </a:rPr>
              <a:t>Clarias</a:t>
            </a:r>
            <a:r>
              <a:rPr lang="tr-TR" sz="2800" i="1" dirty="0" smtClean="0">
                <a:cs typeface="Times New Roman" panose="02020603050405020304" pitchFamily="18" charset="0"/>
              </a:rPr>
              <a:t> </a:t>
            </a:r>
            <a:r>
              <a:rPr lang="tr-TR" sz="2800" i="1" dirty="0" err="1" smtClean="0">
                <a:cs typeface="Times New Roman" panose="02020603050405020304" pitchFamily="18" charset="0"/>
              </a:rPr>
              <a:t>lazera</a:t>
            </a:r>
            <a:r>
              <a:rPr lang="tr-TR" sz="2800" dirty="0" smtClean="0">
                <a:cs typeface="Times New Roman" panose="02020603050405020304" pitchFamily="18" charset="0"/>
              </a:rPr>
              <a:t>)</a:t>
            </a:r>
          </a:p>
          <a:p>
            <a:pPr algn="just">
              <a:lnSpc>
                <a:spcPct val="150000"/>
              </a:lnSpc>
            </a:pPr>
            <a:endParaRPr lang="tr-TR" sz="2800" dirty="0" smtClean="0">
              <a:cs typeface="Times New Roman" panose="02020603050405020304" pitchFamily="18" charset="0"/>
            </a:endParaRPr>
          </a:p>
        </p:txBody>
      </p:sp>
      <p:pic>
        <p:nvPicPr>
          <p:cNvPr id="2050" name="Picture 2" descr="yayın ile ilgili görsel sonucu"/>
          <p:cNvPicPr>
            <a:picLocks noChangeAspect="1" noChangeArrowheads="1"/>
          </p:cNvPicPr>
          <p:nvPr/>
        </p:nvPicPr>
        <p:blipFill>
          <a:blip r:embed="rId2" cstate="print">
            <a:duotone>
              <a:schemeClr val="bg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5135964" y="2660949"/>
            <a:ext cx="2645292" cy="1487977"/>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a:extLst>
            <a:ext uri="{909E8E84-426E-40DD-AFC4-6F175D3DCCD1}">
              <a14:hiddenFill xmlns:a14="http://schemas.microsoft.com/office/drawing/2010/main">
                <a:solidFill>
                  <a:srgbClr val="FFFFFF"/>
                </a:solidFill>
              </a14:hiddenFill>
            </a:ext>
          </a:extLst>
        </p:spPr>
      </p:pic>
      <p:pic>
        <p:nvPicPr>
          <p:cNvPr id="2052" name="Picture 4" descr="clarias lazera ile ilgili görsel sonucu"/>
          <p:cNvPicPr>
            <a:picLocks noChangeAspect="1" noChangeArrowheads="1"/>
          </p:cNvPicPr>
          <p:nvPr/>
        </p:nvPicPr>
        <p:blipFill>
          <a:blip r:embed="rId3">
            <a:duotone>
              <a:schemeClr val="bg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6574672" y="3866867"/>
            <a:ext cx="2413168" cy="1607171"/>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a:extLst>
            <a:ext uri="{909E8E84-426E-40DD-AFC4-6F175D3DCCD1}">
              <a14:hiddenFill xmlns:a14="http://schemas.microsoft.com/office/drawing/2010/main">
                <a:solidFill>
                  <a:srgbClr val="FFFFFF"/>
                </a:solidFill>
              </a14:hiddenFill>
            </a:ext>
          </a:extLst>
        </p:spPr>
      </p:pic>
      <p:cxnSp>
        <p:nvCxnSpPr>
          <p:cNvPr id="6" name="Düz Ok Bağlayıcısı 5"/>
          <p:cNvCxnSpPr/>
          <p:nvPr/>
        </p:nvCxnSpPr>
        <p:spPr>
          <a:xfrm>
            <a:off x="7948749" y="3430017"/>
            <a:ext cx="1039091" cy="0"/>
          </a:xfrm>
          <a:prstGeom prst="straightConnector1">
            <a:avLst/>
          </a:prstGeom>
          <a:ln w="38100">
            <a:solidFill>
              <a:srgbClr val="0070C0">
                <a:alpha val="60000"/>
              </a:srgbClr>
            </a:solidFill>
            <a:tailEnd type="triangle"/>
          </a:ln>
        </p:spPr>
        <p:style>
          <a:lnRef idx="1">
            <a:schemeClr val="accent1"/>
          </a:lnRef>
          <a:fillRef idx="0">
            <a:schemeClr val="accent1"/>
          </a:fillRef>
          <a:effectRef idx="0">
            <a:schemeClr val="accent1"/>
          </a:effectRef>
          <a:fontRef idx="minor">
            <a:schemeClr val="tx1"/>
          </a:fontRef>
        </p:style>
      </p:cxnSp>
      <p:sp>
        <p:nvSpPr>
          <p:cNvPr id="7" name="Metin kutusu 6"/>
          <p:cNvSpPr txBox="1"/>
          <p:nvPr/>
        </p:nvSpPr>
        <p:spPr>
          <a:xfrm>
            <a:off x="9087824" y="2588025"/>
            <a:ext cx="2317237" cy="2031325"/>
          </a:xfrm>
          <a:prstGeom prst="rect">
            <a:avLst/>
          </a:prstGeom>
          <a:noFill/>
        </p:spPr>
        <p:txBody>
          <a:bodyPr wrap="square" rtlCol="0">
            <a:spAutoFit/>
          </a:bodyPr>
          <a:lstStyle/>
          <a:p>
            <a:pPr marL="285750" indent="-285750" algn="just">
              <a:buFont typeface="Wingdings" panose="05000000000000000000" pitchFamily="2" charset="2"/>
              <a:buChar char="Ø"/>
            </a:pPr>
            <a:r>
              <a:rPr lang="tr-TR" dirty="0" smtClean="0">
                <a:cs typeface="Times New Roman" panose="02020603050405020304" pitchFamily="18" charset="0"/>
              </a:rPr>
              <a:t>Ilık su balığı</a:t>
            </a:r>
          </a:p>
          <a:p>
            <a:pPr marL="285750" indent="-285750" algn="just">
              <a:buFont typeface="Wingdings" panose="05000000000000000000" pitchFamily="2" charset="2"/>
              <a:buChar char="Ø"/>
            </a:pPr>
            <a:r>
              <a:rPr lang="tr-TR" dirty="0" smtClean="0">
                <a:cs typeface="Times New Roman" panose="02020603050405020304" pitchFamily="18" charset="0"/>
              </a:rPr>
              <a:t>Omnivor</a:t>
            </a:r>
          </a:p>
          <a:p>
            <a:pPr marL="285750" indent="-285750" algn="just">
              <a:buFont typeface="Wingdings" panose="05000000000000000000" pitchFamily="2" charset="2"/>
              <a:buChar char="Ø"/>
            </a:pPr>
            <a:r>
              <a:rPr lang="tr-TR" dirty="0" smtClean="0">
                <a:cs typeface="Times New Roman" panose="02020603050405020304" pitchFamily="18" charset="0"/>
              </a:rPr>
              <a:t>Mayıs-Haziran</a:t>
            </a:r>
          </a:p>
          <a:p>
            <a:pPr marL="285750" indent="-285750" algn="just">
              <a:buFont typeface="Wingdings" panose="05000000000000000000" pitchFamily="2" charset="2"/>
              <a:buChar char="Ø"/>
            </a:pPr>
            <a:r>
              <a:rPr lang="tr-TR" dirty="0" smtClean="0">
                <a:cs typeface="Times New Roman" panose="02020603050405020304" pitchFamily="18" charset="0"/>
              </a:rPr>
              <a:t>20-22 °C </a:t>
            </a:r>
            <a:r>
              <a:rPr lang="tr-TR" dirty="0" err="1" smtClean="0">
                <a:cs typeface="Times New Roman" panose="02020603050405020304" pitchFamily="18" charset="0"/>
              </a:rPr>
              <a:t>yumurt</a:t>
            </a:r>
            <a:r>
              <a:rPr lang="tr-TR" dirty="0" smtClean="0">
                <a:cs typeface="Times New Roman" panose="02020603050405020304" pitchFamily="18" charset="0"/>
              </a:rPr>
              <a:t>. </a:t>
            </a:r>
            <a:r>
              <a:rPr lang="tr-TR" dirty="0" err="1" smtClean="0">
                <a:cs typeface="Times New Roman" panose="02020603050405020304" pitchFamily="18" charset="0"/>
              </a:rPr>
              <a:t>sıc</a:t>
            </a:r>
            <a:r>
              <a:rPr lang="tr-TR" dirty="0" smtClean="0">
                <a:cs typeface="Times New Roman" panose="02020603050405020304" pitchFamily="18" charset="0"/>
              </a:rPr>
              <a:t>.</a:t>
            </a:r>
          </a:p>
          <a:p>
            <a:pPr marL="285750" indent="-285750" algn="just">
              <a:buFont typeface="Wingdings" panose="05000000000000000000" pitchFamily="2" charset="2"/>
              <a:buChar char="Ø"/>
            </a:pPr>
            <a:r>
              <a:rPr lang="tr-TR" dirty="0" smtClean="0">
                <a:cs typeface="Times New Roman" panose="02020603050405020304" pitchFamily="18" charset="0"/>
              </a:rPr>
              <a:t>30.000 adet/kg yumurta</a:t>
            </a:r>
            <a:endParaRPr lang="tr-TR" dirty="0">
              <a:cs typeface="Times New Roman" panose="02020603050405020304" pitchFamily="18" charset="0"/>
            </a:endParaRPr>
          </a:p>
        </p:txBody>
      </p:sp>
      <p:sp>
        <p:nvSpPr>
          <p:cNvPr id="10" name="Unvan 1"/>
          <p:cNvSpPr txBox="1">
            <a:spLocks/>
          </p:cNvSpPr>
          <p:nvPr/>
        </p:nvSpPr>
        <p:spPr>
          <a:xfrm>
            <a:off x="1494908" y="1327492"/>
            <a:ext cx="9204903" cy="1082195"/>
          </a:xfrm>
          <a:prstGeom prst="rect">
            <a:avLst/>
          </a:prstGeom>
          <a:effectLst/>
        </p:spPr>
        <p:txBody>
          <a:bodyPr vert="horz" lIns="91440" tIns="45720" rIns="91440" bIns="45720" rtlCol="0" anchor="ctr">
            <a:noAutofit/>
          </a:bodyPr>
          <a:lstStyle>
            <a:lvl1pPr algn="ctr" defTabSz="457200" rtl="0" eaLnBrk="1" latinLnBrk="0" hangingPunct="1">
              <a:spcBef>
                <a:spcPct val="0"/>
              </a:spcBef>
              <a:buNone/>
              <a:defRPr sz="4400" kern="1200" cap="none">
                <a:ln w="3175" cmpd="sng">
                  <a:noFill/>
                </a:ln>
                <a:solidFill>
                  <a:schemeClr val="tx1">
                    <a:lumMod val="85000"/>
                    <a:lumOff val="15000"/>
                  </a:schemeClr>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tr-TR" sz="4600" b="1" dirty="0" smtClean="0">
                <a:solidFill>
                  <a:schemeClr val="tx1"/>
                </a:solidFill>
                <a:latin typeface="+mn-lt"/>
              </a:rPr>
              <a:t>İç su Balıkları Yetiştiriciliği</a:t>
            </a:r>
            <a:endParaRPr lang="tr-TR" sz="4600" b="1" dirty="0">
              <a:solidFill>
                <a:schemeClr val="tx1"/>
              </a:solidFill>
              <a:latin typeface="+mn-lt"/>
            </a:endParaRPr>
          </a:p>
        </p:txBody>
      </p:sp>
      <p:sp>
        <p:nvSpPr>
          <p:cNvPr id="11" name="Metin kutusu 10"/>
          <p:cNvSpPr txBox="1"/>
          <p:nvPr/>
        </p:nvSpPr>
        <p:spPr>
          <a:xfrm>
            <a:off x="10774625" y="6367550"/>
            <a:ext cx="789708" cy="400110"/>
          </a:xfrm>
          <a:prstGeom prst="rect">
            <a:avLst/>
          </a:prstGeom>
          <a:noFill/>
        </p:spPr>
        <p:txBody>
          <a:bodyPr wrap="square" rtlCol="0">
            <a:spAutoFit/>
          </a:bodyPr>
          <a:lstStyle/>
          <a:p>
            <a:r>
              <a:rPr lang="tr-TR" sz="2000" i="1" dirty="0" smtClean="0">
                <a:latin typeface="Bodoni MT Poster Compressed" panose="02070706080601050204" pitchFamily="18" charset="-94"/>
              </a:rPr>
              <a:t>9. </a:t>
            </a:r>
            <a:r>
              <a:rPr lang="tr-TR" sz="2000" i="1" dirty="0" smtClean="0">
                <a:latin typeface="Bodoni MT Poster Compressed" panose="02070706080601050204" pitchFamily="18" charset="-94"/>
              </a:rPr>
              <a:t>Hafta</a:t>
            </a:r>
            <a:endParaRPr lang="tr-TR" sz="2000" i="1" dirty="0">
              <a:latin typeface="Bodoni MT Poster Compressed" panose="02070706080601050204" pitchFamily="18" charset="-94"/>
            </a:endParaRPr>
          </a:p>
        </p:txBody>
      </p:sp>
    </p:spTree>
    <p:extLst>
      <p:ext uri="{BB962C8B-B14F-4D97-AF65-F5344CB8AC3E}">
        <p14:creationId xmlns:p14="http://schemas.microsoft.com/office/powerpoint/2010/main" val="2469690392"/>
      </p:ext>
    </p:extLst>
  </p:cSld>
  <p:clrMapOvr>
    <a:masterClrMapping/>
  </p:clrMapOvr>
  <p:timing>
    <p:tnLst>
      <p:par>
        <p:cTn id="1" dur="indefinite" restart="never" nodeType="tmRoot"/>
      </p:par>
    </p:tnLst>
  </p:timing>
</p:sld>
</file>

<file path=ppt/theme/theme1.xml><?xml version="1.0" encoding="utf-8"?>
<a:theme xmlns:a="http://schemas.openxmlformats.org/drawingml/2006/main" name="Yüzeyler">
  <a:themeElements>
    <a:clrScheme name="Yüzeyler">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Yüzeyler">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Yüzeyler">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8C59B386-999D-4CB6-B907-9F3997C027CC}"/>
    </a:ext>
  </a:extLst>
</a:theme>
</file>

<file path=docProps/app.xml><?xml version="1.0" encoding="utf-8"?>
<Properties xmlns="http://schemas.openxmlformats.org/officeDocument/2006/extended-properties" xmlns:vt="http://schemas.openxmlformats.org/officeDocument/2006/docPropsVTypes">
  <Template>Facet</Template>
  <TotalTime>512</TotalTime>
  <Words>376</Words>
  <Application>Microsoft Office PowerPoint</Application>
  <PresentationFormat>Geniş ekran</PresentationFormat>
  <Paragraphs>71</Paragraphs>
  <Slides>8</Slides>
  <Notes>0</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8</vt:i4>
      </vt:variant>
    </vt:vector>
  </HeadingPairs>
  <TitlesOfParts>
    <vt:vector size="15" baseType="lpstr">
      <vt:lpstr>Arial</vt:lpstr>
      <vt:lpstr>Bodoni MT Poster Compressed</vt:lpstr>
      <vt:lpstr>Times New Roman</vt:lpstr>
      <vt:lpstr>Trebuchet MS</vt:lpstr>
      <vt:lpstr>Wingdings</vt:lpstr>
      <vt:lpstr>Wingdings 3</vt:lpstr>
      <vt:lpstr>Yüzeyler</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Akasya Topçu</dc:creator>
  <cp:lastModifiedBy>Akasya Topçu</cp:lastModifiedBy>
  <cp:revision>85</cp:revision>
  <dcterms:created xsi:type="dcterms:W3CDTF">2017-06-01T08:33:22Z</dcterms:created>
  <dcterms:modified xsi:type="dcterms:W3CDTF">2018-04-30T13:08:18Z</dcterms:modified>
</cp:coreProperties>
</file>