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48"/>
  </p:normalViewPr>
  <p:slideViewPr>
    <p:cSldViewPr snapToGrid="0" snapToObjects="1">
      <p:cViewPr varScale="1">
        <p:scale>
          <a:sx n="107" d="100"/>
          <a:sy n="107" d="100"/>
        </p:scale>
        <p:origin x="736" y="1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Title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2399" y="1964267"/>
            <a:ext cx="7197726" cy="2421464"/>
          </a:xfrm>
        </p:spPr>
        <p:txBody>
          <a:bodyPr anchor="b">
            <a:normAutofit/>
          </a:bodyPr>
          <a:lstStyle>
            <a:lvl1pPr algn="r">
              <a:defRPr sz="4800">
                <a:effectLst/>
              </a:defRPr>
            </a:lvl1pPr>
          </a:lstStyle>
          <a:p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399" y="4385732"/>
            <a:ext cx="7197726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32558" y="5870575"/>
            <a:ext cx="1600200" cy="377825"/>
          </a:xfrm>
        </p:spPr>
        <p:txBody>
          <a:bodyPr/>
          <a:lstStyle/>
          <a:p>
            <a:fld id="{B61BEF0D-F0BB-DE4B-95CE-6DB70DBA9567}" type="datetimeFigureOut">
              <a:rPr lang="en-US" dirty="0"/>
              <a:pPr/>
              <a:t>5/9/18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399" y="5870575"/>
            <a:ext cx="4893958" cy="3778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08958" y="5870575"/>
            <a:ext cx="551167" cy="3778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732865"/>
            <a:ext cx="1013142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1600" y="932112"/>
            <a:ext cx="8759827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Resmi yer tutucuya sürükleyin veya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299603"/>
            <a:ext cx="10131427" cy="49371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Ana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5/9/18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Ana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5/9/18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97875" y="3352800"/>
            <a:ext cx="9339184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Ana metin stillerini düzenlemek için tıklayın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465" y="4343400"/>
            <a:ext cx="10152367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Ana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5/9/18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2" y="3308581"/>
            <a:ext cx="10131425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4777381"/>
            <a:ext cx="10131426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Ana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5/9/18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0" y="3886200"/>
            <a:ext cx="10135436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tr-TR" smtClean="0"/>
              <a:t>Ana metin stillerini düzenlemek için tıklayın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5200"/>
            <a:ext cx="10135436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Ana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5/9/18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1" y="3505200"/>
            <a:ext cx="10131428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tr-TR" smtClean="0"/>
              <a:t>Ana metin stillerini düzenlemek için tıklayın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Ana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5/9/18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5/9/18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</p:spPr>
        <p:txBody>
          <a:bodyPr/>
          <a:lstStyle/>
          <a:p>
            <a:r>
              <a:rPr lang="tr-TR" smtClean="0"/>
              <a:t>Asıl başlık stili için tıklayın</a:t>
            </a:r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8675" y="609599"/>
            <a:ext cx="2158552" cy="5181601"/>
          </a:xfrm>
        </p:spPr>
        <p:txBody>
          <a:bodyPr vert="eaVert"/>
          <a:lstStyle/>
          <a:p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7832116" cy="5181600"/>
          </a:xfrm>
        </p:spPr>
        <p:txBody>
          <a:bodyPr vert="eaVert" anchor="t"/>
          <a:lstStyle/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5/9/18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5/9/18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308581"/>
            <a:ext cx="10131427" cy="1468800"/>
          </a:xfrm>
        </p:spPr>
        <p:txBody>
          <a:bodyPr anchor="b"/>
          <a:lstStyle>
            <a:lvl1pPr algn="l">
              <a:defRPr sz="4000" b="0" cap="all"/>
            </a:lvl1pPr>
          </a:lstStyle>
          <a:p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7381"/>
            <a:ext cx="1013142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Ana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5/9/18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2" y="2142067"/>
            <a:ext cx="4995334" cy="3649134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21895" y="2142067"/>
            <a:ext cx="4995332" cy="3649133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5/9/18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3670" y="2218267"/>
            <a:ext cx="470905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Ana metin stillerini düzenlemek için tıklayın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1" y="2870201"/>
            <a:ext cx="4996923" cy="2920998"/>
          </a:xfrm>
        </p:spPr>
        <p:txBody>
          <a:bodyPr anchor="t">
            <a:normAutofit/>
          </a:bodyPr>
          <a:lstStyle/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96003" y="2226734"/>
            <a:ext cx="4722813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Ana metin stillerini düzenlemek için tıklayın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23483" y="2870201"/>
            <a:ext cx="4995334" cy="2920998"/>
          </a:xfrm>
        </p:spPr>
        <p:txBody>
          <a:bodyPr anchor="t">
            <a:normAutofit/>
          </a:bodyPr>
          <a:lstStyle/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5/9/18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5/9/18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5/9/18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Açıklama Yazı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74333"/>
            <a:ext cx="3680885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201" y="609601"/>
            <a:ext cx="6169026" cy="5181600"/>
          </a:xfrm>
        </p:spPr>
        <p:txBody>
          <a:bodyPr anchor="ctr">
            <a:normAutofit/>
          </a:bodyPr>
          <a:lstStyle/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445933"/>
            <a:ext cx="3680885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Ana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5/9/18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çıklama Yazı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00200"/>
            <a:ext cx="6164653" cy="13716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36253" y="914400"/>
            <a:ext cx="3280974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Resmi yer tutucuya sürükleyin veya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2971800"/>
            <a:ext cx="6164653" cy="1828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Ana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5/9/18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16.xml"/><Relationship Id="rId17" Type="http://schemas.openxmlformats.org/officeDocument/2006/relationships/slideLayout" Target="../slideLayouts/slideLayout17.xml"/><Relationship Id="rId18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2142067"/>
            <a:ext cx="10131425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dirty="0"/>
              <a:pPr/>
              <a:t>5/9/18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57" r:id="rId10"/>
    <p:sldLayoutId id="2147483663" r:id="rId11"/>
    <p:sldLayoutId id="2147483664" r:id="rId12"/>
    <p:sldLayoutId id="2147483665" r:id="rId13"/>
    <p:sldLayoutId id="2147483668" r:id="rId14"/>
    <p:sldLayoutId id="2147483667" r:id="rId15"/>
    <p:sldLayoutId id="2147483658" r:id="rId16"/>
    <p:sldLayoutId id="214748365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TÜKETİCİ HUKUKUNA GİRİŞ</a:t>
            </a:r>
            <a:endParaRPr lang="tr-TR" dirty="0"/>
          </a:p>
        </p:txBody>
      </p:sp>
      <p:sp>
        <p:nvSpPr>
          <p:cNvPr id="3" name="Alt Konu Başlığı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365629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TÜKETİCİ HUKUKUNUN TARİHİ GELİŞİMİ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YABANCI HUKUK SİSTEMLERİNDE</a:t>
            </a:r>
          </a:p>
          <a:p>
            <a:r>
              <a:rPr lang="tr-TR" dirty="0" smtClean="0"/>
              <a:t>TÜRK HUKUKUNDA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606126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YABANCI HUKUK SİSTEMLERİNDE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Endüstri devrimi </a:t>
            </a:r>
            <a:r>
              <a:rPr lang="tr-TR" dirty="0"/>
              <a:t>ö</a:t>
            </a:r>
            <a:r>
              <a:rPr lang="tr-TR" dirty="0" smtClean="0"/>
              <a:t>ncesi durum</a:t>
            </a:r>
          </a:p>
          <a:p>
            <a:r>
              <a:rPr lang="tr-TR" dirty="0" smtClean="0"/>
              <a:t>Endüstri devrimi</a:t>
            </a:r>
          </a:p>
          <a:p>
            <a:r>
              <a:rPr lang="tr-TR" dirty="0" smtClean="0"/>
              <a:t>ABD’deki gelişmeler</a:t>
            </a:r>
          </a:p>
          <a:p>
            <a:r>
              <a:rPr lang="tr-TR" dirty="0" smtClean="0"/>
              <a:t>AB ve diğer sistemlerdeki gelişmeler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92095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Türk hukukundaki gelişmeler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4077 s. K. Öncesindeki durum</a:t>
            </a:r>
          </a:p>
          <a:p>
            <a:r>
              <a:rPr lang="tr-TR" dirty="0" smtClean="0"/>
              <a:t>4077 s. K. Sırasındaki durum</a:t>
            </a:r>
          </a:p>
          <a:p>
            <a:r>
              <a:rPr lang="tr-TR" dirty="0" smtClean="0"/>
              <a:t>6502 s. K. Sonrasındaki durum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3946992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Tüketici hukukunun çeşitli hukuk dalları ile ilişkisi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Anayasa hukukuyla ilişkisi</a:t>
            </a:r>
          </a:p>
          <a:p>
            <a:r>
              <a:rPr lang="tr-TR" dirty="0" smtClean="0"/>
              <a:t>İdare hukukuyla ilişkisi</a:t>
            </a:r>
          </a:p>
          <a:p>
            <a:r>
              <a:rPr lang="tr-TR" dirty="0" smtClean="0"/>
              <a:t>Ceza hukukuyla ilişkisi</a:t>
            </a:r>
          </a:p>
          <a:p>
            <a:r>
              <a:rPr lang="tr-TR" dirty="0" smtClean="0"/>
              <a:t>Borçlar hukukuyla ilişkisi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521555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Tüketicinin korunmasının nedenleri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Tüketme ihtiyacının artması</a:t>
            </a:r>
          </a:p>
          <a:p>
            <a:r>
              <a:rPr lang="tr-TR" dirty="0" smtClean="0"/>
              <a:t>Reklam ve pazarlama tekniklerindeki gelişmeler</a:t>
            </a:r>
          </a:p>
          <a:p>
            <a:r>
              <a:rPr lang="tr-TR" dirty="0" smtClean="0"/>
              <a:t>Serbest rekabet nedeniyle işletmelerin birleşmesi veya tekelleşmeye gidilmesi</a:t>
            </a:r>
          </a:p>
          <a:p>
            <a:r>
              <a:rPr lang="tr-TR" dirty="0" smtClean="0"/>
              <a:t>Tüketiciyi temel almayan klasik yasaların yetersiz kalması</a:t>
            </a:r>
          </a:p>
          <a:p>
            <a:r>
              <a:rPr lang="tr-TR" dirty="0" smtClean="0"/>
              <a:t>AB hukukuna uyum sağlama amacı</a:t>
            </a:r>
          </a:p>
          <a:p>
            <a:r>
              <a:rPr lang="tr-TR" dirty="0" smtClean="0"/>
              <a:t>Tüketicilerin zayıf konumu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499212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Tüketicinin korunmasının amaçları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Kamu yararını sağlamak</a:t>
            </a:r>
          </a:p>
          <a:p>
            <a:r>
              <a:rPr lang="tr-TR" dirty="0" smtClean="0"/>
              <a:t>Tüketicinin sağlık ve güvenliğini korumak</a:t>
            </a:r>
          </a:p>
          <a:p>
            <a:r>
              <a:rPr lang="tr-TR" dirty="0" smtClean="0"/>
              <a:t>Tüketicinin ekonomik çıkarlarını korumak</a:t>
            </a:r>
          </a:p>
          <a:p>
            <a:r>
              <a:rPr lang="tr-TR" dirty="0" smtClean="0"/>
              <a:t>Tüketicinin zararlarını tazmin etmek</a:t>
            </a:r>
          </a:p>
          <a:p>
            <a:r>
              <a:rPr lang="tr-TR" dirty="0" smtClean="0"/>
              <a:t>Tüketiciyi bilgilendirmek</a:t>
            </a:r>
          </a:p>
          <a:p>
            <a:r>
              <a:rPr lang="tr-TR" dirty="0" smtClean="0"/>
              <a:t>Tüketiciyi bilinçlendirmek</a:t>
            </a:r>
          </a:p>
          <a:p>
            <a:r>
              <a:rPr lang="tr-TR" dirty="0" smtClean="0"/>
              <a:t>Tüketicilerin örgütlenmelerini sağlamak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6079095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Tüketici korumasında etkili kişi ve kuruluşlar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Tüketici dernekleri</a:t>
            </a:r>
          </a:p>
          <a:p>
            <a:r>
              <a:rPr lang="tr-TR" dirty="0" smtClean="0"/>
              <a:t>Tüketici vakıfları</a:t>
            </a:r>
          </a:p>
          <a:p>
            <a:r>
              <a:rPr lang="tr-TR" smtClean="0"/>
              <a:t>Tüketici üst kuruluşları </a:t>
            </a:r>
          </a:p>
        </p:txBody>
      </p:sp>
    </p:spTree>
    <p:extLst>
      <p:ext uri="{BB962C8B-B14F-4D97-AF65-F5344CB8AC3E}">
        <p14:creationId xmlns:p14="http://schemas.microsoft.com/office/powerpoint/2010/main" val="176965212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Gökyüzü">
  <a:themeElements>
    <a:clrScheme name="Celestial">
      <a:dk1>
        <a:sysClr val="windowText" lastClr="000000"/>
      </a:dk1>
      <a:lt1>
        <a:sysClr val="window" lastClr="FFFFFF"/>
      </a:lt1>
      <a:dk2>
        <a:srgbClr val="18276C"/>
      </a:dk2>
      <a:lt2>
        <a:srgbClr val="EBEBEB"/>
      </a:lt2>
      <a:accent1>
        <a:srgbClr val="AC3EC1"/>
      </a:accent1>
      <a:accent2>
        <a:srgbClr val="477BD1"/>
      </a:accent2>
      <a:accent3>
        <a:srgbClr val="46B298"/>
      </a:accent3>
      <a:accent4>
        <a:srgbClr val="90BA4C"/>
      </a:accent4>
      <a:accent5>
        <a:srgbClr val="DD9D31"/>
      </a:accent5>
      <a:accent6>
        <a:srgbClr val="E25247"/>
      </a:accent6>
      <a:hlink>
        <a:srgbClr val="C573D2"/>
      </a:hlink>
      <a:folHlink>
        <a:srgbClr val="CCAEE8"/>
      </a:folHlink>
    </a:clrScheme>
    <a:fontScheme name="Celestial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elestial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42E5908D-19A2-46FD-89FA-638B126129E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Gökyüzü</Template>
  <TotalTime>14</TotalTime>
  <Words>144</Words>
  <Application>Microsoft Macintosh PowerPoint</Application>
  <PresentationFormat>Geniş Ekran</PresentationFormat>
  <Paragraphs>37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2" baseType="lpstr">
      <vt:lpstr>Calibri</vt:lpstr>
      <vt:lpstr>Calibri Light</vt:lpstr>
      <vt:lpstr>Arial</vt:lpstr>
      <vt:lpstr>Gökyüzü</vt:lpstr>
      <vt:lpstr>TÜKETİCİ HUKUKUNA GİRİŞ</vt:lpstr>
      <vt:lpstr>TÜKETİCİ HUKUKUNUN TARİHİ GELİŞİMİ</vt:lpstr>
      <vt:lpstr>YABANCI HUKUK SİSTEMLERİNDE</vt:lpstr>
      <vt:lpstr>Türk hukukundaki gelişmeler</vt:lpstr>
      <vt:lpstr>Tüketici hukukunun çeşitli hukuk dalları ile ilişkisi</vt:lpstr>
      <vt:lpstr>Tüketicinin korunmasının nedenleri</vt:lpstr>
      <vt:lpstr>Tüketicinin korunmasının amaçları</vt:lpstr>
      <vt:lpstr>Tüketici korumasında etkili kişi ve kuruluşlar</vt:lpstr>
    </vt:vector>
  </TitlesOfParts>
  <Company/>
  <LinksUpToDate>false</LinksUpToDate>
  <SharedDoc>false</SharedDoc>
  <HyperlinksChanged>false</HyperlinksChanged>
  <AppVersion>15.0033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TÜKETİCİ HUKUKUNA GİRİŞ</dc:title>
  <dc:creator>Tuğçe ORAL</dc:creator>
  <cp:lastModifiedBy>Tuğçe ORAL</cp:lastModifiedBy>
  <cp:revision>2</cp:revision>
  <dcterms:created xsi:type="dcterms:W3CDTF">2018-05-09T20:02:12Z</dcterms:created>
  <dcterms:modified xsi:type="dcterms:W3CDTF">2018-05-09T20:16:42Z</dcterms:modified>
</cp:coreProperties>
</file>