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88" r:id="rId9"/>
    <p:sldId id="262" r:id="rId10"/>
    <p:sldId id="281" r:id="rId11"/>
    <p:sldId id="270" r:id="rId12"/>
    <p:sldId id="264" r:id="rId13"/>
    <p:sldId id="265" r:id="rId14"/>
    <p:sldId id="266" r:id="rId15"/>
    <p:sldId id="267" r:id="rId16"/>
    <p:sldId id="268" r:id="rId17"/>
    <p:sldId id="269" r:id="rId18"/>
    <p:sldId id="271" r:id="rId19"/>
    <p:sldId id="272" r:id="rId20"/>
    <p:sldId id="273" r:id="rId21"/>
    <p:sldId id="274" r:id="rId22"/>
    <p:sldId id="275" r:id="rId23"/>
    <p:sldId id="277" r:id="rId24"/>
    <p:sldId id="278" r:id="rId25"/>
    <p:sldId id="279" r:id="rId26"/>
    <p:sldId id="280" r:id="rId27"/>
    <p:sldId id="282" r:id="rId28"/>
    <p:sldId id="283" r:id="rId29"/>
    <p:sldId id="284" r:id="rId30"/>
    <p:sldId id="286" r:id="rId31"/>
    <p:sldId id="285" r:id="rId32"/>
    <p:sldId id="287" r:id="rId33"/>
    <p:sldId id="289" r:id="rId34"/>
    <p:sldId id="290" r:id="rId35"/>
    <p:sldId id="291" r:id="rId36"/>
    <p:sldId id="292" r:id="rId37"/>
    <p:sldId id="293" r:id="rId38"/>
    <p:sldId id="294" r:id="rId39"/>
    <p:sldId id="296" r:id="rId40"/>
    <p:sldId id="300" r:id="rId41"/>
    <p:sldId id="297" r:id="rId42"/>
    <p:sldId id="306" r:id="rId43"/>
    <p:sldId id="305" r:id="rId44"/>
    <p:sldId id="301" r:id="rId45"/>
    <p:sldId id="298" r:id="rId46"/>
    <p:sldId id="299" r:id="rId47"/>
    <p:sldId id="302" r:id="rId48"/>
    <p:sldId id="303" r:id="rId49"/>
    <p:sldId id="304" r:id="rId5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27F537E5-9113-4C45-96B4-31A7E52B2561}">
          <p14:sldIdLst>
            <p14:sldId id="256"/>
            <p14:sldId id="257"/>
            <p14:sldId id="258"/>
            <p14:sldId id="259"/>
            <p14:sldId id="260"/>
            <p14:sldId id="263"/>
            <p14:sldId id="261"/>
            <p14:sldId id="288"/>
            <p14:sldId id="262"/>
            <p14:sldId id="281"/>
            <p14:sldId id="270"/>
            <p14:sldId id="264"/>
            <p14:sldId id="265"/>
            <p14:sldId id="266"/>
            <p14:sldId id="267"/>
            <p14:sldId id="268"/>
            <p14:sldId id="269"/>
            <p14:sldId id="271"/>
            <p14:sldId id="272"/>
            <p14:sldId id="273"/>
            <p14:sldId id="274"/>
            <p14:sldId id="275"/>
            <p14:sldId id="277"/>
            <p14:sldId id="278"/>
            <p14:sldId id="279"/>
            <p14:sldId id="280"/>
            <p14:sldId id="282"/>
            <p14:sldId id="283"/>
            <p14:sldId id="284"/>
            <p14:sldId id="286"/>
            <p14:sldId id="285"/>
            <p14:sldId id="287"/>
            <p14:sldId id="289"/>
            <p14:sldId id="290"/>
            <p14:sldId id="291"/>
            <p14:sldId id="292"/>
            <p14:sldId id="293"/>
            <p14:sldId id="294"/>
            <p14:sldId id="296"/>
            <p14:sldId id="300"/>
            <p14:sldId id="297"/>
            <p14:sldId id="306"/>
            <p14:sldId id="305"/>
            <p14:sldId id="301"/>
            <p14:sldId id="298"/>
            <p14:sldId id="299"/>
            <p14:sldId id="302"/>
            <p14:sldId id="303"/>
            <p14:sldId id="3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1A7E2B9-D8CF-4C66-83B4-3AFF2FB64F65}" type="datetimeFigureOut">
              <a:rPr lang="tr-TR" smtClean="0"/>
              <a:t>3.03.2019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6E935F-B25F-47AD-9E4A-52AA0FDF32E4}" type="slidenum">
              <a:rPr lang="tr-TR" smtClean="0"/>
              <a:t>‹#›</a:t>
            </a:fld>
            <a:endParaRPr lang="tr-TR"/>
          </a:p>
        </p:txBody>
      </p:sp>
    </p:spTree>
    <p:extLst>
      <p:ext uri="{BB962C8B-B14F-4D97-AF65-F5344CB8AC3E}">
        <p14:creationId xmlns:p14="http://schemas.microsoft.com/office/powerpoint/2010/main" val="200957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1A7E2B9-D8CF-4C66-83B4-3AFF2FB64F65}" type="datetimeFigureOut">
              <a:rPr lang="tr-TR" smtClean="0"/>
              <a:t>3.03.2019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6E935F-B25F-47AD-9E4A-52AA0FDF32E4}" type="slidenum">
              <a:rPr lang="tr-TR" smtClean="0"/>
              <a:t>‹#›</a:t>
            </a:fld>
            <a:endParaRPr lang="tr-TR"/>
          </a:p>
        </p:txBody>
      </p:sp>
    </p:spTree>
    <p:extLst>
      <p:ext uri="{BB962C8B-B14F-4D97-AF65-F5344CB8AC3E}">
        <p14:creationId xmlns:p14="http://schemas.microsoft.com/office/powerpoint/2010/main" val="306389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1A7E2B9-D8CF-4C66-83B4-3AFF2FB64F65}" type="datetimeFigureOut">
              <a:rPr lang="tr-TR" smtClean="0"/>
              <a:t>3.03.2019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6E935F-B25F-47AD-9E4A-52AA0FDF32E4}" type="slidenum">
              <a:rPr lang="tr-TR" smtClean="0"/>
              <a:t>‹#›</a:t>
            </a:fld>
            <a:endParaRPr lang="tr-TR"/>
          </a:p>
        </p:txBody>
      </p:sp>
    </p:spTree>
    <p:extLst>
      <p:ext uri="{BB962C8B-B14F-4D97-AF65-F5344CB8AC3E}">
        <p14:creationId xmlns:p14="http://schemas.microsoft.com/office/powerpoint/2010/main" val="403049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1A7E2B9-D8CF-4C66-83B4-3AFF2FB64F65}" type="datetimeFigureOut">
              <a:rPr lang="tr-TR" smtClean="0"/>
              <a:t>3.03.2019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6E935F-B25F-47AD-9E4A-52AA0FDF32E4}" type="slidenum">
              <a:rPr lang="tr-TR" smtClean="0"/>
              <a:t>‹#›</a:t>
            </a:fld>
            <a:endParaRPr lang="tr-TR"/>
          </a:p>
        </p:txBody>
      </p:sp>
    </p:spTree>
    <p:extLst>
      <p:ext uri="{BB962C8B-B14F-4D97-AF65-F5344CB8AC3E}">
        <p14:creationId xmlns:p14="http://schemas.microsoft.com/office/powerpoint/2010/main" val="1982933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1A7E2B9-D8CF-4C66-83B4-3AFF2FB64F65}" type="datetimeFigureOut">
              <a:rPr lang="tr-TR" smtClean="0"/>
              <a:t>3.03.2019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6E935F-B25F-47AD-9E4A-52AA0FDF32E4}" type="slidenum">
              <a:rPr lang="tr-TR" smtClean="0"/>
              <a:t>‹#›</a:t>
            </a:fld>
            <a:endParaRPr lang="tr-TR"/>
          </a:p>
        </p:txBody>
      </p:sp>
    </p:spTree>
    <p:extLst>
      <p:ext uri="{BB962C8B-B14F-4D97-AF65-F5344CB8AC3E}">
        <p14:creationId xmlns:p14="http://schemas.microsoft.com/office/powerpoint/2010/main" val="288337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1A7E2B9-D8CF-4C66-83B4-3AFF2FB64F65}" type="datetimeFigureOut">
              <a:rPr lang="tr-TR" smtClean="0"/>
              <a:t>3.03.2019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6E935F-B25F-47AD-9E4A-52AA0FDF32E4}" type="slidenum">
              <a:rPr lang="tr-TR" smtClean="0"/>
              <a:t>‹#›</a:t>
            </a:fld>
            <a:endParaRPr lang="tr-TR"/>
          </a:p>
        </p:txBody>
      </p:sp>
    </p:spTree>
    <p:extLst>
      <p:ext uri="{BB962C8B-B14F-4D97-AF65-F5344CB8AC3E}">
        <p14:creationId xmlns:p14="http://schemas.microsoft.com/office/powerpoint/2010/main" val="18265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1A7E2B9-D8CF-4C66-83B4-3AFF2FB64F65}" type="datetimeFigureOut">
              <a:rPr lang="tr-TR" smtClean="0"/>
              <a:t>3.03.2019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6E935F-B25F-47AD-9E4A-52AA0FDF32E4}" type="slidenum">
              <a:rPr lang="tr-TR" smtClean="0"/>
              <a:t>‹#›</a:t>
            </a:fld>
            <a:endParaRPr lang="tr-TR"/>
          </a:p>
        </p:txBody>
      </p:sp>
    </p:spTree>
    <p:extLst>
      <p:ext uri="{BB962C8B-B14F-4D97-AF65-F5344CB8AC3E}">
        <p14:creationId xmlns:p14="http://schemas.microsoft.com/office/powerpoint/2010/main" val="421487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1A7E2B9-D8CF-4C66-83B4-3AFF2FB64F65}" type="datetimeFigureOut">
              <a:rPr lang="tr-TR" smtClean="0"/>
              <a:t>3.03.2019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6E935F-B25F-47AD-9E4A-52AA0FDF32E4}" type="slidenum">
              <a:rPr lang="tr-TR" smtClean="0"/>
              <a:t>‹#›</a:t>
            </a:fld>
            <a:endParaRPr lang="tr-TR"/>
          </a:p>
        </p:txBody>
      </p:sp>
    </p:spTree>
    <p:extLst>
      <p:ext uri="{BB962C8B-B14F-4D97-AF65-F5344CB8AC3E}">
        <p14:creationId xmlns:p14="http://schemas.microsoft.com/office/powerpoint/2010/main" val="3256838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1A7E2B9-D8CF-4C66-83B4-3AFF2FB64F65}" type="datetimeFigureOut">
              <a:rPr lang="tr-TR" smtClean="0"/>
              <a:t>3.03.2019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6E935F-B25F-47AD-9E4A-52AA0FDF32E4}" type="slidenum">
              <a:rPr lang="tr-TR" smtClean="0"/>
              <a:t>‹#›</a:t>
            </a:fld>
            <a:endParaRPr lang="tr-TR"/>
          </a:p>
        </p:txBody>
      </p:sp>
    </p:spTree>
    <p:extLst>
      <p:ext uri="{BB962C8B-B14F-4D97-AF65-F5344CB8AC3E}">
        <p14:creationId xmlns:p14="http://schemas.microsoft.com/office/powerpoint/2010/main" val="1896677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1A7E2B9-D8CF-4C66-83B4-3AFF2FB64F65}" type="datetimeFigureOut">
              <a:rPr lang="tr-TR" smtClean="0"/>
              <a:t>3.03.2019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6E935F-B25F-47AD-9E4A-52AA0FDF32E4}" type="slidenum">
              <a:rPr lang="tr-TR" smtClean="0"/>
              <a:t>‹#›</a:t>
            </a:fld>
            <a:endParaRPr lang="tr-TR"/>
          </a:p>
        </p:txBody>
      </p:sp>
    </p:spTree>
    <p:extLst>
      <p:ext uri="{BB962C8B-B14F-4D97-AF65-F5344CB8AC3E}">
        <p14:creationId xmlns:p14="http://schemas.microsoft.com/office/powerpoint/2010/main" val="4051228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1A7E2B9-D8CF-4C66-83B4-3AFF2FB64F65}" type="datetimeFigureOut">
              <a:rPr lang="tr-TR" smtClean="0"/>
              <a:t>3.03.2019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6E935F-B25F-47AD-9E4A-52AA0FDF32E4}" type="slidenum">
              <a:rPr lang="tr-TR" smtClean="0"/>
              <a:t>‹#›</a:t>
            </a:fld>
            <a:endParaRPr lang="tr-TR"/>
          </a:p>
        </p:txBody>
      </p:sp>
    </p:spTree>
    <p:extLst>
      <p:ext uri="{BB962C8B-B14F-4D97-AF65-F5344CB8AC3E}">
        <p14:creationId xmlns:p14="http://schemas.microsoft.com/office/powerpoint/2010/main" val="16791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7E2B9-D8CF-4C66-83B4-3AFF2FB64F65}" type="datetimeFigureOut">
              <a:rPr lang="tr-TR" smtClean="0"/>
              <a:t>3.03.2019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E935F-B25F-47AD-9E4A-52AA0FDF32E4}" type="slidenum">
              <a:rPr lang="tr-TR" smtClean="0"/>
              <a:t>‹#›</a:t>
            </a:fld>
            <a:endParaRPr lang="tr-TR"/>
          </a:p>
        </p:txBody>
      </p:sp>
    </p:spTree>
    <p:extLst>
      <p:ext uri="{BB962C8B-B14F-4D97-AF65-F5344CB8AC3E}">
        <p14:creationId xmlns:p14="http://schemas.microsoft.com/office/powerpoint/2010/main" val="3899398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smtClean="0">
                <a:latin typeface="Times New Roman" panose="02020603050405020304" pitchFamily="18" charset="0"/>
                <a:cs typeface="Times New Roman" panose="02020603050405020304" pitchFamily="18" charset="0"/>
              </a:rPr>
              <a:t>ARAPÇA KAYNAKLAR</a:t>
            </a:r>
            <a:endParaRPr lang="tr-TR"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tr-TR" b="1" dirty="0">
              <a:latin typeface="Times New Roman" panose="02020603050405020304" pitchFamily="18" charset="0"/>
              <a:cs typeface="Times New Roman" panose="02020603050405020304" pitchFamily="18" charset="0"/>
            </a:endParaRPr>
          </a:p>
          <a:p>
            <a:r>
              <a:rPr lang="tr-TR" b="1" dirty="0" smtClean="0">
                <a:latin typeface="Times New Roman" panose="02020603050405020304" pitchFamily="18" charset="0"/>
                <a:cs typeface="Times New Roman" panose="02020603050405020304" pitchFamily="18" charset="0"/>
              </a:rPr>
              <a:t>İLK DERS</a:t>
            </a:r>
          </a:p>
          <a:p>
            <a:r>
              <a:rPr lang="tr-TR" b="1" dirty="0" smtClean="0">
                <a:latin typeface="Times New Roman" panose="02020603050405020304" pitchFamily="18" charset="0"/>
                <a:cs typeface="Times New Roman" panose="02020603050405020304" pitchFamily="18" charset="0"/>
              </a:rPr>
              <a:t>TEMEL EDEBİYAT KİTAPLARI</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189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235132"/>
            <a:ext cx="10982097" cy="752294"/>
          </a:xfrm>
        </p:spPr>
        <p:txBody>
          <a:bodyPr>
            <a:noAutofit/>
          </a:bodyPr>
          <a:lstStyle/>
          <a:p>
            <a:pPr algn="ctr"/>
            <a:r>
              <a:rPr lang="ar-KW" sz="4000" dirty="0" smtClean="0"/>
              <a:t>كتاب البخلاء</a:t>
            </a:r>
            <a:endParaRPr lang="tr-TR" sz="4000" dirty="0"/>
          </a:p>
        </p:txBody>
      </p:sp>
      <p:sp>
        <p:nvSpPr>
          <p:cNvPr id="3" name="İçerik Yer Tutucusu 2"/>
          <p:cNvSpPr>
            <a:spLocks noGrp="1"/>
          </p:cNvSpPr>
          <p:nvPr>
            <p:ph idx="1"/>
          </p:nvPr>
        </p:nvSpPr>
        <p:spPr>
          <a:xfrm>
            <a:off x="4157754" y="849086"/>
            <a:ext cx="7794760" cy="5669280"/>
          </a:xfrm>
        </p:spPr>
        <p:txBody>
          <a:bodyPr>
            <a:noAutofit/>
          </a:bodyPr>
          <a:lstStyle/>
          <a:p>
            <a:pPr algn="just"/>
            <a:r>
              <a:rPr lang="tr-TR" sz="2400" dirty="0" err="1" smtClean="0">
                <a:latin typeface="Times New Roman" panose="02020603050405020304" pitchFamily="18" charset="0"/>
                <a:cs typeface="Times New Roman" panose="02020603050405020304" pitchFamily="18" charset="0"/>
              </a:rPr>
              <a:t>Kitâbu’l-buhalâ</a:t>
            </a:r>
            <a:r>
              <a:rPr lang="tr-TR" sz="2400" dirty="0" smtClean="0">
                <a:latin typeface="Times New Roman" panose="02020603050405020304" pitchFamily="18" charset="0"/>
                <a:cs typeface="Times New Roman" panose="02020603050405020304" pitchFamily="18" charset="0"/>
              </a:rPr>
              <a:t> adlı eserinde el-</a:t>
            </a:r>
            <a:r>
              <a:rPr lang="tr-TR" sz="2400" dirty="0" err="1" smtClean="0">
                <a:latin typeface="Times New Roman" panose="02020603050405020304" pitchFamily="18" charset="0"/>
                <a:cs typeface="Times New Roman" panose="02020603050405020304" pitchFamily="18" charset="0"/>
              </a:rPr>
              <a:t>Câhiz</a:t>
            </a:r>
            <a:r>
              <a:rPr lang="tr-TR" sz="2400" dirty="0" smtClean="0">
                <a:latin typeface="Times New Roman" panose="02020603050405020304" pitchFamily="18" charset="0"/>
                <a:cs typeface="Times New Roman" panose="02020603050405020304" pitchFamily="18" charset="0"/>
              </a:rPr>
              <a:t>, cimrilik ve cimriler hakkında yazmıştır. </a:t>
            </a:r>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Eserde verdiği hikayelerin çoğunu gerçek hayattan ve yaşanmış olaylardan almıştır.</a:t>
            </a:r>
          </a:p>
          <a:p>
            <a:pPr algn="just"/>
            <a:r>
              <a:rPr lang="tr-TR" sz="2400" dirty="0" smtClean="0">
                <a:latin typeface="Times New Roman" panose="02020603050405020304" pitchFamily="18" charset="0"/>
                <a:cs typeface="Times New Roman" panose="02020603050405020304" pitchFamily="18" charset="0"/>
              </a:rPr>
              <a:t>Hikayelerin ait olduğu kişilerin isimlerini zikretmemiştir.</a:t>
            </a:r>
          </a:p>
          <a:p>
            <a:pPr algn="just"/>
            <a:r>
              <a:rPr lang="tr-TR" sz="2400" dirty="0" smtClean="0">
                <a:latin typeface="Times New Roman" panose="02020603050405020304" pitchFamily="18" charset="0"/>
                <a:cs typeface="Times New Roman" panose="02020603050405020304" pitchFamily="18" charset="0"/>
              </a:rPr>
              <a:t>Kişilerin yaratılışları, kendi nefislerine cimrilik yaparak mallarını arttırmak için türlü eziyetlere sokanların durumlarını, </a:t>
            </a:r>
            <a:r>
              <a:rPr lang="tr-TR" sz="2400" dirty="0" err="1" smtClean="0">
                <a:latin typeface="Times New Roman" panose="02020603050405020304" pitchFamily="18" charset="0"/>
                <a:cs typeface="Times New Roman" panose="02020603050405020304" pitchFamily="18" charset="0"/>
              </a:rPr>
              <a:t>Abbâsiler</a:t>
            </a:r>
            <a:r>
              <a:rPr lang="tr-TR" sz="2400" dirty="0" smtClean="0">
                <a:latin typeface="Times New Roman" panose="02020603050405020304" pitchFamily="18" charset="0"/>
                <a:cs typeface="Times New Roman" panose="02020603050405020304" pitchFamily="18" charset="0"/>
              </a:rPr>
              <a:t> döneminin ilk yıllarındaki cimrilerin durumunu, bu dönemde meydana gelen iktisadi değişiklikler sebebiyle fakir iken birden zengin olanların hayat tarzlarını anlatır.</a:t>
            </a:r>
          </a:p>
          <a:p>
            <a:pPr algn="just"/>
            <a:r>
              <a:rPr lang="tr-TR" sz="2400" dirty="0" smtClean="0">
                <a:latin typeface="Times New Roman" panose="02020603050405020304" pitchFamily="18" charset="0"/>
                <a:cs typeface="Times New Roman" panose="02020603050405020304" pitchFamily="18" charset="0"/>
              </a:rPr>
              <a:t>Bu eseri el-</a:t>
            </a:r>
            <a:r>
              <a:rPr lang="tr-TR" sz="2400" dirty="0" err="1" smtClean="0">
                <a:latin typeface="Times New Roman" panose="02020603050405020304" pitchFamily="18" charset="0"/>
                <a:cs typeface="Times New Roman" panose="02020603050405020304" pitchFamily="18" charset="0"/>
              </a:rPr>
              <a:t>Câhiz’in</a:t>
            </a:r>
            <a:r>
              <a:rPr lang="tr-TR" sz="2400" dirty="0" smtClean="0">
                <a:latin typeface="Times New Roman" panose="02020603050405020304" pitchFamily="18" charset="0"/>
                <a:cs typeface="Times New Roman" panose="02020603050405020304" pitchFamily="18" charset="0"/>
              </a:rPr>
              <a:t> Arapların övündükleri cömertlik meziyetini taşımayan </a:t>
            </a:r>
            <a:r>
              <a:rPr lang="tr-TR" sz="2400" dirty="0" err="1" smtClean="0">
                <a:latin typeface="Times New Roman" panose="02020603050405020304" pitchFamily="18" charset="0"/>
                <a:cs typeface="Times New Roman" panose="02020603050405020304" pitchFamily="18" charset="0"/>
              </a:rPr>
              <a:t>mevâlîye</a:t>
            </a:r>
            <a:r>
              <a:rPr lang="tr-TR" sz="2400" dirty="0" smtClean="0">
                <a:latin typeface="Times New Roman" panose="02020603050405020304" pitchFamily="18" charset="0"/>
                <a:cs typeface="Times New Roman" panose="02020603050405020304" pitchFamily="18" charset="0"/>
              </a:rPr>
              <a:t> mensup cimrileri, özellikle İran ve Horasan halkını kötülemek için yazdığı söylenir.</a:t>
            </a:r>
          </a:p>
          <a:p>
            <a:pPr algn="just"/>
            <a:r>
              <a:rPr lang="tr-TR" sz="2400" dirty="0" smtClean="0">
                <a:latin typeface="Times New Roman" panose="02020603050405020304" pitchFamily="18" charset="0"/>
                <a:cs typeface="Times New Roman" panose="02020603050405020304" pitchFamily="18" charset="0"/>
              </a:rPr>
              <a:t>Çeşitli baskıları olmakla birlikte 1927 yılında neşredilmiştir.</a:t>
            </a:r>
            <a:endParaRPr lang="tr-TR" sz="2400" dirty="0">
              <a:latin typeface="Times New Roman" panose="02020603050405020304" pitchFamily="18" charset="0"/>
              <a:cs typeface="Times New Roman" panose="02020603050405020304" pitchFamily="18" charset="0"/>
            </a:endParaRPr>
          </a:p>
        </p:txBody>
      </p:sp>
      <p:pic>
        <p:nvPicPr>
          <p:cNvPr id="11266" name="Picture 2" descr="Image result for â«ÙØªØ§Ø¨ Ø§ÙØ¨Ø®ÙØ§Ø¡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51" y="987424"/>
            <a:ext cx="3648303" cy="5530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93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313509" y="104503"/>
            <a:ext cx="5839097" cy="6505303"/>
          </a:xfrm>
        </p:spPr>
        <p:txBody>
          <a:bodyPr>
            <a:noAutofit/>
          </a:bodyPr>
          <a:lstStyle/>
          <a:p>
            <a:pPr marL="285750" indent="-285750" algn="just">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a:t>
            </a:r>
            <a:r>
              <a:rPr lang="tr-TR" sz="2400" dirty="0" err="1" smtClean="0">
                <a:latin typeface="Times New Roman" panose="02020603050405020304" pitchFamily="18" charset="0"/>
                <a:cs typeface="Times New Roman" panose="02020603050405020304" pitchFamily="18" charset="0"/>
              </a:rPr>
              <a:t>Câhiz</a:t>
            </a:r>
            <a:r>
              <a:rPr lang="tr-TR" sz="2400" dirty="0" smtClean="0">
                <a:latin typeface="Times New Roman" panose="02020603050405020304" pitchFamily="18" charset="0"/>
                <a:cs typeface="Times New Roman" panose="02020603050405020304" pitchFamily="18" charset="0"/>
              </a:rPr>
              <a:t>» lakabı kendisine patlak gözlü olmasından dolayı verilmiştir. </a:t>
            </a:r>
          </a:p>
          <a:p>
            <a:pPr marL="285750" indent="-285750" algn="just">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Yaşadığı dönemin önemli hocalarından dersler alırken geçimini sağlamak için ticaretle de uğraşmıştır.</a:t>
            </a:r>
          </a:p>
          <a:p>
            <a:pPr marL="285750" indent="-285750" algn="just">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Basra panayırının kurulduğu, çöl Araplarının bulunduğu, şairlerin ve hatiplerin şiirlerini, hutbelerini okudukları </a:t>
            </a:r>
            <a:r>
              <a:rPr lang="tr-TR" sz="2400" dirty="0" err="1" smtClean="0">
                <a:latin typeface="Times New Roman" panose="02020603050405020304" pitchFamily="18" charset="0"/>
                <a:cs typeface="Times New Roman" panose="02020603050405020304" pitchFamily="18" charset="0"/>
              </a:rPr>
              <a:t>Mirbed’e</a:t>
            </a:r>
            <a:r>
              <a:rPr lang="tr-TR" sz="2400" dirty="0" smtClean="0">
                <a:latin typeface="Times New Roman" panose="02020603050405020304" pitchFamily="18" charset="0"/>
                <a:cs typeface="Times New Roman" panose="02020603050405020304" pitchFamily="18" charset="0"/>
              </a:rPr>
              <a:t> katılmıştır. Âlimlerin ve ediplerin meclislerine katılmak için </a:t>
            </a:r>
            <a:r>
              <a:rPr lang="tr-TR" sz="2400" dirty="0" err="1" smtClean="0">
                <a:latin typeface="Times New Roman" panose="02020603050405020304" pitchFamily="18" charset="0"/>
                <a:cs typeface="Times New Roman" panose="02020603050405020304" pitchFamily="18" charset="0"/>
              </a:rPr>
              <a:t>Kûfe</a:t>
            </a:r>
            <a:r>
              <a:rPr lang="tr-TR" sz="2400" dirty="0" smtClean="0">
                <a:latin typeface="Times New Roman" panose="02020603050405020304" pitchFamily="18" charset="0"/>
                <a:cs typeface="Times New Roman" panose="02020603050405020304" pitchFamily="18" charset="0"/>
              </a:rPr>
              <a:t> ve Bağdat’a gitmiştir.</a:t>
            </a:r>
          </a:p>
          <a:p>
            <a:pPr marL="285750" indent="-285750" algn="just">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Eserlerinin Halife </a:t>
            </a:r>
            <a:r>
              <a:rPr lang="tr-TR" sz="2400" dirty="0" err="1" smtClean="0">
                <a:latin typeface="Times New Roman" panose="02020603050405020304" pitchFamily="18" charset="0"/>
                <a:cs typeface="Times New Roman" panose="02020603050405020304" pitchFamily="18" charset="0"/>
              </a:rPr>
              <a:t>Me’mûn</a:t>
            </a:r>
            <a:r>
              <a:rPr lang="tr-TR" sz="2400" dirty="0" smtClean="0">
                <a:latin typeface="Times New Roman" panose="02020603050405020304" pitchFamily="18" charset="0"/>
                <a:cs typeface="Times New Roman" panose="02020603050405020304" pitchFamily="18" charset="0"/>
              </a:rPr>
              <a:t> tarafından beğenilmesi sonrası Bağdat’a çağrılmış ve bu davete icabet etmiştir.</a:t>
            </a:r>
          </a:p>
          <a:p>
            <a:pPr marL="285750" indent="-285750" algn="just">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el-</a:t>
            </a:r>
            <a:r>
              <a:rPr lang="tr-TR" sz="2400" dirty="0" err="1" smtClean="0">
                <a:latin typeface="Times New Roman" panose="02020603050405020304" pitchFamily="18" charset="0"/>
                <a:cs typeface="Times New Roman" panose="02020603050405020304" pitchFamily="18" charset="0"/>
              </a:rPr>
              <a:t>Câhiz</a:t>
            </a:r>
            <a:r>
              <a:rPr lang="tr-TR" sz="2400" dirty="0" smtClean="0">
                <a:latin typeface="Times New Roman" panose="02020603050405020304" pitchFamily="18" charset="0"/>
                <a:cs typeface="Times New Roman" panose="02020603050405020304" pitchFamily="18" charset="0"/>
              </a:rPr>
              <a:t> üç evrim mekanizmasını tanımlamıştır. Bunlar; Varlık Mücadelesi, Türlerin Birbirine Dönüştürülmesi ve Çevresel Faktörler.</a:t>
            </a:r>
          </a:p>
          <a:p>
            <a:pPr marL="285750" indent="-285750" algn="just">
              <a:buFont typeface="Arial" panose="020B0604020202020204" pitchFamily="34" charset="0"/>
              <a:buChar char="•"/>
            </a:pPr>
            <a:endParaRPr lang="tr-TR" sz="2400" dirty="0">
              <a:latin typeface="Times New Roman" panose="02020603050405020304" pitchFamily="18" charset="0"/>
              <a:cs typeface="Times New Roman" panose="02020603050405020304" pitchFamily="18" charset="0"/>
            </a:endParaRPr>
          </a:p>
        </p:txBody>
      </p:sp>
      <p:pic>
        <p:nvPicPr>
          <p:cNvPr id="6146" name="Picture 2" descr="https://newsrescue.com/wp-content/uploads/2016/08/Al-Jahiz-zoologist-1-431x375.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4624" b="4624"/>
          <a:stretch>
            <a:fillRect/>
          </a:stretch>
        </p:blipFill>
        <p:spPr bwMode="auto">
          <a:xfrm>
            <a:off x="6515720" y="587830"/>
            <a:ext cx="5449857" cy="510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57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48195"/>
            <a:ext cx="10330543" cy="1045028"/>
          </a:xfrm>
        </p:spPr>
        <p:txBody>
          <a:bodyPr/>
          <a:lstStyle/>
          <a:p>
            <a:pPr algn="ctr"/>
            <a:r>
              <a:rPr lang="ar-KW" dirty="0" smtClean="0"/>
              <a:t>عيون الأخبار (ابن قتيبة)</a:t>
            </a:r>
            <a:r>
              <a:rPr lang="tr-TR" dirty="0" smtClean="0"/>
              <a:t> </a:t>
            </a:r>
            <a:endParaRPr lang="tr-TR" dirty="0"/>
          </a:p>
        </p:txBody>
      </p:sp>
      <p:sp>
        <p:nvSpPr>
          <p:cNvPr id="3" name="İçerik Yer Tutucusu 2"/>
          <p:cNvSpPr>
            <a:spLocks noGrp="1"/>
          </p:cNvSpPr>
          <p:nvPr>
            <p:ph idx="1"/>
          </p:nvPr>
        </p:nvSpPr>
        <p:spPr>
          <a:xfrm>
            <a:off x="838199" y="1293223"/>
            <a:ext cx="11049001" cy="4911634"/>
          </a:xfrm>
        </p:spPr>
        <p:txBody>
          <a:bodyPr>
            <a:normAutofit fontScale="92500"/>
          </a:bodyPr>
          <a:lstStyle/>
          <a:p>
            <a:pPr algn="just"/>
            <a:r>
              <a:rPr lang="tr-TR" dirty="0" err="1" smtClean="0">
                <a:latin typeface="Times New Roman" panose="02020603050405020304" pitchFamily="18" charset="0"/>
                <a:cs typeface="Times New Roman" panose="02020603050405020304" pitchFamily="18" charset="0"/>
              </a:rPr>
              <a:t>İbn</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Kuteybe’nin</a:t>
            </a:r>
            <a:r>
              <a:rPr lang="tr-TR" dirty="0" smtClean="0">
                <a:latin typeface="Times New Roman" panose="02020603050405020304" pitchFamily="18" charset="0"/>
                <a:cs typeface="Times New Roman" panose="02020603050405020304" pitchFamily="18" charset="0"/>
              </a:rPr>
              <a:t> (öl. 276/889) Uyûnu’l-ahbâr adlı eseri </a:t>
            </a:r>
            <a:r>
              <a:rPr lang="tr-TR" dirty="0" err="1" smtClean="0">
                <a:latin typeface="Times New Roman" panose="02020603050405020304" pitchFamily="18" charset="0"/>
                <a:cs typeface="Times New Roman" panose="02020603050405020304" pitchFamily="18" charset="0"/>
              </a:rPr>
              <a:t>Abbâsiler</a:t>
            </a:r>
            <a:r>
              <a:rPr lang="tr-TR" dirty="0" smtClean="0">
                <a:latin typeface="Times New Roman" panose="02020603050405020304" pitchFamily="18" charset="0"/>
                <a:cs typeface="Times New Roman" panose="02020603050405020304" pitchFamily="18" charset="0"/>
              </a:rPr>
              <a:t> dönemindeki kültürel hayatın güzel bir örneğidir. Çeşitli kaynaklardan yararlanmıştır. Kültürlü ya da kültür sahibi olmak isteyen kişilere istediğini kolayca bulabileceği bir tarzda takdim etmiştir. Özel olarak yazarın, genel olarak ise yazarın yaşadığı dönemin edebiyat ve kültür anlayışını yansıtır.</a:t>
            </a:r>
          </a:p>
          <a:p>
            <a:pPr algn="just"/>
            <a:r>
              <a:rPr lang="tr-TR" dirty="0" smtClean="0">
                <a:latin typeface="Times New Roman" panose="02020603050405020304" pitchFamily="18" charset="0"/>
                <a:cs typeface="Times New Roman" panose="02020603050405020304" pitchFamily="18" charset="0"/>
              </a:rPr>
              <a:t>Edebî, ahlâkî, </a:t>
            </a:r>
            <a:r>
              <a:rPr lang="tr-TR" dirty="0" err="1" smtClean="0">
                <a:latin typeface="Times New Roman" panose="02020603050405020304" pitchFamily="18" charset="0"/>
                <a:cs typeface="Times New Roman" panose="02020603050405020304" pitchFamily="18" charset="0"/>
              </a:rPr>
              <a:t>târihî</a:t>
            </a:r>
            <a:r>
              <a:rPr lang="tr-TR" dirty="0" smtClean="0">
                <a:latin typeface="Times New Roman" panose="02020603050405020304" pitchFamily="18" charset="0"/>
                <a:cs typeface="Times New Roman" panose="02020603050405020304" pitchFamily="18" charset="0"/>
              </a:rPr>
              <a:t> ve sosyal konuları içerir. </a:t>
            </a:r>
          </a:p>
          <a:p>
            <a:pPr algn="just"/>
            <a:r>
              <a:rPr lang="tr-TR" dirty="0" smtClean="0">
                <a:latin typeface="Times New Roman" panose="02020603050405020304" pitchFamily="18" charset="0"/>
                <a:cs typeface="Times New Roman" panose="02020603050405020304" pitchFamily="18" charset="0"/>
              </a:rPr>
              <a:t>Eser ilk defa </a:t>
            </a:r>
            <a:r>
              <a:rPr lang="tr-TR" dirty="0" err="1" smtClean="0">
                <a:latin typeface="Times New Roman" panose="02020603050405020304" pitchFamily="18" charset="0"/>
                <a:cs typeface="Times New Roman" panose="02020603050405020304" pitchFamily="18" charset="0"/>
              </a:rPr>
              <a:t>Brockelmann</a:t>
            </a:r>
            <a:r>
              <a:rPr lang="tr-TR" dirty="0" smtClean="0">
                <a:latin typeface="Times New Roman" panose="02020603050405020304" pitchFamily="18" charset="0"/>
                <a:cs typeface="Times New Roman" panose="02020603050405020304" pitchFamily="18" charset="0"/>
              </a:rPr>
              <a:t> tarafından Almanya’da 1900 yılında </a:t>
            </a:r>
            <a:r>
              <a:rPr lang="tr-TR" dirty="0" err="1" smtClean="0">
                <a:latin typeface="Times New Roman" panose="02020603050405020304" pitchFamily="18" charset="0"/>
                <a:cs typeface="Times New Roman" panose="02020603050405020304" pitchFamily="18" charset="0"/>
              </a:rPr>
              <a:t>Kitâbu’s-Sultân</a:t>
            </a:r>
            <a:r>
              <a:rPr lang="tr-TR" dirty="0" smtClean="0">
                <a:latin typeface="Times New Roman" panose="02020603050405020304" pitchFamily="18" charset="0"/>
                <a:cs typeface="Times New Roman" panose="02020603050405020304" pitchFamily="18" charset="0"/>
              </a:rPr>
              <a:t>, 1903 </a:t>
            </a:r>
            <a:r>
              <a:rPr lang="tr-TR" dirty="0" err="1" smtClean="0">
                <a:latin typeface="Times New Roman" panose="02020603050405020304" pitchFamily="18" charset="0"/>
                <a:cs typeface="Times New Roman" panose="02020603050405020304" pitchFamily="18" charset="0"/>
              </a:rPr>
              <a:t>Kitâbu’l-harb</a:t>
            </a:r>
            <a:r>
              <a:rPr lang="tr-TR" dirty="0" smtClean="0">
                <a:latin typeface="Times New Roman" panose="02020603050405020304" pitchFamily="18" charset="0"/>
                <a:cs typeface="Times New Roman" panose="02020603050405020304" pitchFamily="18" charset="0"/>
              </a:rPr>
              <a:t>, 1906 yılında </a:t>
            </a:r>
            <a:r>
              <a:rPr lang="tr-TR" dirty="0" err="1" smtClean="0">
                <a:latin typeface="Times New Roman" panose="02020603050405020304" pitchFamily="18" charset="0"/>
                <a:cs typeface="Times New Roman" panose="02020603050405020304" pitchFamily="18" charset="0"/>
              </a:rPr>
              <a:t>Kitâbu’s-su’dud</a:t>
            </a:r>
            <a:r>
              <a:rPr lang="tr-TR" dirty="0" smtClean="0">
                <a:latin typeface="Times New Roman" panose="02020603050405020304" pitchFamily="18" charset="0"/>
                <a:cs typeface="Times New Roman" panose="02020603050405020304" pitchFamily="18" charset="0"/>
              </a:rPr>
              <a:t> ve 1908 yılında </a:t>
            </a:r>
            <a:r>
              <a:rPr lang="tr-TR" dirty="0" err="1" smtClean="0">
                <a:latin typeface="Times New Roman" panose="02020603050405020304" pitchFamily="18" charset="0"/>
                <a:cs typeface="Times New Roman" panose="02020603050405020304" pitchFamily="18" charset="0"/>
              </a:rPr>
              <a:t>Kitâbu’t-tabâ’i</a:t>
            </a:r>
            <a:r>
              <a:rPr lang="tr-TR" dirty="0" smtClean="0">
                <a:latin typeface="Times New Roman" panose="02020603050405020304" pitchFamily="18" charset="0"/>
                <a:cs typeface="Times New Roman" panose="02020603050405020304" pitchFamily="18" charset="0"/>
              </a:rPr>
              <a:t>’ adlı bölümleri yayınlanmış, </a:t>
            </a:r>
            <a:r>
              <a:rPr lang="tr-TR" dirty="0" err="1" smtClean="0">
                <a:latin typeface="Times New Roman" panose="02020603050405020304" pitchFamily="18" charset="0"/>
                <a:cs typeface="Times New Roman" panose="02020603050405020304" pitchFamily="18" charset="0"/>
              </a:rPr>
              <a:t>Dâru’l-kutubi’l-Mısriyye</a:t>
            </a:r>
            <a:r>
              <a:rPr lang="tr-TR" dirty="0" smtClean="0">
                <a:latin typeface="Times New Roman" panose="02020603050405020304" pitchFamily="18" charset="0"/>
                <a:cs typeface="Times New Roman" panose="02020603050405020304" pitchFamily="18" charset="0"/>
              </a:rPr>
              <a:t> tarafından da (1924 yılında 1., 1926 yılında 2., 1928 yılında 3. ve 1930 yılında 4. cildi olmak üzere) dört cilt halinde neşredilerek, 1964 yılında aynı baskının bir ofset baskısı yapılmıştır. (Ofset baskı bir çeşit çift kopyalı baskı yöntemi.)</a:t>
            </a:r>
          </a:p>
        </p:txBody>
      </p:sp>
    </p:spTree>
    <p:extLst>
      <p:ext uri="{BB962C8B-B14F-4D97-AF65-F5344CB8AC3E}">
        <p14:creationId xmlns:p14="http://schemas.microsoft.com/office/powerpoint/2010/main" val="1808548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667759" cy="1359171"/>
          </a:xfrm>
        </p:spPr>
        <p:txBody>
          <a:bodyPr>
            <a:noAutofit/>
          </a:bodyPr>
          <a:lstStyle/>
          <a:p>
            <a:r>
              <a:rPr lang="tr-TR" sz="2400" b="1" dirty="0" smtClean="0">
                <a:latin typeface="Times New Roman" panose="02020603050405020304" pitchFamily="18" charset="0"/>
                <a:cs typeface="Times New Roman" panose="02020603050405020304" pitchFamily="18" charset="0"/>
              </a:rPr>
              <a:t>*</a:t>
            </a:r>
            <a:r>
              <a:rPr lang="tr-TR" sz="2000" b="1" dirty="0" err="1" smtClean="0">
                <a:latin typeface="Times New Roman" panose="02020603050405020304" pitchFamily="18" charset="0"/>
                <a:cs typeface="Times New Roman" panose="02020603050405020304" pitchFamily="18" charset="0"/>
              </a:rPr>
              <a:t>İbn</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Kuteybe’nin</a:t>
            </a:r>
            <a:r>
              <a:rPr lang="tr-TR" sz="2000" b="1" dirty="0" smtClean="0">
                <a:latin typeface="Times New Roman" panose="02020603050405020304" pitchFamily="18" charset="0"/>
                <a:cs typeface="Times New Roman" panose="02020603050405020304" pitchFamily="18" charset="0"/>
              </a:rPr>
              <a:t> Uyûnu’l-ahbâr adlı eserinin kapağı.</a:t>
            </a:r>
            <a:br>
              <a:rPr lang="tr-TR" sz="2000" b="1" dirty="0" smtClean="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a:t>
            </a:r>
            <a:r>
              <a:rPr lang="tr-TR" sz="2000" b="1" dirty="0" err="1" smtClean="0">
                <a:latin typeface="Times New Roman" panose="02020603050405020304" pitchFamily="18" charset="0"/>
                <a:cs typeface="Times New Roman" panose="02020603050405020304" pitchFamily="18" charset="0"/>
              </a:rPr>
              <a:t>İbn</a:t>
            </a:r>
            <a:r>
              <a:rPr lang="tr-TR" sz="2000" b="1" dirty="0" smtClean="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Kuteybe'nin</a:t>
            </a:r>
            <a:r>
              <a:rPr lang="tr-TR" sz="2000" b="1" dirty="0">
                <a:latin typeface="Times New Roman" panose="02020603050405020304" pitchFamily="18" charset="0"/>
                <a:cs typeface="Times New Roman" panose="02020603050405020304" pitchFamily="18" charset="0"/>
              </a:rPr>
              <a:t> el-</a:t>
            </a:r>
            <a:r>
              <a:rPr lang="tr-TR" sz="2000" b="1" dirty="0" err="1">
                <a:latin typeface="Times New Roman" panose="02020603050405020304" pitchFamily="18" charset="0"/>
                <a:cs typeface="Times New Roman" panose="02020603050405020304" pitchFamily="18" charset="0"/>
              </a:rPr>
              <a:t>Maʿârif</a:t>
            </a:r>
            <a:r>
              <a:rPr lang="tr-TR" sz="2000" b="1" dirty="0">
                <a:latin typeface="Times New Roman" panose="02020603050405020304" pitchFamily="18" charset="0"/>
                <a:cs typeface="Times New Roman" panose="02020603050405020304" pitchFamily="18" charset="0"/>
              </a:rPr>
              <a:t> adlı eserinin bir nüshasında müellifin hayatına ait </a:t>
            </a:r>
            <a:r>
              <a:rPr lang="tr-TR" sz="2000" b="1" dirty="0" err="1" smtClean="0">
                <a:latin typeface="Times New Roman" panose="02020603050405020304" pitchFamily="18" charset="0"/>
                <a:cs typeface="Times New Roman" panose="02020603050405020304" pitchFamily="18" charset="0"/>
              </a:rPr>
              <a:t>fevâid</a:t>
            </a:r>
            <a:r>
              <a:rPr lang="tr-TR" sz="2000" b="1" dirty="0" smtClean="0">
                <a:latin typeface="Times New Roman" panose="02020603050405020304" pitchFamily="18" charset="0"/>
                <a:cs typeface="Times New Roman" panose="02020603050405020304" pitchFamily="18" charset="0"/>
              </a:rPr>
              <a:t> (yazma eserlerin başında ve sonunda boş bulunan yapraklara okuyucular tarafından düşülen bazı notlar) kaydı.</a:t>
            </a:r>
            <a:endParaRPr lang="tr-TR" sz="2000" b="1" dirty="0">
              <a:latin typeface="Times New Roman" panose="02020603050405020304" pitchFamily="18" charset="0"/>
              <a:cs typeface="Times New Roman" panose="02020603050405020304" pitchFamily="18" charset="0"/>
            </a:endParaRPr>
          </a:p>
        </p:txBody>
      </p:sp>
      <p:pic>
        <p:nvPicPr>
          <p:cNvPr id="3074" name="Picture 2" descr="https://cdn.islamansiklopedisi.org.tr/madde/20/ibn-kuteybe-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74675" y="1894114"/>
            <a:ext cx="5131284" cy="44884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ibn kuteybe uyunul ahba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93223" y="1894114"/>
            <a:ext cx="4167052" cy="4609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648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18902" y="365126"/>
            <a:ext cx="10334897" cy="875846"/>
          </a:xfrm>
        </p:spPr>
        <p:txBody>
          <a:bodyPr/>
          <a:lstStyle/>
          <a:p>
            <a:pPr algn="ctr"/>
            <a:r>
              <a:rPr lang="ar-KW" dirty="0" smtClean="0"/>
              <a:t>أدب الكاتب (ابن قتيبة)</a:t>
            </a:r>
            <a:endParaRPr lang="tr-TR" dirty="0"/>
          </a:p>
        </p:txBody>
      </p:sp>
      <p:sp>
        <p:nvSpPr>
          <p:cNvPr id="3" name="İçerik Yer Tutucusu 2"/>
          <p:cNvSpPr>
            <a:spLocks noGrp="1"/>
          </p:cNvSpPr>
          <p:nvPr>
            <p:ph sz="half" idx="1"/>
          </p:nvPr>
        </p:nvSpPr>
        <p:spPr>
          <a:xfrm>
            <a:off x="143692" y="1148412"/>
            <a:ext cx="6439988" cy="5028552"/>
          </a:xfrm>
        </p:spPr>
        <p:txBody>
          <a:bodyPr>
            <a:normAutofit fontScale="92500" lnSpcReduction="10000"/>
          </a:bodyPr>
          <a:lstStyle/>
          <a:p>
            <a:pPr algn="just"/>
            <a:r>
              <a:rPr lang="tr-TR" dirty="0" err="1" smtClean="0">
                <a:latin typeface="Times New Roman" panose="02020603050405020304" pitchFamily="18" charset="0"/>
                <a:cs typeface="Times New Roman" panose="02020603050405020304" pitchFamily="18" charset="0"/>
              </a:rPr>
              <a:t>Edebu’l-kuttâb</a:t>
            </a:r>
            <a:r>
              <a:rPr lang="tr-TR" dirty="0" smtClean="0">
                <a:latin typeface="Times New Roman" panose="02020603050405020304" pitchFamily="18" charset="0"/>
                <a:cs typeface="Times New Roman" panose="02020603050405020304" pitchFamily="18" charset="0"/>
              </a:rPr>
              <a:t> adıyla da bilinen bu eserle yazar, yaşadığı dönemde eğitim görmeyi arzu eden ve özellikle devlet teşkilatında etkili olmaya başlayan kâtiplere </a:t>
            </a:r>
            <a:r>
              <a:rPr lang="tr-TR" dirty="0" err="1" smtClean="0">
                <a:latin typeface="Times New Roman" panose="02020603050405020304" pitchFamily="18" charset="0"/>
                <a:cs typeface="Times New Roman" panose="02020603050405020304" pitchFamily="18" charset="0"/>
              </a:rPr>
              <a:t>Kûfe’deki</a:t>
            </a:r>
            <a:r>
              <a:rPr lang="tr-TR" dirty="0" smtClean="0">
                <a:latin typeface="Times New Roman" panose="02020603050405020304" pitchFamily="18" charset="0"/>
                <a:cs typeface="Times New Roman" panose="02020603050405020304" pitchFamily="18" charset="0"/>
              </a:rPr>
              <a:t> sarf âlimlerinin toplamış olduğu dilsel ve edebi bilgileri sunmayı amaçlamıştır. Kâtiplere doğru konuşma, okuma ve yazma konusunda bilgiler vermiştir. </a:t>
            </a:r>
          </a:p>
          <a:p>
            <a:pPr algn="just"/>
            <a:r>
              <a:rPr lang="tr-TR" dirty="0" smtClean="0">
                <a:latin typeface="Times New Roman" panose="02020603050405020304" pitchFamily="18" charset="0"/>
                <a:cs typeface="Times New Roman" panose="02020603050405020304" pitchFamily="18" charset="0"/>
              </a:rPr>
              <a:t>Yedi ana bölüm ve bu ana bölümler altında yer alan alt bölümlerden oluşur.</a:t>
            </a:r>
          </a:p>
          <a:p>
            <a:pPr algn="just"/>
            <a:r>
              <a:rPr lang="tr-TR" dirty="0" smtClean="0">
                <a:latin typeface="Times New Roman" panose="02020603050405020304" pitchFamily="18" charset="0"/>
                <a:cs typeface="Times New Roman" panose="02020603050405020304" pitchFamily="18" charset="0"/>
              </a:rPr>
              <a:t>1882 yılında Kahire’de, 1900 yılında </a:t>
            </a:r>
            <a:r>
              <a:rPr lang="tr-TR" dirty="0" err="1" smtClean="0">
                <a:latin typeface="Times New Roman" panose="02020603050405020304" pitchFamily="18" charset="0"/>
                <a:cs typeface="Times New Roman" panose="02020603050405020304" pitchFamily="18" charset="0"/>
              </a:rPr>
              <a:t>Leiden’de</a:t>
            </a:r>
            <a:r>
              <a:rPr lang="tr-TR" dirty="0" smtClean="0">
                <a:latin typeface="Times New Roman" panose="02020603050405020304" pitchFamily="18" charset="0"/>
                <a:cs typeface="Times New Roman" panose="02020603050405020304" pitchFamily="18" charset="0"/>
              </a:rPr>
              <a:t>, 1985 yılında Beyrut’ta yayınlanan bu eserin değişik baskıları mevcuttur. </a:t>
            </a:r>
          </a:p>
          <a:p>
            <a:pPr marL="0" indent="0" algn="just">
              <a:buNone/>
            </a:pPr>
            <a:r>
              <a:rPr lang="tr-TR" sz="1900" b="1" dirty="0" smtClean="0">
                <a:latin typeface="Times New Roman" panose="02020603050405020304" pitchFamily="18" charset="0"/>
                <a:cs typeface="Times New Roman" panose="02020603050405020304" pitchFamily="18" charset="0"/>
              </a:rPr>
              <a:t>**</a:t>
            </a:r>
            <a:r>
              <a:rPr lang="tr-TR" sz="1900" b="1" dirty="0" err="1" smtClean="0">
                <a:latin typeface="Times New Roman" panose="02020603050405020304" pitchFamily="18" charset="0"/>
                <a:cs typeface="Times New Roman" panose="02020603050405020304" pitchFamily="18" charset="0"/>
              </a:rPr>
              <a:t>İbn</a:t>
            </a:r>
            <a:r>
              <a:rPr lang="tr-TR" sz="1900" b="1" dirty="0" smtClean="0">
                <a:latin typeface="Times New Roman" panose="02020603050405020304" pitchFamily="18" charset="0"/>
                <a:cs typeface="Times New Roman" panose="02020603050405020304" pitchFamily="18" charset="0"/>
              </a:rPr>
              <a:t> </a:t>
            </a:r>
            <a:r>
              <a:rPr lang="tr-TR" sz="1900" b="1" dirty="0" err="1" smtClean="0">
                <a:latin typeface="Times New Roman" panose="02020603050405020304" pitchFamily="18" charset="0"/>
                <a:cs typeface="Times New Roman" panose="02020603050405020304" pitchFamily="18" charset="0"/>
              </a:rPr>
              <a:t>Kuteybe’nin</a:t>
            </a:r>
            <a:r>
              <a:rPr lang="tr-TR" sz="1900" b="1" dirty="0" smtClean="0">
                <a:latin typeface="Times New Roman" panose="02020603050405020304" pitchFamily="18" charset="0"/>
                <a:cs typeface="Times New Roman" panose="02020603050405020304" pitchFamily="18" charset="0"/>
              </a:rPr>
              <a:t> </a:t>
            </a:r>
            <a:r>
              <a:rPr lang="tr-TR" sz="1900" b="1" dirty="0" err="1" smtClean="0">
                <a:latin typeface="Times New Roman" panose="02020603050405020304" pitchFamily="18" charset="0"/>
                <a:cs typeface="Times New Roman" panose="02020603050405020304" pitchFamily="18" charset="0"/>
              </a:rPr>
              <a:t>Edebu’l-kâtib</a:t>
            </a:r>
            <a:r>
              <a:rPr lang="tr-TR" sz="1900" b="1" dirty="0" smtClean="0">
                <a:latin typeface="Times New Roman" panose="02020603050405020304" pitchFamily="18" charset="0"/>
                <a:cs typeface="Times New Roman" panose="02020603050405020304" pitchFamily="18" charset="0"/>
              </a:rPr>
              <a:t> adlı eserinden bir sayfa.</a:t>
            </a:r>
          </a:p>
          <a:p>
            <a:pPr marL="0" indent="0">
              <a:buNone/>
            </a:pPr>
            <a:endParaRPr lang="tr-TR" dirty="0"/>
          </a:p>
        </p:txBody>
      </p:sp>
      <p:pic>
        <p:nvPicPr>
          <p:cNvPr id="4098" name="Picture 2" descr="Image result for ibn kuteybe edebulkuttab"/>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27372" y="1148412"/>
            <a:ext cx="5016137" cy="5028552"/>
          </a:xfrm>
          <a:prstGeom prst="rect">
            <a:avLst/>
          </a:prstGeom>
          <a:noFill/>
          <a:extLst>
            <a:ext uri="{909E8E84-426E-40DD-AFC4-6F175D3DCCD1}">
              <a14:hiddenFill xmlns:a14="http://schemas.microsoft.com/office/drawing/2010/main">
                <a:solidFill>
                  <a:srgbClr val="FFFFFF"/>
                </a:solidFill>
              </a14:hiddenFill>
            </a:ext>
          </a:extLst>
        </p:spPr>
      </p:pic>
      <p:sp>
        <p:nvSpPr>
          <p:cNvPr id="6" name="İçerik Yer Tutucusu 2"/>
          <p:cNvSpPr txBox="1">
            <a:spLocks/>
          </p:cNvSpPr>
          <p:nvPr/>
        </p:nvSpPr>
        <p:spPr>
          <a:xfrm>
            <a:off x="287384" y="5342708"/>
            <a:ext cx="6152605" cy="834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dirty="0"/>
          </a:p>
        </p:txBody>
      </p:sp>
    </p:spTree>
    <p:extLst>
      <p:ext uri="{BB962C8B-B14F-4D97-AF65-F5344CB8AC3E}">
        <p14:creationId xmlns:p14="http://schemas.microsoft.com/office/powerpoint/2010/main" val="131842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ar-KW" dirty="0" smtClean="0"/>
              <a:t>المبرّد و بعض مؤلفاته</a:t>
            </a:r>
            <a:endParaRPr lang="tr-TR" dirty="0"/>
          </a:p>
        </p:txBody>
      </p:sp>
      <p:sp>
        <p:nvSpPr>
          <p:cNvPr id="3" name="Metin Yer Tutucusu 2"/>
          <p:cNvSpPr>
            <a:spLocks noGrp="1"/>
          </p:cNvSpPr>
          <p:nvPr>
            <p:ph type="body" idx="1"/>
          </p:nvPr>
        </p:nvSpPr>
        <p:spPr>
          <a:xfrm>
            <a:off x="839789" y="1681163"/>
            <a:ext cx="5012372" cy="526460"/>
          </a:xfrm>
        </p:spPr>
        <p:txBody>
          <a:bodyPr/>
          <a:lstStyle/>
          <a:p>
            <a:pPr algn="ctr"/>
            <a:r>
              <a:rPr lang="ar-KW" dirty="0" smtClean="0"/>
              <a:t>الكامل في اللّغة و الأدب</a:t>
            </a:r>
            <a:endParaRPr lang="tr-TR" dirty="0"/>
          </a:p>
        </p:txBody>
      </p:sp>
      <p:sp>
        <p:nvSpPr>
          <p:cNvPr id="4" name="İçerik Yer Tutucusu 3"/>
          <p:cNvSpPr>
            <a:spLocks noGrp="1"/>
          </p:cNvSpPr>
          <p:nvPr>
            <p:ph sz="half" idx="2"/>
          </p:nvPr>
        </p:nvSpPr>
        <p:spPr>
          <a:xfrm>
            <a:off x="326571" y="2207623"/>
            <a:ext cx="5845629" cy="4297680"/>
          </a:xfrm>
        </p:spPr>
        <p:txBody>
          <a:bodyPr>
            <a:noAutofit/>
          </a:bodyPr>
          <a:lstStyle/>
          <a:p>
            <a:pPr algn="just"/>
            <a:r>
              <a:rPr lang="tr-TR" sz="2000" dirty="0" smtClean="0">
                <a:latin typeface="Times New Roman" panose="02020603050405020304" pitchFamily="18" charset="0"/>
                <a:cs typeface="Times New Roman" panose="02020603050405020304" pitchFamily="18" charset="0"/>
              </a:rPr>
              <a:t>El-Kâmil </a:t>
            </a:r>
            <a:r>
              <a:rPr lang="tr-TR" sz="2000" dirty="0" err="1" smtClean="0">
                <a:latin typeface="Times New Roman" panose="02020603050405020304" pitchFamily="18" charset="0"/>
                <a:cs typeface="Times New Roman" panose="02020603050405020304" pitchFamily="18" charset="0"/>
              </a:rPr>
              <a:t>fi’l-luğa</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ve’l-edeb</a:t>
            </a:r>
            <a:r>
              <a:rPr lang="tr-TR" sz="2000" dirty="0" smtClean="0">
                <a:latin typeface="Times New Roman" panose="02020603050405020304" pitchFamily="18" charset="0"/>
                <a:cs typeface="Times New Roman" panose="02020603050405020304" pitchFamily="18" charset="0"/>
              </a:rPr>
              <a:t> ansiklopedik tarzda bir eserdir. Şiir, nesir, emsal, hutbe ve risâlelerden seçme metinleri içerir. Diğer eserlerden farkı ise nahiv ve </a:t>
            </a:r>
            <a:r>
              <a:rPr lang="tr-TR" sz="2000" dirty="0" err="1" smtClean="0">
                <a:latin typeface="Times New Roman" panose="02020603050405020304" pitchFamily="18" charset="0"/>
                <a:cs typeface="Times New Roman" panose="02020603050405020304" pitchFamily="18" charset="0"/>
              </a:rPr>
              <a:t>irab</a:t>
            </a:r>
            <a:r>
              <a:rPr lang="tr-TR" sz="2000" dirty="0" smtClean="0">
                <a:latin typeface="Times New Roman" panose="02020603050405020304" pitchFamily="18" charset="0"/>
                <a:cs typeface="Times New Roman" panose="02020603050405020304" pitchFamily="18" charset="0"/>
              </a:rPr>
              <a:t> gibi konulara daha fazla önem verilmesi, öğretim yönünden ele alınmasıdır. </a:t>
            </a:r>
          </a:p>
          <a:p>
            <a:pPr algn="just"/>
            <a:r>
              <a:rPr lang="tr-TR" sz="2000" dirty="0" smtClean="0">
                <a:latin typeface="Times New Roman" panose="02020603050405020304" pitchFamily="18" charset="0"/>
                <a:cs typeface="Times New Roman" panose="02020603050405020304" pitchFamily="18" charset="0"/>
              </a:rPr>
              <a:t>Edebiyat, dil, </a:t>
            </a:r>
            <a:r>
              <a:rPr lang="tr-TR" sz="2000" dirty="0" err="1" smtClean="0">
                <a:latin typeface="Times New Roman" panose="02020603050405020304" pitchFamily="18" charset="0"/>
                <a:cs typeface="Times New Roman" panose="02020603050405020304" pitchFamily="18" charset="0"/>
              </a:rPr>
              <a:t>ahbar</a:t>
            </a:r>
            <a:r>
              <a:rPr lang="tr-TR" sz="2000" dirty="0" smtClean="0">
                <a:latin typeface="Times New Roman" panose="02020603050405020304" pitchFamily="18" charset="0"/>
                <a:cs typeface="Times New Roman" panose="02020603050405020304" pitchFamily="18" charset="0"/>
              </a:rPr>
              <a:t> ve tarih kaynaklarının en önemlilerindendir.</a:t>
            </a:r>
          </a:p>
          <a:p>
            <a:pPr algn="just"/>
            <a:r>
              <a:rPr lang="tr-TR" sz="2000" dirty="0" smtClean="0">
                <a:latin typeface="Times New Roman" panose="02020603050405020304" pitchFamily="18" charset="0"/>
                <a:cs typeface="Times New Roman" panose="02020603050405020304" pitchFamily="18" charset="0"/>
              </a:rPr>
              <a:t>1864 ve 1882 yılları arasında 3 cilt halinde, 1286 yılında İstanbul’da, 1309 ve 1323 yılında Mısır’da 2 cilt halinde, 1928 ve 1930 yıllarında </a:t>
            </a:r>
            <a:r>
              <a:rPr lang="tr-TR" sz="2000" dirty="0" err="1" smtClean="0">
                <a:latin typeface="Times New Roman" panose="02020603050405020304" pitchFamily="18" charset="0"/>
                <a:cs typeface="Times New Roman" panose="02020603050405020304" pitchFamily="18" charset="0"/>
              </a:rPr>
              <a:t>Rağbetu’l-âmil</a:t>
            </a:r>
            <a:r>
              <a:rPr lang="tr-TR" sz="2000" dirty="0" smtClean="0">
                <a:latin typeface="Times New Roman" panose="02020603050405020304" pitchFamily="18" charset="0"/>
                <a:cs typeface="Times New Roman" panose="02020603050405020304" pitchFamily="18" charset="0"/>
              </a:rPr>
              <a:t> fi </a:t>
            </a:r>
            <a:r>
              <a:rPr lang="tr-TR" sz="2000" dirty="0" err="1" smtClean="0">
                <a:latin typeface="Times New Roman" panose="02020603050405020304" pitchFamily="18" charset="0"/>
                <a:cs typeface="Times New Roman" panose="02020603050405020304" pitchFamily="18" charset="0"/>
              </a:rPr>
              <a:t>kitâbi’l</a:t>
            </a:r>
            <a:r>
              <a:rPr lang="tr-TR" sz="2000" dirty="0" smtClean="0">
                <a:latin typeface="Times New Roman" panose="02020603050405020304" pitchFamily="18" charset="0"/>
                <a:cs typeface="Times New Roman" panose="02020603050405020304" pitchFamily="18" charset="0"/>
              </a:rPr>
              <a:t>-kâmil adıyla es-</a:t>
            </a:r>
            <a:r>
              <a:rPr lang="tr-TR" sz="2000" dirty="0" err="1" smtClean="0">
                <a:latin typeface="Times New Roman" panose="02020603050405020304" pitchFamily="18" charset="0"/>
                <a:cs typeface="Times New Roman" panose="02020603050405020304" pitchFamily="18" charset="0"/>
              </a:rPr>
              <a:t>Seyyid</a:t>
            </a:r>
            <a:r>
              <a:rPr lang="tr-TR" sz="2000" dirty="0" smtClean="0">
                <a:latin typeface="Times New Roman" panose="02020603050405020304" pitchFamily="18" charset="0"/>
                <a:cs typeface="Times New Roman" panose="02020603050405020304" pitchFamily="18" charset="0"/>
              </a:rPr>
              <a:t> el-</a:t>
            </a:r>
            <a:r>
              <a:rPr lang="tr-TR" sz="2000" dirty="0" err="1" smtClean="0">
                <a:latin typeface="Times New Roman" panose="02020603050405020304" pitchFamily="18" charset="0"/>
                <a:cs typeface="Times New Roman" panose="02020603050405020304" pitchFamily="18" charset="0"/>
              </a:rPr>
              <a:t>Marsafî’nin</a:t>
            </a:r>
            <a:r>
              <a:rPr lang="tr-TR" sz="2000" dirty="0" smtClean="0">
                <a:latin typeface="Times New Roman" panose="02020603050405020304" pitchFamily="18" charset="0"/>
                <a:cs typeface="Times New Roman" panose="02020603050405020304" pitchFamily="18" charset="0"/>
              </a:rPr>
              <a:t> şerhiyle 8 cilt olarak Kahire’de basılmıştır. Sonraki yıllarda (1956 ve 1986 yıllarında) da baskısı yapılmıştır. </a:t>
            </a:r>
            <a:endParaRPr lang="tr-TR" sz="2000" dirty="0">
              <a:latin typeface="Times New Roman" panose="02020603050405020304" pitchFamily="18" charset="0"/>
              <a:cs typeface="Times New Roman" panose="02020603050405020304" pitchFamily="18" charset="0"/>
            </a:endParaRPr>
          </a:p>
        </p:txBody>
      </p:sp>
      <p:sp>
        <p:nvSpPr>
          <p:cNvPr id="5" name="Metin Yer Tutucusu 4"/>
          <p:cNvSpPr>
            <a:spLocks noGrp="1"/>
          </p:cNvSpPr>
          <p:nvPr>
            <p:ph type="body" sz="quarter" idx="3"/>
          </p:nvPr>
        </p:nvSpPr>
        <p:spPr>
          <a:xfrm>
            <a:off x="6172200" y="1681163"/>
            <a:ext cx="5022669" cy="526460"/>
          </a:xfrm>
        </p:spPr>
        <p:txBody>
          <a:bodyPr/>
          <a:lstStyle/>
          <a:p>
            <a:pPr algn="ctr"/>
            <a:r>
              <a:rPr lang="ar-KW" dirty="0" smtClean="0"/>
              <a:t>الفاضل</a:t>
            </a:r>
            <a:endParaRPr lang="tr-TR" dirty="0"/>
          </a:p>
        </p:txBody>
      </p:sp>
      <p:sp>
        <p:nvSpPr>
          <p:cNvPr id="6" name="İçerik Yer Tutucusu 5"/>
          <p:cNvSpPr>
            <a:spLocks noGrp="1"/>
          </p:cNvSpPr>
          <p:nvPr>
            <p:ph sz="quarter" idx="4"/>
          </p:nvPr>
        </p:nvSpPr>
        <p:spPr>
          <a:xfrm>
            <a:off x="6172200" y="2351314"/>
            <a:ext cx="5636623" cy="3396343"/>
          </a:xfrm>
        </p:spPr>
        <p:txBody>
          <a:bodyPr>
            <a:normAutofit/>
          </a:bodyPr>
          <a:lstStyle/>
          <a:p>
            <a:pPr algn="just"/>
            <a:r>
              <a:rPr lang="tr-TR" sz="2000" dirty="0">
                <a:latin typeface="Times New Roman" panose="02020603050405020304" pitchFamily="18" charset="0"/>
                <a:cs typeface="Times New Roman" panose="02020603050405020304" pitchFamily="18" charset="0"/>
              </a:rPr>
              <a:t>El-Kâmil </a:t>
            </a:r>
            <a:r>
              <a:rPr lang="tr-TR" sz="2000" dirty="0" err="1">
                <a:latin typeface="Times New Roman" panose="02020603050405020304" pitchFamily="18" charset="0"/>
                <a:cs typeface="Times New Roman" panose="02020603050405020304" pitchFamily="18" charset="0"/>
              </a:rPr>
              <a:t>fi’l-luğa</a:t>
            </a:r>
            <a:r>
              <a:rPr lang="tr-TR" sz="2000" dirty="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ve’l-edeb</a:t>
            </a:r>
            <a:r>
              <a:rPr lang="tr-TR" sz="2000" dirty="0" smtClean="0">
                <a:latin typeface="Times New Roman" panose="02020603050405020304" pitchFamily="18" charset="0"/>
                <a:cs typeface="Times New Roman" panose="02020603050405020304" pitchFamily="18" charset="0"/>
              </a:rPr>
              <a:t> tarzında kaleme alınmış bir edebiyat kitabıdır.</a:t>
            </a:r>
          </a:p>
          <a:p>
            <a:pPr algn="just"/>
            <a:r>
              <a:rPr lang="tr-TR" sz="2000" dirty="0" smtClean="0">
                <a:latin typeface="Times New Roman" panose="02020603050405020304" pitchFamily="18" charset="0"/>
                <a:cs typeface="Times New Roman" panose="02020603050405020304" pitchFamily="18" charset="0"/>
              </a:rPr>
              <a:t>Bu eserinde yazar en seçkin şiir, nesir, hutbe, risâle, dil, </a:t>
            </a:r>
            <a:r>
              <a:rPr lang="tr-TR" sz="2000" dirty="0" err="1" smtClean="0">
                <a:latin typeface="Times New Roman" panose="02020603050405020304" pitchFamily="18" charset="0"/>
                <a:cs typeface="Times New Roman" panose="02020603050405020304" pitchFamily="18" charset="0"/>
              </a:rPr>
              <a:t>ahbâr</a:t>
            </a:r>
            <a:r>
              <a:rPr lang="tr-TR" sz="2000" dirty="0" smtClean="0">
                <a:latin typeface="Times New Roman" panose="02020603050405020304" pitchFamily="18" charset="0"/>
                <a:cs typeface="Times New Roman" panose="02020603050405020304" pitchFamily="18" charset="0"/>
              </a:rPr>
              <a:t> ve </a:t>
            </a:r>
            <a:r>
              <a:rPr lang="tr-TR" sz="2000" dirty="0" err="1" smtClean="0">
                <a:latin typeface="Times New Roman" panose="02020603050405020304" pitchFamily="18" charset="0"/>
                <a:cs typeface="Times New Roman" panose="02020603050405020304" pitchFamily="18" charset="0"/>
              </a:rPr>
              <a:t>nevâdir</a:t>
            </a:r>
            <a:r>
              <a:rPr lang="tr-TR" sz="2000" dirty="0" smtClean="0">
                <a:latin typeface="Times New Roman" panose="02020603050405020304" pitchFamily="18" charset="0"/>
                <a:cs typeface="Times New Roman" panose="02020603050405020304" pitchFamily="18" charset="0"/>
              </a:rPr>
              <a:t> örnekleri sunmaktadır. </a:t>
            </a:r>
          </a:p>
          <a:p>
            <a:pPr algn="just"/>
            <a:r>
              <a:rPr lang="tr-TR" sz="2000" dirty="0" smtClean="0">
                <a:latin typeface="Times New Roman" panose="02020603050405020304" pitchFamily="18" charset="0"/>
                <a:cs typeface="Times New Roman" panose="02020603050405020304" pitchFamily="18" charset="0"/>
              </a:rPr>
              <a:t>İlim, âlim, ilim ve âlimin önemi, nahiv ve fıkıh ilminin önemi hakkında bilgi verilen bir mukaddimeden sonra başlıca 16 bâb ve fasıllarda çeşitli konularla ilgili seçme şiir ve nesir örnekleri sunmaktadır. </a:t>
            </a:r>
          </a:p>
          <a:p>
            <a:pPr algn="just"/>
            <a:r>
              <a:rPr lang="tr-TR" sz="2000" dirty="0" smtClean="0">
                <a:latin typeface="Times New Roman" panose="02020603050405020304" pitchFamily="18" charset="0"/>
                <a:cs typeface="Times New Roman" panose="02020603050405020304" pitchFamily="18" charset="0"/>
              </a:rPr>
              <a:t>Kahire’de 1956 yılında neşredilmiştir.</a:t>
            </a:r>
            <a:endParaRPr lang="tr-TR" sz="2000" dirty="0"/>
          </a:p>
        </p:txBody>
      </p:sp>
    </p:spTree>
    <p:extLst>
      <p:ext uri="{BB962C8B-B14F-4D97-AF65-F5344CB8AC3E}">
        <p14:creationId xmlns:p14="http://schemas.microsoft.com/office/powerpoint/2010/main" val="628947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940527" y="640080"/>
            <a:ext cx="4820194" cy="5549583"/>
          </a:xfrm>
        </p:spPr>
        <p:txBody>
          <a:bodyPr>
            <a:normAutofit fontScale="92500" lnSpcReduction="10000"/>
          </a:bodyPr>
          <a:lstStyle/>
          <a:p>
            <a:pPr algn="just"/>
            <a:r>
              <a:rPr lang="tr-TR" dirty="0" smtClean="0">
                <a:latin typeface="Times New Roman" panose="02020603050405020304" pitchFamily="18" charset="0"/>
                <a:cs typeface="Times New Roman" panose="02020603050405020304" pitchFamily="18" charset="0"/>
              </a:rPr>
              <a:t>Kitabı klasik Arap edebiyatının temel eserlerinden birisini oluşturur.</a:t>
            </a:r>
          </a:p>
          <a:p>
            <a:pPr algn="just"/>
            <a:r>
              <a:rPr lang="tr-TR" dirty="0" smtClean="0">
                <a:latin typeface="Times New Roman" panose="02020603050405020304" pitchFamily="18" charset="0"/>
                <a:cs typeface="Times New Roman" panose="02020603050405020304" pitchFamily="18" charset="0"/>
              </a:rPr>
              <a:t>Hocası Ebû Osman el-</a:t>
            </a:r>
            <a:r>
              <a:rPr lang="tr-TR" dirty="0" err="1" smtClean="0">
                <a:latin typeface="Times New Roman" panose="02020603050405020304" pitchFamily="18" charset="0"/>
                <a:cs typeface="Times New Roman" panose="02020603050405020304" pitchFamily="18" charset="0"/>
              </a:rPr>
              <a:t>Mâzinî’nin</a:t>
            </a:r>
            <a:r>
              <a:rPr lang="tr-TR" dirty="0" smtClean="0">
                <a:latin typeface="Times New Roman" panose="02020603050405020304" pitchFamily="18" charset="0"/>
                <a:cs typeface="Times New Roman" panose="02020603050405020304" pitchFamily="18" charset="0"/>
              </a:rPr>
              <a:t>, sorularına insanı rahatlatan, isabetli cevaplar vermesi sebebiyle </a:t>
            </a:r>
            <a:r>
              <a:rPr lang="tr-TR" dirty="0" err="1" smtClean="0">
                <a:latin typeface="Times New Roman" panose="02020603050405020304" pitchFamily="18" charset="0"/>
                <a:cs typeface="Times New Roman" panose="02020603050405020304" pitchFamily="18" charset="0"/>
              </a:rPr>
              <a:t>Mâzinî’nin</a:t>
            </a:r>
            <a:r>
              <a:rPr lang="tr-TR" dirty="0" smtClean="0">
                <a:latin typeface="Times New Roman" panose="02020603050405020304" pitchFamily="18" charset="0"/>
                <a:cs typeface="Times New Roman" panose="02020603050405020304" pitchFamily="18" charset="0"/>
              </a:rPr>
              <a:t> «sen </a:t>
            </a:r>
            <a:r>
              <a:rPr lang="tr-TR" dirty="0" err="1" smtClean="0">
                <a:latin typeface="Times New Roman" panose="02020603050405020304" pitchFamily="18" charset="0"/>
                <a:cs typeface="Times New Roman" panose="02020603050405020304" pitchFamily="18" charset="0"/>
              </a:rPr>
              <a:t>müberredsin</a:t>
            </a:r>
            <a:r>
              <a:rPr lang="tr-TR" dirty="0" smtClean="0">
                <a:latin typeface="Times New Roman" panose="02020603050405020304" pitchFamily="18" charset="0"/>
                <a:cs typeface="Times New Roman" panose="02020603050405020304" pitchFamily="18" charset="0"/>
              </a:rPr>
              <a:t>» şeklindeki sözünden dolayı bu adı aldığı ya da kendisini çekemeyenler ve </a:t>
            </a:r>
            <a:r>
              <a:rPr lang="tr-TR" dirty="0" err="1" smtClean="0">
                <a:latin typeface="Times New Roman" panose="02020603050405020304" pitchFamily="18" charset="0"/>
                <a:cs typeface="Times New Roman" panose="02020603050405020304" pitchFamily="18" charset="0"/>
              </a:rPr>
              <a:t>Kûfe</a:t>
            </a:r>
            <a:r>
              <a:rPr lang="tr-TR" dirty="0" smtClean="0">
                <a:latin typeface="Times New Roman" panose="02020603050405020304" pitchFamily="18" charset="0"/>
                <a:cs typeface="Times New Roman" panose="02020603050405020304" pitchFamily="18" charset="0"/>
              </a:rPr>
              <a:t> mektebi mensupları tarafından alay etmek amacıyla «</a:t>
            </a:r>
            <a:r>
              <a:rPr lang="tr-TR" dirty="0" err="1" smtClean="0">
                <a:latin typeface="Times New Roman" panose="02020603050405020304" pitchFamily="18" charset="0"/>
                <a:cs typeface="Times New Roman" panose="02020603050405020304" pitchFamily="18" charset="0"/>
              </a:rPr>
              <a:t>müberred</a:t>
            </a:r>
            <a:r>
              <a:rPr lang="tr-TR" dirty="0" smtClean="0">
                <a:latin typeface="Times New Roman" panose="02020603050405020304" pitchFamily="18" charset="0"/>
                <a:cs typeface="Times New Roman" panose="02020603050405020304" pitchFamily="18" charset="0"/>
              </a:rPr>
              <a:t> - soğutulmuş» şekline dönüştürüldüğü rivayet edilir. İlk eğitimini Basra’da yapmıştır. </a:t>
            </a:r>
            <a:endParaRPr lang="tr-TR" dirty="0">
              <a:latin typeface="Times New Roman" panose="02020603050405020304" pitchFamily="18" charset="0"/>
              <a:cs typeface="Times New Roman" panose="02020603050405020304" pitchFamily="18" charset="0"/>
            </a:endParaRPr>
          </a:p>
        </p:txBody>
      </p:sp>
      <p:sp>
        <p:nvSpPr>
          <p:cNvPr id="5" name="Metin Yer Tutucusu 4"/>
          <p:cNvSpPr>
            <a:spLocks noGrp="1"/>
          </p:cNvSpPr>
          <p:nvPr>
            <p:ph type="body" sz="quarter" idx="3"/>
          </p:nvPr>
        </p:nvSpPr>
        <p:spPr>
          <a:xfrm>
            <a:off x="6609805" y="640080"/>
            <a:ext cx="4467498" cy="875211"/>
          </a:xfrm>
        </p:spPr>
        <p:txBody>
          <a:bodyPr/>
          <a:lstStyle/>
          <a:p>
            <a:pPr algn="ctr"/>
            <a:r>
              <a:rPr lang="ar-KW" dirty="0" smtClean="0"/>
              <a:t>الكامل في اللّغة و الأدب</a:t>
            </a:r>
            <a:endParaRPr lang="tr-TR" dirty="0" smtClean="0"/>
          </a:p>
          <a:p>
            <a:pPr algn="ctr"/>
            <a:endParaRPr lang="tr-TR" dirty="0"/>
          </a:p>
        </p:txBody>
      </p:sp>
      <p:pic>
        <p:nvPicPr>
          <p:cNvPr id="5122" name="Picture 2" descr="Related image"/>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609805" y="1149532"/>
            <a:ext cx="4265878" cy="504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812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3954" y="365126"/>
            <a:ext cx="10739846" cy="745218"/>
          </a:xfrm>
        </p:spPr>
        <p:txBody>
          <a:bodyPr/>
          <a:lstStyle/>
          <a:p>
            <a:pPr algn="ctr"/>
            <a:r>
              <a:rPr lang="ar-KW" dirty="0" smtClean="0"/>
              <a:t>العقد الفريد (ابن عبد ربّه)</a:t>
            </a:r>
            <a:endParaRPr lang="tr-TR" dirty="0"/>
          </a:p>
        </p:txBody>
      </p:sp>
      <p:sp>
        <p:nvSpPr>
          <p:cNvPr id="3" name="İçerik Yer Tutucusu 2"/>
          <p:cNvSpPr>
            <a:spLocks noGrp="1"/>
          </p:cNvSpPr>
          <p:nvPr>
            <p:ph idx="1"/>
          </p:nvPr>
        </p:nvSpPr>
        <p:spPr>
          <a:xfrm>
            <a:off x="744583" y="1110344"/>
            <a:ext cx="10609217" cy="5066619"/>
          </a:xfrm>
        </p:spPr>
        <p:txBody>
          <a:bodyPr>
            <a:normAutofit fontScale="92500"/>
          </a:bodyPr>
          <a:lstStyle/>
          <a:p>
            <a:pPr algn="just"/>
            <a:r>
              <a:rPr lang="tr-TR" dirty="0" smtClean="0">
                <a:latin typeface="Times New Roman" panose="02020603050405020304" pitchFamily="18" charset="0"/>
                <a:cs typeface="Times New Roman" panose="02020603050405020304" pitchFamily="18" charset="0"/>
              </a:rPr>
              <a:t>Abdi </a:t>
            </a:r>
            <a:r>
              <a:rPr lang="tr-TR" dirty="0" err="1" smtClean="0">
                <a:latin typeface="Times New Roman" panose="02020603050405020304" pitchFamily="18" charset="0"/>
                <a:cs typeface="Times New Roman" panose="02020603050405020304" pitchFamily="18" charset="0"/>
              </a:rPr>
              <a:t>Rabbihî</a:t>
            </a:r>
            <a:r>
              <a:rPr lang="tr-TR" dirty="0" smtClean="0">
                <a:latin typeface="Times New Roman" panose="02020603050405020304" pitchFamily="18" charset="0"/>
                <a:cs typeface="Times New Roman" panose="02020603050405020304" pitchFamily="18" charset="0"/>
              </a:rPr>
              <a:t> (öl. 328/940) el-</a:t>
            </a:r>
            <a:r>
              <a:rPr lang="tr-TR" dirty="0" err="1" smtClean="0">
                <a:latin typeface="Times New Roman" panose="02020603050405020304" pitchFamily="18" charset="0"/>
                <a:cs typeface="Times New Roman" panose="02020603050405020304" pitchFamily="18" charset="0"/>
              </a:rPr>
              <a:t>ıkdu’l</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ferîd</a:t>
            </a:r>
            <a:r>
              <a:rPr lang="tr-TR" dirty="0" smtClean="0">
                <a:latin typeface="Times New Roman" panose="02020603050405020304" pitchFamily="18" charset="0"/>
                <a:cs typeface="Times New Roman" panose="02020603050405020304" pitchFamily="18" charset="0"/>
              </a:rPr>
              <a:t> adlı bu eserinde, el-</a:t>
            </a:r>
            <a:r>
              <a:rPr lang="tr-TR" dirty="0" err="1" smtClean="0">
                <a:latin typeface="Times New Roman" panose="02020603050405020304" pitchFamily="18" charset="0"/>
                <a:cs typeface="Times New Roman" panose="02020603050405020304" pitchFamily="18" charset="0"/>
              </a:rPr>
              <a:t>Câhiz</a:t>
            </a:r>
            <a:r>
              <a:rPr lang="tr-TR" dirty="0" smtClean="0">
                <a:latin typeface="Times New Roman" panose="02020603050405020304" pitchFamily="18" charset="0"/>
                <a:cs typeface="Times New Roman" panose="02020603050405020304" pitchFamily="18" charset="0"/>
              </a:rPr>
              <a:t> ve </a:t>
            </a:r>
            <a:r>
              <a:rPr lang="tr-TR" dirty="0" err="1" smtClean="0">
                <a:latin typeface="Times New Roman" panose="02020603050405020304" pitchFamily="18" charset="0"/>
                <a:cs typeface="Times New Roman" panose="02020603050405020304" pitchFamily="18" charset="0"/>
              </a:rPr>
              <a:t>İbn</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Kuteybe</a:t>
            </a:r>
            <a:r>
              <a:rPr lang="tr-TR" dirty="0" smtClean="0">
                <a:latin typeface="Times New Roman" panose="02020603050405020304" pitchFamily="18" charset="0"/>
                <a:cs typeface="Times New Roman" panose="02020603050405020304" pitchFamily="18" charset="0"/>
              </a:rPr>
              <a:t> gibi, şiir ve nesir şaheserlerini </a:t>
            </a:r>
            <a:r>
              <a:rPr lang="tr-TR" dirty="0" err="1" smtClean="0">
                <a:latin typeface="Times New Roman" panose="02020603050405020304" pitchFamily="18" charset="0"/>
                <a:cs typeface="Times New Roman" panose="02020603050405020304" pitchFamily="18" charset="0"/>
              </a:rPr>
              <a:t>ahbâr</a:t>
            </a:r>
            <a:r>
              <a:rPr lang="tr-TR" dirty="0" smtClean="0">
                <a:latin typeface="Times New Roman" panose="02020603050405020304" pitchFamily="18" charset="0"/>
                <a:cs typeface="Times New Roman" panose="02020603050405020304" pitchFamily="18" charset="0"/>
              </a:rPr>
              <a:t> ve </a:t>
            </a:r>
            <a:r>
              <a:rPr lang="tr-TR" dirty="0" err="1" smtClean="0">
                <a:latin typeface="Times New Roman" panose="02020603050405020304" pitchFamily="18" charset="0"/>
                <a:cs typeface="Times New Roman" panose="02020603050405020304" pitchFamily="18" charset="0"/>
              </a:rPr>
              <a:t>nevâdiri</a:t>
            </a:r>
            <a:r>
              <a:rPr lang="tr-TR" dirty="0" smtClean="0">
                <a:latin typeface="Times New Roman" panose="02020603050405020304" pitchFamily="18" charset="0"/>
                <a:cs typeface="Times New Roman" panose="02020603050405020304" pitchFamily="18" charset="0"/>
              </a:rPr>
              <a:t> derlemiştir.</a:t>
            </a:r>
          </a:p>
          <a:p>
            <a:pPr algn="just"/>
            <a:r>
              <a:rPr lang="tr-TR" dirty="0" smtClean="0">
                <a:latin typeface="Times New Roman" panose="02020603050405020304" pitchFamily="18" charset="0"/>
                <a:cs typeface="Times New Roman" panose="02020603050405020304" pitchFamily="18" charset="0"/>
              </a:rPr>
              <a:t>Eserini 24 bölüme ayırmış ve her bölümü mücevher isimleriyle adlandırmıştır. Bölümlerin adları ve temsil ettikleri konuların bazılarının sıralanışı şöyledir; «el-</a:t>
            </a:r>
            <a:r>
              <a:rPr lang="tr-TR" dirty="0" err="1" smtClean="0">
                <a:latin typeface="Times New Roman" panose="02020603050405020304" pitchFamily="18" charset="0"/>
                <a:cs typeface="Times New Roman" panose="02020603050405020304" pitchFamily="18" charset="0"/>
              </a:rPr>
              <a:t>Lu’lue</a:t>
            </a:r>
            <a:r>
              <a:rPr lang="tr-TR" dirty="0" smtClean="0">
                <a:latin typeface="Times New Roman" panose="02020603050405020304" pitchFamily="18" charset="0"/>
                <a:cs typeface="Times New Roman" panose="02020603050405020304" pitchFamily="18" charset="0"/>
              </a:rPr>
              <a:t>» (Hükümdarlık), «el-Ferîde» (Savaşlar), «ez-Zebercede» (Cömertlik), «el-</a:t>
            </a:r>
            <a:r>
              <a:rPr lang="tr-TR" dirty="0" err="1" smtClean="0">
                <a:latin typeface="Times New Roman" panose="02020603050405020304" pitchFamily="18" charset="0"/>
                <a:cs typeface="Times New Roman" panose="02020603050405020304" pitchFamily="18" charset="0"/>
              </a:rPr>
              <a:t>Cumâne</a:t>
            </a:r>
            <a:r>
              <a:rPr lang="tr-TR" dirty="0" smtClean="0">
                <a:latin typeface="Times New Roman" panose="02020603050405020304" pitchFamily="18" charset="0"/>
                <a:cs typeface="Times New Roman" panose="02020603050405020304" pitchFamily="18" charset="0"/>
              </a:rPr>
              <a:t>» (Elçiler), «el-</a:t>
            </a:r>
            <a:r>
              <a:rPr lang="tr-TR" dirty="0" err="1" smtClean="0">
                <a:latin typeface="Times New Roman" panose="02020603050405020304" pitchFamily="18" charset="0"/>
                <a:cs typeface="Times New Roman" panose="02020603050405020304" pitchFamily="18" charset="0"/>
              </a:rPr>
              <a:t>Mercâne</a:t>
            </a:r>
            <a:r>
              <a:rPr lang="tr-TR" dirty="0" smtClean="0">
                <a:latin typeface="Times New Roman" panose="02020603050405020304" pitchFamily="18" charset="0"/>
                <a:cs typeface="Times New Roman" panose="02020603050405020304" pitchFamily="18" charset="0"/>
              </a:rPr>
              <a:t>» (Hükümdarlarla sohbet), «el-</a:t>
            </a:r>
            <a:r>
              <a:rPr lang="tr-TR" dirty="0" err="1" smtClean="0">
                <a:latin typeface="Times New Roman" panose="02020603050405020304" pitchFamily="18" charset="0"/>
                <a:cs typeface="Times New Roman" panose="02020603050405020304" pitchFamily="18" charset="0"/>
              </a:rPr>
              <a:t>Yâkûte</a:t>
            </a:r>
            <a:r>
              <a:rPr lang="tr-TR" dirty="0" smtClean="0">
                <a:latin typeface="Times New Roman" panose="02020603050405020304" pitchFamily="18" charset="0"/>
                <a:cs typeface="Times New Roman" panose="02020603050405020304" pitchFamily="18" charset="0"/>
              </a:rPr>
              <a:t>» (İlim ve Edebiyat), «el-Cevhere» (Atasözleri) şeklindedir. </a:t>
            </a:r>
          </a:p>
          <a:p>
            <a:pPr algn="just"/>
            <a:r>
              <a:rPr lang="tr-TR" dirty="0" smtClean="0">
                <a:latin typeface="Times New Roman" panose="02020603050405020304" pitchFamily="18" charset="0"/>
                <a:cs typeface="Times New Roman" panose="02020603050405020304" pitchFamily="18" charset="0"/>
              </a:rPr>
              <a:t>Eserin birçok bölümünde esas unsuru şiir oluşturur. Her bâba </a:t>
            </a:r>
            <a:r>
              <a:rPr lang="ar-KW" dirty="0" smtClean="0">
                <a:latin typeface="Times New Roman" panose="02020603050405020304" pitchFamily="18" charset="0"/>
                <a:cs typeface="Times New Roman" panose="02020603050405020304" pitchFamily="18" charset="0"/>
              </a:rPr>
              <a:t>(فرش)</a:t>
            </a:r>
            <a:r>
              <a:rPr lang="tr-TR" dirty="0" smtClean="0">
                <a:latin typeface="Times New Roman" panose="02020603050405020304" pitchFamily="18" charset="0"/>
                <a:cs typeface="Times New Roman" panose="02020603050405020304" pitchFamily="18" charset="0"/>
              </a:rPr>
              <a:t> adını verdiği bir giriş ile başlayarak, bu girişi yazmaktaki amacını belirtir. Büyük ölçüde kültürle ilgili konuları içermesi bakımından önemli bir kaynaktır.</a:t>
            </a:r>
          </a:p>
          <a:p>
            <a:pPr algn="just"/>
            <a:r>
              <a:rPr lang="tr-TR" dirty="0" smtClean="0">
                <a:latin typeface="Times New Roman" panose="02020603050405020304" pitchFamily="18" charset="0"/>
                <a:cs typeface="Times New Roman" panose="02020603050405020304" pitchFamily="18" charset="0"/>
              </a:rPr>
              <a:t>Birçok baskısı mevcuttur. </a:t>
            </a:r>
          </a:p>
        </p:txBody>
      </p:sp>
    </p:spTree>
    <p:extLst>
      <p:ext uri="{BB962C8B-B14F-4D97-AF65-F5344CB8AC3E}">
        <p14:creationId xmlns:p14="http://schemas.microsoft.com/office/powerpoint/2010/main" val="2955434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054635" cy="797469"/>
          </a:xfrm>
        </p:spPr>
        <p:txBody>
          <a:bodyPr>
            <a:normAutofit/>
          </a:bodyPr>
          <a:lstStyle/>
          <a:p>
            <a:r>
              <a:rPr lang="tr-TR" sz="3600" dirty="0" smtClean="0">
                <a:latin typeface="Times New Roman" panose="02020603050405020304" pitchFamily="18" charset="0"/>
                <a:cs typeface="Times New Roman" panose="02020603050405020304" pitchFamily="18" charset="0"/>
              </a:rPr>
              <a:t>*Abdi </a:t>
            </a:r>
            <a:r>
              <a:rPr lang="tr-TR" sz="3600" dirty="0" err="1" smtClean="0">
                <a:latin typeface="Times New Roman" panose="02020603050405020304" pitchFamily="18" charset="0"/>
                <a:cs typeface="Times New Roman" panose="02020603050405020304" pitchFamily="18" charset="0"/>
              </a:rPr>
              <a:t>Rabbihî’nin</a:t>
            </a:r>
            <a:r>
              <a:rPr lang="tr-TR" sz="3600" dirty="0" smtClean="0">
                <a:latin typeface="Times New Roman" panose="02020603050405020304" pitchFamily="18" charset="0"/>
                <a:cs typeface="Times New Roman" panose="02020603050405020304" pitchFamily="18" charset="0"/>
              </a:rPr>
              <a:t> el-</a:t>
            </a:r>
            <a:r>
              <a:rPr lang="tr-TR" sz="3600" dirty="0" err="1" smtClean="0">
                <a:latin typeface="Times New Roman" panose="02020603050405020304" pitchFamily="18" charset="0"/>
                <a:cs typeface="Times New Roman" panose="02020603050405020304" pitchFamily="18" charset="0"/>
              </a:rPr>
              <a:t>ıkdu’l</a:t>
            </a:r>
            <a:r>
              <a:rPr lang="tr-TR" sz="3600" dirty="0" smtClean="0">
                <a:latin typeface="Times New Roman" panose="02020603050405020304" pitchFamily="18" charset="0"/>
                <a:cs typeface="Times New Roman" panose="02020603050405020304" pitchFamily="18" charset="0"/>
              </a:rPr>
              <a:t>-</a:t>
            </a:r>
            <a:r>
              <a:rPr lang="tr-TR" sz="3600" dirty="0" err="1" smtClean="0">
                <a:latin typeface="Times New Roman" panose="02020603050405020304" pitchFamily="18" charset="0"/>
                <a:cs typeface="Times New Roman" panose="02020603050405020304" pitchFamily="18" charset="0"/>
              </a:rPr>
              <a:t>ferîd</a:t>
            </a:r>
            <a:r>
              <a:rPr lang="tr-TR" sz="3600" dirty="0" smtClean="0">
                <a:latin typeface="Times New Roman" panose="02020603050405020304" pitchFamily="18" charset="0"/>
                <a:cs typeface="Times New Roman" panose="02020603050405020304" pitchFamily="18" charset="0"/>
              </a:rPr>
              <a:t> adlı eseri.</a:t>
            </a:r>
            <a:endParaRPr lang="tr-TR" sz="3600" dirty="0"/>
          </a:p>
        </p:txBody>
      </p:sp>
      <p:pic>
        <p:nvPicPr>
          <p:cNvPr id="7170" name="Picture 2" descr="Image result for Ä±kdu'l feri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319348" y="1162594"/>
            <a:ext cx="4179933" cy="502707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otoÄraf 1"/>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26480" y="1162594"/>
            <a:ext cx="5228908" cy="502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626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8090" y="365126"/>
            <a:ext cx="10297297" cy="901972"/>
          </a:xfrm>
        </p:spPr>
        <p:txBody>
          <a:bodyPr/>
          <a:lstStyle/>
          <a:p>
            <a:pPr algn="ctr"/>
            <a:r>
              <a:rPr lang="ar-KW" dirty="0" smtClean="0"/>
              <a:t>المعرّي و بعض مؤلفاته</a:t>
            </a:r>
            <a:endParaRPr lang="tr-TR" dirty="0"/>
          </a:p>
        </p:txBody>
      </p:sp>
      <p:sp>
        <p:nvSpPr>
          <p:cNvPr id="3" name="Metin Yer Tutucusu 2"/>
          <p:cNvSpPr>
            <a:spLocks noGrp="1"/>
          </p:cNvSpPr>
          <p:nvPr>
            <p:ph type="body" idx="1"/>
          </p:nvPr>
        </p:nvSpPr>
        <p:spPr>
          <a:xfrm>
            <a:off x="839789" y="1267099"/>
            <a:ext cx="4555172" cy="548638"/>
          </a:xfrm>
        </p:spPr>
        <p:txBody>
          <a:bodyPr/>
          <a:lstStyle/>
          <a:p>
            <a:pPr algn="ctr"/>
            <a:r>
              <a:rPr lang="ar-KW" dirty="0" smtClean="0"/>
              <a:t>رسالة الغفران</a:t>
            </a:r>
            <a:endParaRPr lang="tr-TR" dirty="0"/>
          </a:p>
        </p:txBody>
      </p:sp>
      <p:sp>
        <p:nvSpPr>
          <p:cNvPr id="4" name="İçerik Yer Tutucusu 3"/>
          <p:cNvSpPr>
            <a:spLocks noGrp="1"/>
          </p:cNvSpPr>
          <p:nvPr>
            <p:ph sz="half" idx="2"/>
          </p:nvPr>
        </p:nvSpPr>
        <p:spPr>
          <a:xfrm>
            <a:off x="839789" y="1959429"/>
            <a:ext cx="5012372" cy="4230234"/>
          </a:xfrm>
        </p:spPr>
        <p:txBody>
          <a:bodyPr>
            <a:normAutofit fontScale="85000" lnSpcReduction="10000"/>
          </a:bodyPr>
          <a:lstStyle/>
          <a:p>
            <a:pPr algn="just"/>
            <a:r>
              <a:rPr lang="tr-TR" dirty="0" err="1" smtClean="0">
                <a:latin typeface="Times New Roman" panose="02020603050405020304" pitchFamily="18" charset="0"/>
                <a:cs typeface="Times New Roman" panose="02020603050405020304" pitchFamily="18" charset="0"/>
              </a:rPr>
              <a:t>Risâletu’l-gufrân</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İbnu’l-Kârih</a:t>
            </a:r>
            <a:r>
              <a:rPr lang="tr-TR" dirty="0" smtClean="0">
                <a:latin typeface="Times New Roman" panose="02020603050405020304" pitchFamily="18" charset="0"/>
                <a:cs typeface="Times New Roman" panose="02020603050405020304" pitchFamily="18" charset="0"/>
              </a:rPr>
              <a:t> lakabıyla tanınan Halepli Ali b. </a:t>
            </a:r>
            <a:r>
              <a:rPr lang="tr-TR" dirty="0" err="1" smtClean="0">
                <a:latin typeface="Times New Roman" panose="02020603050405020304" pitchFamily="18" charset="0"/>
                <a:cs typeface="Times New Roman" panose="02020603050405020304" pitchFamily="18" charset="0"/>
              </a:rPr>
              <a:t>Mansûr</a:t>
            </a:r>
            <a:r>
              <a:rPr lang="tr-TR" dirty="0" smtClean="0">
                <a:latin typeface="Times New Roman" panose="02020603050405020304" pitchFamily="18" charset="0"/>
                <a:cs typeface="Times New Roman" panose="02020603050405020304" pitchFamily="18" charset="0"/>
              </a:rPr>
              <a:t> adlı bir edibin </a:t>
            </a:r>
            <a:r>
              <a:rPr lang="tr-TR" dirty="0" err="1" smtClean="0">
                <a:latin typeface="Times New Roman" panose="02020603050405020304" pitchFamily="18" charset="0"/>
                <a:cs typeface="Times New Roman" panose="02020603050405020304" pitchFamily="18" charset="0"/>
              </a:rPr>
              <a:t>Ebu’l-Alâ</a:t>
            </a:r>
            <a:r>
              <a:rPr lang="tr-TR" dirty="0" smtClean="0">
                <a:latin typeface="Times New Roman" panose="02020603050405020304" pitchFamily="18" charset="0"/>
                <a:cs typeface="Times New Roman" panose="02020603050405020304" pitchFamily="18" charset="0"/>
              </a:rPr>
              <a:t> el-</a:t>
            </a:r>
            <a:r>
              <a:rPr lang="tr-TR" dirty="0" err="1" smtClean="0">
                <a:latin typeface="Times New Roman" panose="02020603050405020304" pitchFamily="18" charset="0"/>
                <a:cs typeface="Times New Roman" panose="02020603050405020304" pitchFamily="18" charset="0"/>
              </a:rPr>
              <a:t>Ma’arrî</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(öl. 450/1058)’ye yazdığı uzunca bir mektubuna el-</a:t>
            </a:r>
            <a:r>
              <a:rPr lang="tr-TR" dirty="0" err="1" smtClean="0">
                <a:latin typeface="Times New Roman" panose="02020603050405020304" pitchFamily="18" charset="0"/>
                <a:cs typeface="Times New Roman" panose="02020603050405020304" pitchFamily="18" charset="0"/>
              </a:rPr>
              <a:t>Ma’arrî’nin</a:t>
            </a:r>
            <a:r>
              <a:rPr lang="tr-TR" dirty="0" smtClean="0">
                <a:latin typeface="Times New Roman" panose="02020603050405020304" pitchFamily="18" charset="0"/>
                <a:cs typeface="Times New Roman" panose="02020603050405020304" pitchFamily="18" charset="0"/>
              </a:rPr>
              <a:t> yazdığı </a:t>
            </a:r>
            <a:r>
              <a:rPr lang="tr-TR" dirty="0" err="1" smtClean="0">
                <a:latin typeface="Times New Roman" panose="02020603050405020304" pitchFamily="18" charset="0"/>
                <a:cs typeface="Times New Roman" panose="02020603050405020304" pitchFamily="18" charset="0"/>
              </a:rPr>
              <a:t>cevâbî</a:t>
            </a:r>
            <a:r>
              <a:rPr lang="tr-TR" dirty="0" smtClean="0">
                <a:latin typeface="Times New Roman" panose="02020603050405020304" pitchFamily="18" charset="0"/>
                <a:cs typeface="Times New Roman" panose="02020603050405020304" pitchFamily="18" charset="0"/>
              </a:rPr>
              <a:t> mektuptur.  </a:t>
            </a:r>
          </a:p>
          <a:p>
            <a:pPr algn="just"/>
            <a:r>
              <a:rPr lang="tr-TR" dirty="0" smtClean="0">
                <a:latin typeface="Times New Roman" panose="02020603050405020304" pitchFamily="18" charset="0"/>
                <a:cs typeface="Times New Roman" panose="02020603050405020304" pitchFamily="18" charset="0"/>
              </a:rPr>
              <a:t>Mektubunda İbnu’l-Kârih’i </a:t>
            </a:r>
            <a:r>
              <a:rPr lang="tr-TR" dirty="0" err="1" smtClean="0">
                <a:latin typeface="Times New Roman" panose="02020603050405020304" pitchFamily="18" charset="0"/>
                <a:cs typeface="Times New Roman" panose="02020603050405020304" pitchFamily="18" charset="0"/>
              </a:rPr>
              <a:t>âhiret</a:t>
            </a:r>
            <a:r>
              <a:rPr lang="tr-TR" dirty="0" smtClean="0">
                <a:latin typeface="Times New Roman" panose="02020603050405020304" pitchFamily="18" charset="0"/>
                <a:cs typeface="Times New Roman" panose="02020603050405020304" pitchFamily="18" charset="0"/>
              </a:rPr>
              <a:t> aleminde seyahate çıkarır. Cennet ve cehennemde gezdirdiği, burada birtakım kişilerle konuşturduğu uzun bir mukaddime ile başlar. Sonra </a:t>
            </a:r>
            <a:r>
              <a:rPr lang="tr-TR" dirty="0" err="1" smtClean="0">
                <a:latin typeface="Times New Roman" panose="02020603050405020304" pitchFamily="18" charset="0"/>
                <a:cs typeface="Times New Roman" panose="02020603050405020304" pitchFamily="18" charset="0"/>
              </a:rPr>
              <a:t>İbnu’l-Kârih’in</a:t>
            </a:r>
            <a:r>
              <a:rPr lang="tr-TR" dirty="0" smtClean="0">
                <a:latin typeface="Times New Roman" panose="02020603050405020304" pitchFamily="18" charset="0"/>
                <a:cs typeface="Times New Roman" panose="02020603050405020304" pitchFamily="18" charset="0"/>
              </a:rPr>
              <a:t> sorunlarını ele alarak sırayla bunlara cevaplar verir.</a:t>
            </a:r>
          </a:p>
        </p:txBody>
      </p:sp>
      <p:sp>
        <p:nvSpPr>
          <p:cNvPr id="5" name="Metin Yer Tutucusu 4"/>
          <p:cNvSpPr>
            <a:spLocks noGrp="1"/>
          </p:cNvSpPr>
          <p:nvPr>
            <p:ph type="body" sz="quarter" idx="3"/>
          </p:nvPr>
        </p:nvSpPr>
        <p:spPr>
          <a:xfrm>
            <a:off x="6172200" y="1267098"/>
            <a:ext cx="5183188" cy="548639"/>
          </a:xfrm>
        </p:spPr>
        <p:txBody>
          <a:bodyPr/>
          <a:lstStyle/>
          <a:p>
            <a:pPr algn="ctr"/>
            <a:r>
              <a:rPr lang="ar-KW" dirty="0" smtClean="0"/>
              <a:t>رسالة الغفران</a:t>
            </a:r>
            <a:endParaRPr lang="tr-TR" dirty="0" smtClean="0"/>
          </a:p>
        </p:txBody>
      </p:sp>
      <p:sp>
        <p:nvSpPr>
          <p:cNvPr id="6" name="İçerik Yer Tutucusu 5"/>
          <p:cNvSpPr>
            <a:spLocks noGrp="1"/>
          </p:cNvSpPr>
          <p:nvPr>
            <p:ph sz="quarter" idx="4"/>
          </p:nvPr>
        </p:nvSpPr>
        <p:spPr>
          <a:xfrm>
            <a:off x="6172200" y="1959429"/>
            <a:ext cx="5022669" cy="4230234"/>
          </a:xfrm>
        </p:spPr>
        <p:txBody>
          <a:bodyPr>
            <a:normAutofit fontScale="85000" lnSpcReduction="20000"/>
          </a:bodyPr>
          <a:lstStyle/>
          <a:p>
            <a:pPr algn="just"/>
            <a:r>
              <a:rPr lang="tr-TR" dirty="0" smtClean="0">
                <a:latin typeface="Times New Roman" panose="02020603050405020304" pitchFamily="18" charset="0"/>
                <a:cs typeface="Times New Roman" panose="02020603050405020304" pitchFamily="18" charset="0"/>
              </a:rPr>
              <a:t>İbnu’l-Kârih’i gezdirirken hayalinde cennette olmalarını tasarladığı şair, dilci ve diğer kişilerle, Hz. Âdem ve bazı meleklerle, cehennemde de yine bazı </a:t>
            </a:r>
            <a:r>
              <a:rPr lang="tr-TR" dirty="0" err="1" smtClean="0">
                <a:latin typeface="Times New Roman" panose="02020603050405020304" pitchFamily="18" charset="0"/>
                <a:cs typeface="Times New Roman" panose="02020603050405020304" pitchFamily="18" charset="0"/>
              </a:rPr>
              <a:t>şâirler</a:t>
            </a:r>
            <a:r>
              <a:rPr lang="tr-TR" dirty="0" smtClean="0">
                <a:latin typeface="Times New Roman" panose="02020603050405020304" pitchFamily="18" charset="0"/>
                <a:cs typeface="Times New Roman" panose="02020603050405020304" pitchFamily="18" charset="0"/>
              </a:rPr>
              <a:t>, şeytan ve zebanilerle tanıştırır ve konuşturur.</a:t>
            </a:r>
          </a:p>
          <a:p>
            <a:pPr algn="just"/>
            <a:r>
              <a:rPr lang="tr-TR" dirty="0" smtClean="0">
                <a:latin typeface="Times New Roman" panose="02020603050405020304" pitchFamily="18" charset="0"/>
                <a:cs typeface="Times New Roman" panose="02020603050405020304" pitchFamily="18" charset="0"/>
              </a:rPr>
              <a:t>El-</a:t>
            </a:r>
            <a:r>
              <a:rPr lang="tr-TR" dirty="0" err="1" smtClean="0">
                <a:latin typeface="Times New Roman" panose="02020603050405020304" pitchFamily="18" charset="0"/>
                <a:cs typeface="Times New Roman" panose="02020603050405020304" pitchFamily="18" charset="0"/>
              </a:rPr>
              <a:t>A’şâ</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Zuheyr</a:t>
            </a:r>
            <a:r>
              <a:rPr lang="tr-TR" dirty="0" smtClean="0">
                <a:latin typeface="Times New Roman" panose="02020603050405020304" pitchFamily="18" charset="0"/>
                <a:cs typeface="Times New Roman" panose="02020603050405020304" pitchFamily="18" charset="0"/>
              </a:rPr>
              <a:t>, en-</a:t>
            </a:r>
            <a:r>
              <a:rPr lang="tr-TR" dirty="0" err="1" smtClean="0">
                <a:latin typeface="Times New Roman" panose="02020603050405020304" pitchFamily="18" charset="0"/>
                <a:cs typeface="Times New Roman" panose="02020603050405020304" pitchFamily="18" charset="0"/>
              </a:rPr>
              <a:t>Nâbiğâ</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Lebid</a:t>
            </a:r>
            <a:r>
              <a:rPr lang="tr-TR" dirty="0" smtClean="0">
                <a:latin typeface="Times New Roman" panose="02020603050405020304" pitchFamily="18" charset="0"/>
                <a:cs typeface="Times New Roman" panose="02020603050405020304" pitchFamily="18" charset="0"/>
              </a:rPr>
              <a:t> cennetteki; </a:t>
            </a:r>
            <a:r>
              <a:rPr lang="tr-TR" dirty="0" err="1" smtClean="0">
                <a:latin typeface="Times New Roman" panose="02020603050405020304" pitchFamily="18" charset="0"/>
                <a:cs typeface="Times New Roman" panose="02020603050405020304" pitchFamily="18" charset="0"/>
              </a:rPr>
              <a:t>İmru’u’l-Kays</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Antara</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Evs</a:t>
            </a:r>
            <a:r>
              <a:rPr lang="tr-TR" dirty="0" smtClean="0">
                <a:latin typeface="Times New Roman" panose="02020603050405020304" pitchFamily="18" charset="0"/>
                <a:cs typeface="Times New Roman" panose="02020603050405020304" pitchFamily="18" charset="0"/>
              </a:rPr>
              <a:t> b. Hacer cehennemdeki şairlerin birkaçıdır. Cennette </a:t>
            </a:r>
            <a:r>
              <a:rPr lang="tr-TR" dirty="0" err="1" smtClean="0">
                <a:latin typeface="Times New Roman" panose="02020603050405020304" pitchFamily="18" charset="0"/>
                <a:cs typeface="Times New Roman" panose="02020603050405020304" pitchFamily="18" charset="0"/>
              </a:rPr>
              <a:t>islam</a:t>
            </a:r>
            <a:r>
              <a:rPr lang="tr-TR" dirty="0" smtClean="0">
                <a:latin typeface="Times New Roman" panose="02020603050405020304" pitchFamily="18" charset="0"/>
                <a:cs typeface="Times New Roman" panose="02020603050405020304" pitchFamily="18" charset="0"/>
              </a:rPr>
              <a:t> öncesi şairler olduğu gibi sonraki </a:t>
            </a:r>
            <a:r>
              <a:rPr lang="tr-TR" dirty="0" err="1" smtClean="0">
                <a:latin typeface="Times New Roman" panose="02020603050405020304" pitchFamily="18" charset="0"/>
                <a:cs typeface="Times New Roman" panose="02020603050405020304" pitchFamily="18" charset="0"/>
              </a:rPr>
              <a:t>şâirlerden</a:t>
            </a:r>
            <a:r>
              <a:rPr lang="tr-TR" dirty="0" smtClean="0">
                <a:latin typeface="Times New Roman" panose="02020603050405020304" pitchFamily="18" charset="0"/>
                <a:cs typeface="Times New Roman" panose="02020603050405020304" pitchFamily="18" charset="0"/>
              </a:rPr>
              <a:t> de cehennemlikler de vardır.</a:t>
            </a:r>
          </a:p>
          <a:p>
            <a:pPr algn="just"/>
            <a:r>
              <a:rPr lang="tr-TR" dirty="0" smtClean="0">
                <a:latin typeface="Times New Roman" panose="02020603050405020304" pitchFamily="18" charset="0"/>
                <a:cs typeface="Times New Roman" panose="02020603050405020304" pitchFamily="18" charset="0"/>
              </a:rPr>
              <a:t>Bu tasnifi yaparken bir takım sebepleri vardır. </a:t>
            </a:r>
          </a:p>
          <a:p>
            <a:endParaRPr lang="tr-TR" dirty="0"/>
          </a:p>
        </p:txBody>
      </p:sp>
    </p:spTree>
    <p:extLst>
      <p:ext uri="{BB962C8B-B14F-4D97-AF65-F5344CB8AC3E}">
        <p14:creationId xmlns:p14="http://schemas.microsoft.com/office/powerpoint/2010/main" val="12216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Times New Roman" panose="02020603050405020304" pitchFamily="18" charset="0"/>
                <a:cs typeface="Times New Roman" panose="02020603050405020304" pitchFamily="18" charset="0"/>
              </a:rPr>
              <a:t>EDEBİYAT NEDİR? </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r>
              <a:rPr lang="tr-TR" dirty="0" smtClean="0">
                <a:latin typeface="Times New Roman" panose="02020603050405020304" pitchFamily="18" charset="0"/>
                <a:cs typeface="Times New Roman" panose="02020603050405020304" pitchFamily="18" charset="0"/>
              </a:rPr>
              <a:t>Edebiyat, olay, duygu, düşünce ve hayallerin dil aracılığıyla sözlü veya yazılı olarak biçimlendirilmesi sanatı.*</a:t>
            </a:r>
          </a:p>
          <a:p>
            <a:r>
              <a:rPr lang="tr-TR" dirty="0" smtClean="0">
                <a:latin typeface="Times New Roman" panose="02020603050405020304" pitchFamily="18" charset="0"/>
                <a:cs typeface="Times New Roman" panose="02020603050405020304" pitchFamily="18" charset="0"/>
              </a:rPr>
              <a:t>Bir bilim kolunun türlü konuları üzerine yazılmış yazı ve eserlerin hepsi</a:t>
            </a:r>
            <a:r>
              <a:rPr lang="tr-TR" sz="1200" dirty="0" smtClean="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İçten olmayan, gereksiz, yapmacık, boş sözler.*</a:t>
            </a:r>
            <a:endParaRPr lang="ar-KW" dirty="0" smtClean="0">
              <a:latin typeface="Times New Roman" panose="02020603050405020304" pitchFamily="18" charset="0"/>
              <a:cs typeface="Times New Roman" panose="02020603050405020304" pitchFamily="18" charset="0"/>
            </a:endParaRPr>
          </a:p>
          <a:p>
            <a:pPr marL="0" indent="0">
              <a:buNone/>
            </a:pPr>
            <a:r>
              <a:rPr lang="tr-TR" dirty="0" smtClean="0">
                <a:latin typeface="Times New Roman" panose="02020603050405020304" pitchFamily="18" charset="0"/>
                <a:cs typeface="Times New Roman" panose="02020603050405020304" pitchFamily="18" charset="0"/>
              </a:rPr>
              <a:t>( edep, edebiyat, literatür, kibarlık, terbiye, yazın, incelik </a:t>
            </a:r>
            <a:r>
              <a:rPr lang="tr-TR" dirty="0" err="1" smtClean="0">
                <a:latin typeface="Times New Roman" panose="02020603050405020304" pitchFamily="18" charset="0"/>
                <a:cs typeface="Times New Roman" panose="02020603050405020304" pitchFamily="18" charset="0"/>
              </a:rPr>
              <a:t>vb</a:t>
            </a:r>
            <a:r>
              <a:rPr lang="tr-TR" dirty="0" smtClean="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a:t>
            </a:r>
            <a:r>
              <a:rPr lang="ar-KW" b="1" dirty="0" smtClean="0">
                <a:latin typeface="Times New Roman" panose="02020603050405020304" pitchFamily="18" charset="0"/>
                <a:cs typeface="Times New Roman" panose="02020603050405020304" pitchFamily="18" charset="0"/>
              </a:rPr>
              <a:t> أدب</a:t>
            </a:r>
            <a:r>
              <a:rPr lang="tr-TR" b="1" dirty="0" smtClean="0">
                <a:latin typeface="Times New Roman" panose="02020603050405020304" pitchFamily="18" charset="0"/>
                <a:cs typeface="Times New Roman" panose="02020603050405020304" pitchFamily="18" charset="0"/>
              </a:rPr>
              <a:t> )</a:t>
            </a:r>
          </a:p>
          <a:p>
            <a:pPr marL="0" indent="0">
              <a:buNone/>
            </a:pPr>
            <a:endParaRPr lang="tr-TR" sz="1400" b="1" dirty="0">
              <a:latin typeface="Times New Roman" panose="02020603050405020304" pitchFamily="18" charset="0"/>
              <a:cs typeface="Times New Roman" panose="02020603050405020304" pitchFamily="18" charset="0"/>
            </a:endParaRPr>
          </a:p>
          <a:p>
            <a:pPr marL="0" indent="0">
              <a:buNone/>
            </a:pPr>
            <a:r>
              <a:rPr lang="tr-TR" sz="1400" b="1" u="sng" dirty="0" smtClean="0">
                <a:latin typeface="Times New Roman" panose="02020603050405020304" pitchFamily="18" charset="0"/>
                <a:cs typeface="Times New Roman" panose="02020603050405020304" pitchFamily="18" charset="0"/>
              </a:rPr>
              <a:t>*tdk.gov.tr </a:t>
            </a:r>
          </a:p>
          <a:p>
            <a:pPr marL="0" indent="0">
              <a:buNone/>
            </a:pPr>
            <a:endParaRPr lang="tr-TR" sz="11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9994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8090" y="365126"/>
            <a:ext cx="10297297" cy="901972"/>
          </a:xfrm>
        </p:spPr>
        <p:txBody>
          <a:bodyPr/>
          <a:lstStyle/>
          <a:p>
            <a:pPr algn="ctr"/>
            <a:r>
              <a:rPr lang="ar-KW" dirty="0" smtClean="0"/>
              <a:t>المعرّي و بعض مؤلفاته</a:t>
            </a:r>
            <a:endParaRPr lang="tr-TR" dirty="0"/>
          </a:p>
        </p:txBody>
      </p:sp>
      <p:sp>
        <p:nvSpPr>
          <p:cNvPr id="3" name="Metin Yer Tutucusu 2"/>
          <p:cNvSpPr>
            <a:spLocks noGrp="1"/>
          </p:cNvSpPr>
          <p:nvPr>
            <p:ph type="body" idx="1"/>
          </p:nvPr>
        </p:nvSpPr>
        <p:spPr>
          <a:xfrm>
            <a:off x="6357257" y="1410789"/>
            <a:ext cx="4555172" cy="548638"/>
          </a:xfrm>
        </p:spPr>
        <p:txBody>
          <a:bodyPr/>
          <a:lstStyle/>
          <a:p>
            <a:pPr algn="ctr"/>
            <a:r>
              <a:rPr lang="tr-TR" dirty="0" err="1" smtClean="0">
                <a:latin typeface="Times New Roman" panose="02020603050405020304" pitchFamily="18" charset="0"/>
                <a:cs typeface="Times New Roman" panose="02020603050405020304" pitchFamily="18" charset="0"/>
              </a:rPr>
              <a:t>Dante</a:t>
            </a:r>
            <a:r>
              <a:rPr lang="tr-TR" dirty="0" smtClean="0">
                <a:latin typeface="Times New Roman" panose="02020603050405020304" pitchFamily="18" charset="0"/>
                <a:cs typeface="Times New Roman" panose="02020603050405020304" pitchFamily="18" charset="0"/>
              </a:rPr>
              <a:t> «İlahi Komedya»</a:t>
            </a:r>
            <a:endParaRPr lang="tr-TR" dirty="0">
              <a:latin typeface="Times New Roman" panose="02020603050405020304" pitchFamily="18" charset="0"/>
              <a:cs typeface="Times New Roman" panose="02020603050405020304" pitchFamily="18" charset="0"/>
            </a:endParaRPr>
          </a:p>
        </p:txBody>
      </p:sp>
      <p:sp>
        <p:nvSpPr>
          <p:cNvPr id="4" name="İçerik Yer Tutucusu 3"/>
          <p:cNvSpPr>
            <a:spLocks noGrp="1"/>
          </p:cNvSpPr>
          <p:nvPr>
            <p:ph sz="half" idx="2"/>
          </p:nvPr>
        </p:nvSpPr>
        <p:spPr>
          <a:xfrm>
            <a:off x="839789" y="1959428"/>
            <a:ext cx="5365068" cy="4558937"/>
          </a:xfrm>
        </p:spPr>
        <p:txBody>
          <a:bodyPr>
            <a:normAutofit fontScale="92500" lnSpcReduction="10000"/>
          </a:bodyPr>
          <a:lstStyle/>
          <a:p>
            <a:pPr algn="just"/>
            <a:r>
              <a:rPr lang="tr-TR" dirty="0" smtClean="0">
                <a:latin typeface="Times New Roman" panose="02020603050405020304" pitchFamily="18" charset="0"/>
                <a:cs typeface="Times New Roman" panose="02020603050405020304" pitchFamily="18" charset="0"/>
              </a:rPr>
              <a:t>el-</a:t>
            </a:r>
            <a:r>
              <a:rPr lang="tr-TR" dirty="0" err="1" smtClean="0">
                <a:latin typeface="Times New Roman" panose="02020603050405020304" pitchFamily="18" charset="0"/>
                <a:cs typeface="Times New Roman" panose="02020603050405020304" pitchFamily="18" charset="0"/>
              </a:rPr>
              <a:t>Ma’arrî’nin</a:t>
            </a:r>
            <a:r>
              <a:rPr lang="tr-TR" dirty="0" smtClean="0">
                <a:latin typeface="Times New Roman" panose="02020603050405020304" pitchFamily="18" charset="0"/>
                <a:cs typeface="Times New Roman" panose="02020603050405020304" pitchFamily="18" charset="0"/>
              </a:rPr>
              <a:t> ölümünden 207 yıl sonra dünyaya gelen İtalyan Şair </a:t>
            </a:r>
            <a:r>
              <a:rPr lang="tr-TR" dirty="0" err="1" smtClean="0">
                <a:latin typeface="Times New Roman" panose="02020603050405020304" pitchFamily="18" charset="0"/>
                <a:cs typeface="Times New Roman" panose="02020603050405020304" pitchFamily="18" charset="0"/>
              </a:rPr>
              <a:t>Dante’nin</a:t>
            </a:r>
            <a:r>
              <a:rPr lang="tr-TR" dirty="0" smtClean="0">
                <a:latin typeface="Times New Roman" panose="02020603050405020304" pitchFamily="18" charset="0"/>
                <a:cs typeface="Times New Roman" panose="02020603050405020304" pitchFamily="18" charset="0"/>
              </a:rPr>
              <a:t> İlahi </a:t>
            </a:r>
            <a:r>
              <a:rPr lang="tr-TR" dirty="0" err="1" smtClean="0">
                <a:latin typeface="Times New Roman" panose="02020603050405020304" pitchFamily="18" charset="0"/>
                <a:cs typeface="Times New Roman" panose="02020603050405020304" pitchFamily="18" charset="0"/>
              </a:rPr>
              <a:t>Komedya’sının</a:t>
            </a:r>
            <a:r>
              <a:rPr lang="tr-TR" dirty="0" smtClean="0">
                <a:latin typeface="Times New Roman" panose="02020603050405020304" pitchFamily="18" charset="0"/>
                <a:cs typeface="Times New Roman" panose="02020603050405020304" pitchFamily="18" charset="0"/>
              </a:rPr>
              <a:t> bu eseriyle benzerliğinin bulunması </a:t>
            </a:r>
            <a:r>
              <a:rPr lang="tr-TR" dirty="0" err="1" smtClean="0">
                <a:latin typeface="Times New Roman" panose="02020603050405020304" pitchFamily="18" charset="0"/>
                <a:cs typeface="Times New Roman" panose="02020603050405020304" pitchFamily="18" charset="0"/>
              </a:rPr>
              <a:t>Dante’nin</a:t>
            </a:r>
            <a:r>
              <a:rPr lang="tr-TR" dirty="0" smtClean="0">
                <a:latin typeface="Times New Roman" panose="02020603050405020304" pitchFamily="18" charset="0"/>
                <a:cs typeface="Times New Roman" panose="02020603050405020304" pitchFamily="18" charset="0"/>
              </a:rPr>
              <a:t> el-</a:t>
            </a:r>
            <a:r>
              <a:rPr lang="tr-TR" dirty="0" err="1" smtClean="0">
                <a:latin typeface="Times New Roman" panose="02020603050405020304" pitchFamily="18" charset="0"/>
                <a:cs typeface="Times New Roman" panose="02020603050405020304" pitchFamily="18" charset="0"/>
              </a:rPr>
              <a:t>Ma’arrî’den</a:t>
            </a:r>
            <a:r>
              <a:rPr lang="tr-TR" dirty="0" smtClean="0">
                <a:latin typeface="Times New Roman" panose="02020603050405020304" pitchFamily="18" charset="0"/>
                <a:cs typeface="Times New Roman" panose="02020603050405020304" pitchFamily="18" charset="0"/>
              </a:rPr>
              <a:t> etkilendiğini akla getirmiştir.</a:t>
            </a:r>
          </a:p>
          <a:p>
            <a:pPr algn="just"/>
            <a:r>
              <a:rPr lang="tr-TR" dirty="0" smtClean="0">
                <a:latin typeface="Times New Roman" panose="02020603050405020304" pitchFamily="18" charset="0"/>
                <a:cs typeface="Times New Roman" panose="02020603050405020304" pitchFamily="18" charset="0"/>
              </a:rPr>
              <a:t>1950 yılında Mısır’da neşredilmiştir. </a:t>
            </a:r>
          </a:p>
          <a:p>
            <a:pPr algn="just"/>
            <a:r>
              <a:rPr lang="tr-TR" dirty="0" smtClean="0">
                <a:latin typeface="Times New Roman" panose="02020603050405020304" pitchFamily="18" charset="0"/>
                <a:cs typeface="Times New Roman" panose="02020603050405020304" pitchFamily="18" charset="0"/>
              </a:rPr>
              <a:t>Eserin ikinci kısmı ise </a:t>
            </a:r>
            <a:r>
              <a:rPr lang="tr-TR" dirty="0" err="1" smtClean="0">
                <a:latin typeface="Times New Roman" panose="02020603050405020304" pitchFamily="18" charset="0"/>
                <a:cs typeface="Times New Roman" panose="02020603050405020304" pitchFamily="18" charset="0"/>
              </a:rPr>
              <a:t>Nicholson</a:t>
            </a:r>
            <a:r>
              <a:rPr lang="tr-TR" dirty="0" smtClean="0">
                <a:latin typeface="Times New Roman" panose="02020603050405020304" pitchFamily="18" charset="0"/>
                <a:cs typeface="Times New Roman" panose="02020603050405020304" pitchFamily="18" charset="0"/>
              </a:rPr>
              <a:t> tarafından özet olarak İngilizceye çevrilerek, 1902 yılında J. R. A. S. Dergisinde yayınlanmıştır.  </a:t>
            </a:r>
          </a:p>
          <a:p>
            <a:pPr algn="just"/>
            <a:r>
              <a:rPr lang="tr-TR" sz="2100" b="1" dirty="0" smtClean="0">
                <a:latin typeface="Times New Roman" panose="02020603050405020304" pitchFamily="18" charset="0"/>
                <a:cs typeface="Times New Roman" panose="02020603050405020304" pitchFamily="18" charset="0"/>
              </a:rPr>
              <a:t>*</a:t>
            </a:r>
            <a:r>
              <a:rPr lang="tr-TR" sz="2100" b="1" dirty="0" err="1" smtClean="0">
                <a:latin typeface="Times New Roman" panose="02020603050405020304" pitchFamily="18" charset="0"/>
                <a:cs typeface="Times New Roman" panose="02020603050405020304" pitchFamily="18" charset="0"/>
              </a:rPr>
              <a:t>Dante’nin</a:t>
            </a:r>
            <a:r>
              <a:rPr lang="tr-TR" sz="2100" b="1" dirty="0" smtClean="0">
                <a:latin typeface="Times New Roman" panose="02020603050405020304" pitchFamily="18" charset="0"/>
                <a:cs typeface="Times New Roman" panose="02020603050405020304" pitchFamily="18" charset="0"/>
              </a:rPr>
              <a:t> Floransa’da bulunan ve müzeye dönüştürülen evinden çekilen bir fotoğraf.</a:t>
            </a:r>
          </a:p>
        </p:txBody>
      </p:sp>
      <p:pic>
        <p:nvPicPr>
          <p:cNvPr id="8196" name="Picture 4" descr="Image result for dante ve ilahi komedyasÄ±"/>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374675" y="1959428"/>
            <a:ext cx="4885507" cy="4336868"/>
          </a:xfrm>
          <a:prstGeom prst="rect">
            <a:avLst/>
          </a:prstGeom>
          <a:noFill/>
          <a:extLst>
            <a:ext uri="{909E8E84-426E-40DD-AFC4-6F175D3DCCD1}">
              <a14:hiddenFill xmlns:a14="http://schemas.microsoft.com/office/drawing/2010/main">
                <a:solidFill>
                  <a:srgbClr val="FFFFFF"/>
                </a:solidFill>
              </a14:hiddenFill>
            </a:ext>
          </a:extLst>
        </p:spPr>
      </p:pic>
      <p:sp>
        <p:nvSpPr>
          <p:cNvPr id="12" name="Metin Yer Tutucusu 2"/>
          <p:cNvSpPr>
            <a:spLocks noGrp="1"/>
          </p:cNvSpPr>
          <p:nvPr>
            <p:ph type="body" idx="1"/>
          </p:nvPr>
        </p:nvSpPr>
        <p:spPr>
          <a:xfrm>
            <a:off x="992189" y="1410789"/>
            <a:ext cx="4555172" cy="557348"/>
          </a:xfrm>
        </p:spPr>
        <p:txBody>
          <a:bodyPr/>
          <a:lstStyle/>
          <a:p>
            <a:pPr algn="ctr"/>
            <a:r>
              <a:rPr lang="ar-KW" dirty="0" smtClean="0">
                <a:latin typeface="Times New Roman" panose="02020603050405020304" pitchFamily="18" charset="0"/>
                <a:cs typeface="Times New Roman" panose="02020603050405020304" pitchFamily="18" charset="0"/>
              </a:rPr>
              <a:t>رسالة الغفران</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3803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8090" y="365126"/>
            <a:ext cx="10297297" cy="901972"/>
          </a:xfrm>
        </p:spPr>
        <p:txBody>
          <a:bodyPr/>
          <a:lstStyle/>
          <a:p>
            <a:pPr algn="ctr"/>
            <a:r>
              <a:rPr lang="ar-KW" dirty="0" smtClean="0"/>
              <a:t>المعرّي و بعض مؤلفاته</a:t>
            </a:r>
            <a:endParaRPr lang="tr-TR" dirty="0"/>
          </a:p>
        </p:txBody>
      </p:sp>
      <p:sp>
        <p:nvSpPr>
          <p:cNvPr id="3" name="Metin Yer Tutucusu 2"/>
          <p:cNvSpPr>
            <a:spLocks noGrp="1"/>
          </p:cNvSpPr>
          <p:nvPr>
            <p:ph type="body" idx="1"/>
          </p:nvPr>
        </p:nvSpPr>
        <p:spPr>
          <a:xfrm>
            <a:off x="839789" y="1267099"/>
            <a:ext cx="4555172" cy="548638"/>
          </a:xfrm>
        </p:spPr>
        <p:txBody>
          <a:bodyPr/>
          <a:lstStyle/>
          <a:p>
            <a:pPr algn="ctr"/>
            <a:r>
              <a:rPr lang="ar-KW" dirty="0" smtClean="0"/>
              <a:t>الفصول و الغايات</a:t>
            </a:r>
            <a:endParaRPr lang="tr-TR" dirty="0" smtClean="0"/>
          </a:p>
        </p:txBody>
      </p:sp>
      <p:sp>
        <p:nvSpPr>
          <p:cNvPr id="4" name="İçerik Yer Tutucusu 3"/>
          <p:cNvSpPr>
            <a:spLocks noGrp="1"/>
          </p:cNvSpPr>
          <p:nvPr>
            <p:ph sz="half" idx="2"/>
          </p:nvPr>
        </p:nvSpPr>
        <p:spPr>
          <a:xfrm>
            <a:off x="839789" y="1959429"/>
            <a:ext cx="5012372" cy="4230234"/>
          </a:xfrm>
        </p:spPr>
        <p:txBody>
          <a:bodyPr>
            <a:normAutofit fontScale="92500" lnSpcReduction="20000"/>
          </a:bodyPr>
          <a:lstStyle/>
          <a:p>
            <a:pPr algn="just"/>
            <a:r>
              <a:rPr lang="tr-TR" dirty="0" smtClean="0">
                <a:latin typeface="Times New Roman" panose="02020603050405020304" pitchFamily="18" charset="0"/>
                <a:cs typeface="Times New Roman" panose="02020603050405020304" pitchFamily="18" charset="0"/>
              </a:rPr>
              <a:t>Arap edebiyatının en önemli eserlerindendir.</a:t>
            </a:r>
          </a:p>
          <a:p>
            <a:pPr algn="just"/>
            <a:r>
              <a:rPr lang="tr-TR" dirty="0" err="1" smtClean="0">
                <a:latin typeface="Times New Roman" panose="02020603050405020304" pitchFamily="18" charset="0"/>
                <a:cs typeface="Times New Roman" panose="02020603050405020304" pitchFamily="18" charset="0"/>
              </a:rPr>
              <a:t>Allâh’ı</a:t>
            </a:r>
            <a:r>
              <a:rPr lang="tr-TR" dirty="0" smtClean="0">
                <a:latin typeface="Times New Roman" panose="02020603050405020304" pitchFamily="18" charset="0"/>
                <a:cs typeface="Times New Roman" panose="02020603050405020304" pitchFamily="18" charset="0"/>
              </a:rPr>
              <a:t> yüceltmek, kudret ve hikmetini belirtmek amacıyla yazılmıştır. </a:t>
            </a:r>
          </a:p>
          <a:p>
            <a:pPr algn="just"/>
            <a:r>
              <a:rPr lang="tr-TR" dirty="0" smtClean="0">
                <a:latin typeface="Times New Roman" panose="02020603050405020304" pitchFamily="18" charset="0"/>
                <a:cs typeface="Times New Roman" panose="02020603050405020304" pitchFamily="18" charset="0"/>
              </a:rPr>
              <a:t>El-</a:t>
            </a:r>
            <a:r>
              <a:rPr lang="tr-TR" dirty="0" err="1" smtClean="0">
                <a:latin typeface="Times New Roman" panose="02020603050405020304" pitchFamily="18" charset="0"/>
                <a:cs typeface="Times New Roman" panose="02020603050405020304" pitchFamily="18" charset="0"/>
              </a:rPr>
              <a:t>Fusûl</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ve’l-ğâyât</a:t>
            </a:r>
            <a:r>
              <a:rPr lang="tr-TR" dirty="0" smtClean="0">
                <a:latin typeface="Times New Roman" panose="02020603050405020304" pitchFamily="18" charset="0"/>
                <a:cs typeface="Times New Roman" panose="02020603050405020304" pitchFamily="18" charset="0"/>
              </a:rPr>
              <a:t> şekil ve fikir yönünden yazarın düşünce yapısının asıl ifadesi olan </a:t>
            </a:r>
            <a:r>
              <a:rPr lang="tr-TR" dirty="0" err="1" smtClean="0">
                <a:latin typeface="Times New Roman" panose="02020603050405020304" pitchFamily="18" charset="0"/>
                <a:cs typeface="Times New Roman" panose="02020603050405020304" pitchFamily="18" charset="0"/>
              </a:rPr>
              <a:t>Luzûmmiyyât’ının</a:t>
            </a:r>
            <a:r>
              <a:rPr lang="tr-TR" dirty="0" smtClean="0">
                <a:latin typeface="Times New Roman" panose="02020603050405020304" pitchFamily="18" charset="0"/>
                <a:cs typeface="Times New Roman" panose="02020603050405020304" pitchFamily="18" charset="0"/>
              </a:rPr>
              <a:t> nesir halinde basit bir şekli ve bu eserin hazırlayıcısıdır. Burada söylediklerini olgunlaştırarak daha sonra </a:t>
            </a:r>
            <a:r>
              <a:rPr lang="tr-TR" dirty="0" err="1" smtClean="0">
                <a:latin typeface="Times New Roman" panose="02020603050405020304" pitchFamily="18" charset="0"/>
                <a:cs typeface="Times New Roman" panose="02020603050405020304" pitchFamily="18" charset="0"/>
              </a:rPr>
              <a:t>Luzûmmiyyât’ta</a:t>
            </a:r>
            <a:r>
              <a:rPr lang="tr-TR" dirty="0" smtClean="0">
                <a:latin typeface="Times New Roman" panose="02020603050405020304" pitchFamily="18" charset="0"/>
                <a:cs typeface="Times New Roman" panose="02020603050405020304" pitchFamily="18" charset="0"/>
              </a:rPr>
              <a:t> şiirleştirmiştir.</a:t>
            </a:r>
          </a:p>
          <a:p>
            <a:pPr algn="just"/>
            <a:endParaRPr lang="tr-TR" dirty="0" smtClean="0">
              <a:latin typeface="Times New Roman" panose="02020603050405020304" pitchFamily="18" charset="0"/>
              <a:cs typeface="Times New Roman" panose="02020603050405020304" pitchFamily="18" charset="0"/>
            </a:endParaRPr>
          </a:p>
        </p:txBody>
      </p:sp>
      <p:sp>
        <p:nvSpPr>
          <p:cNvPr id="5" name="Metin Yer Tutucusu 4"/>
          <p:cNvSpPr>
            <a:spLocks noGrp="1"/>
          </p:cNvSpPr>
          <p:nvPr>
            <p:ph type="body" sz="quarter" idx="3"/>
          </p:nvPr>
        </p:nvSpPr>
        <p:spPr>
          <a:xfrm>
            <a:off x="6172200" y="1267098"/>
            <a:ext cx="5183188" cy="548639"/>
          </a:xfrm>
        </p:spPr>
        <p:txBody>
          <a:bodyPr/>
          <a:lstStyle/>
          <a:p>
            <a:pPr algn="ctr"/>
            <a:r>
              <a:rPr lang="ar-KW" dirty="0" smtClean="0"/>
              <a:t>الفصول و الغايات</a:t>
            </a:r>
            <a:endParaRPr lang="tr-TR" dirty="0"/>
          </a:p>
        </p:txBody>
      </p:sp>
      <p:sp>
        <p:nvSpPr>
          <p:cNvPr id="6" name="İçerik Yer Tutucusu 5"/>
          <p:cNvSpPr>
            <a:spLocks noGrp="1"/>
          </p:cNvSpPr>
          <p:nvPr>
            <p:ph sz="quarter" idx="4"/>
          </p:nvPr>
        </p:nvSpPr>
        <p:spPr>
          <a:xfrm>
            <a:off x="6172200" y="1959429"/>
            <a:ext cx="5022669" cy="4230234"/>
          </a:xfrm>
        </p:spPr>
        <p:txBody>
          <a:bodyPr>
            <a:normAutofit fontScale="92500"/>
          </a:bodyPr>
          <a:lstStyle/>
          <a:p>
            <a:pPr algn="just"/>
            <a:r>
              <a:rPr lang="tr-TR" dirty="0" smtClean="0">
                <a:latin typeface="Times New Roman" panose="02020603050405020304" pitchFamily="18" charset="0"/>
                <a:cs typeface="Times New Roman" panose="02020603050405020304" pitchFamily="18" charset="0"/>
              </a:rPr>
              <a:t>Yazarın felsefesi, insan ve insanın içinde bulunduğu kâinat ile etrafındakilere bakıp bu varlıklar alemini değerlendiren düşüncesi vardır.</a:t>
            </a:r>
          </a:p>
          <a:p>
            <a:pPr algn="just"/>
            <a:r>
              <a:rPr lang="tr-TR" dirty="0" smtClean="0">
                <a:latin typeface="Times New Roman" panose="02020603050405020304" pitchFamily="18" charset="0"/>
                <a:cs typeface="Times New Roman" panose="02020603050405020304" pitchFamily="18" charset="0"/>
              </a:rPr>
              <a:t>Bu eserinde insanın iç alemini araştırır, insanın dış dünyasını da parlak bir üslup ile ifade eder. </a:t>
            </a:r>
            <a:r>
              <a:rPr lang="tr-TR" dirty="0" err="1" smtClean="0">
                <a:latin typeface="Times New Roman" panose="02020603050405020304" pitchFamily="18" charset="0"/>
                <a:cs typeface="Times New Roman" panose="02020603050405020304" pitchFamily="18" charset="0"/>
              </a:rPr>
              <a:t>Secili</a:t>
            </a:r>
            <a:r>
              <a:rPr lang="tr-TR" dirty="0" smtClean="0">
                <a:latin typeface="Times New Roman" panose="02020603050405020304" pitchFamily="18" charset="0"/>
                <a:cs typeface="Times New Roman" panose="02020603050405020304" pitchFamily="18" charset="0"/>
              </a:rPr>
              <a:t> bir üslup kullanmıştır.</a:t>
            </a:r>
          </a:p>
          <a:p>
            <a:pPr algn="just"/>
            <a:r>
              <a:rPr lang="tr-TR" dirty="0" smtClean="0">
                <a:latin typeface="Times New Roman" panose="02020603050405020304" pitchFamily="18" charset="0"/>
                <a:cs typeface="Times New Roman" panose="02020603050405020304" pitchFamily="18" charset="0"/>
              </a:rPr>
              <a:t>1938 yılında Kahire’de basılmıştır.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043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1" y="365126"/>
            <a:ext cx="10043160" cy="1346108"/>
          </a:xfrm>
        </p:spPr>
        <p:txBody>
          <a:bodyPr/>
          <a:lstStyle/>
          <a:p>
            <a:pPr algn="ctr"/>
            <a:r>
              <a:rPr lang="ar-KW" dirty="0" smtClean="0"/>
              <a:t>كتاب نسب الخيل (هشام بن محمد الكلبي)</a:t>
            </a:r>
            <a:endParaRPr lang="tr-TR" dirty="0"/>
          </a:p>
        </p:txBody>
      </p:sp>
      <p:sp>
        <p:nvSpPr>
          <p:cNvPr id="3" name="İçerik Yer Tutucusu 2"/>
          <p:cNvSpPr>
            <a:spLocks noGrp="1"/>
          </p:cNvSpPr>
          <p:nvPr>
            <p:ph idx="1"/>
          </p:nvPr>
        </p:nvSpPr>
        <p:spPr>
          <a:xfrm>
            <a:off x="838200" y="1920240"/>
            <a:ext cx="10356669" cy="4256723"/>
          </a:xfrm>
        </p:spPr>
        <p:txBody>
          <a:bodyPr/>
          <a:lstStyle/>
          <a:p>
            <a:pPr algn="just"/>
            <a:r>
              <a:rPr lang="tr-TR" dirty="0" err="1" smtClean="0">
                <a:latin typeface="Times New Roman" panose="02020603050405020304" pitchFamily="18" charset="0"/>
                <a:cs typeface="Times New Roman" panose="02020603050405020304" pitchFamily="18" charset="0"/>
              </a:rPr>
              <a:t>Hişâm</a:t>
            </a:r>
            <a:r>
              <a:rPr lang="tr-TR" dirty="0" smtClean="0">
                <a:latin typeface="Times New Roman" panose="02020603050405020304" pitchFamily="18" charset="0"/>
                <a:cs typeface="Times New Roman" panose="02020603050405020304" pitchFamily="18" charset="0"/>
              </a:rPr>
              <a:t> b. Muhammed el-</a:t>
            </a:r>
            <a:r>
              <a:rPr lang="tr-TR" dirty="0" err="1" smtClean="0">
                <a:latin typeface="Times New Roman" panose="02020603050405020304" pitchFamily="18" charset="0"/>
                <a:cs typeface="Times New Roman" panose="02020603050405020304" pitchFamily="18" charset="0"/>
              </a:rPr>
              <a:t>Kelbî</a:t>
            </a:r>
            <a:r>
              <a:rPr lang="tr-TR" dirty="0" smtClean="0">
                <a:latin typeface="Times New Roman" panose="02020603050405020304" pitchFamily="18" charset="0"/>
                <a:cs typeface="Times New Roman" panose="02020603050405020304" pitchFamily="18" charset="0"/>
              </a:rPr>
              <a:t> (öl. 204/219) tarafından yazılan </a:t>
            </a:r>
            <a:r>
              <a:rPr lang="tr-TR" dirty="0" err="1" smtClean="0">
                <a:latin typeface="Times New Roman" panose="02020603050405020304" pitchFamily="18" charset="0"/>
                <a:cs typeface="Times New Roman" panose="02020603050405020304" pitchFamily="18" charset="0"/>
              </a:rPr>
              <a:t>Kitâbu</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nesebi’l-hayl</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câhiliye</a:t>
            </a:r>
            <a:r>
              <a:rPr lang="tr-TR" dirty="0" smtClean="0">
                <a:latin typeface="Times New Roman" panose="02020603050405020304" pitchFamily="18" charset="0"/>
                <a:cs typeface="Times New Roman" panose="02020603050405020304" pitchFamily="18" charset="0"/>
              </a:rPr>
              <a:t> ve </a:t>
            </a:r>
            <a:r>
              <a:rPr lang="tr-TR" dirty="0" err="1" smtClean="0">
                <a:latin typeface="Times New Roman" panose="02020603050405020304" pitchFamily="18" charset="0"/>
                <a:cs typeface="Times New Roman" panose="02020603050405020304" pitchFamily="18" charset="0"/>
              </a:rPr>
              <a:t>islâmî</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dönemde at, atın Araplar için önemi, peygamberlerin ata verdikleri değer gibi hususlar hakkındadır. </a:t>
            </a:r>
          </a:p>
          <a:p>
            <a:pPr algn="just"/>
            <a:r>
              <a:rPr lang="tr-TR" dirty="0" smtClean="0">
                <a:latin typeface="Times New Roman" panose="02020603050405020304" pitchFamily="18" charset="0"/>
                <a:cs typeface="Times New Roman" panose="02020603050405020304" pitchFamily="18" charset="0"/>
              </a:rPr>
              <a:t>Eserde, her iki dönemde Araplarca en iyi bilinen atlar ve sahipleri belirtilerek, bu atlar hakkında söylenmiş şiirlere yer verilmiştir.</a:t>
            </a:r>
          </a:p>
          <a:p>
            <a:pPr algn="just"/>
            <a:r>
              <a:rPr lang="tr-TR" dirty="0" smtClean="0">
                <a:latin typeface="Times New Roman" panose="02020603050405020304" pitchFamily="18" charset="0"/>
                <a:cs typeface="Times New Roman" panose="02020603050405020304" pitchFamily="18" charset="0"/>
              </a:rPr>
              <a:t>1928 yılında </a:t>
            </a:r>
            <a:r>
              <a:rPr lang="tr-TR" dirty="0" err="1" smtClean="0">
                <a:latin typeface="Times New Roman" panose="02020603050405020304" pitchFamily="18" charset="0"/>
                <a:cs typeface="Times New Roman" panose="02020603050405020304" pitchFamily="18" charset="0"/>
              </a:rPr>
              <a:t>Leiden’de</a:t>
            </a:r>
            <a:r>
              <a:rPr lang="tr-TR" dirty="0" smtClean="0">
                <a:latin typeface="Times New Roman" panose="02020603050405020304" pitchFamily="18" charset="0"/>
                <a:cs typeface="Times New Roman" panose="02020603050405020304" pitchFamily="18" charset="0"/>
              </a:rPr>
              <a:t>, 1946 yılında Kahire’de ve 1987 yılında Beyrut’ta neşredilmiştir.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16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953589" y="391887"/>
            <a:ext cx="10149840" cy="966650"/>
          </a:xfrm>
        </p:spPr>
        <p:txBody>
          <a:bodyPr>
            <a:normAutofit/>
          </a:bodyPr>
          <a:lstStyle/>
          <a:p>
            <a:pPr algn="ctr"/>
            <a:r>
              <a:rPr lang="ar-KW" sz="4400" dirty="0" smtClean="0"/>
              <a:t>كتاب الخيل (أبو عبيدة)</a:t>
            </a:r>
            <a:endParaRPr lang="tr-TR" sz="4400" dirty="0"/>
          </a:p>
        </p:txBody>
      </p:sp>
      <p:sp>
        <p:nvSpPr>
          <p:cNvPr id="4" name="İçerik Yer Tutucusu 3"/>
          <p:cNvSpPr>
            <a:spLocks noGrp="1"/>
          </p:cNvSpPr>
          <p:nvPr>
            <p:ph sz="half" idx="2"/>
          </p:nvPr>
        </p:nvSpPr>
        <p:spPr>
          <a:xfrm>
            <a:off x="587829" y="1789611"/>
            <a:ext cx="10959737" cy="4271555"/>
          </a:xfrm>
        </p:spPr>
        <p:txBody>
          <a:bodyPr>
            <a:normAutofit/>
          </a:bodyPr>
          <a:lstStyle/>
          <a:p>
            <a:pPr algn="just"/>
            <a:r>
              <a:rPr lang="tr-TR" dirty="0" smtClean="0">
                <a:latin typeface="Times New Roman" panose="02020603050405020304" pitchFamily="18" charset="0"/>
                <a:cs typeface="Times New Roman" panose="02020603050405020304" pitchFamily="18" charset="0"/>
              </a:rPr>
              <a:t>Ebû </a:t>
            </a:r>
            <a:r>
              <a:rPr lang="tr-TR" dirty="0" err="1" smtClean="0">
                <a:latin typeface="Times New Roman" panose="02020603050405020304" pitchFamily="18" charset="0"/>
                <a:cs typeface="Times New Roman" panose="02020603050405020304" pitchFamily="18" charset="0"/>
              </a:rPr>
              <a:t>Ubeyde</a:t>
            </a:r>
            <a:r>
              <a:rPr lang="tr-TR" dirty="0" smtClean="0">
                <a:latin typeface="Times New Roman" panose="02020603050405020304" pitchFamily="18" charset="0"/>
                <a:cs typeface="Times New Roman" panose="02020603050405020304" pitchFamily="18" charset="0"/>
              </a:rPr>
              <a:t> (öl. 210/825) tarafından telif edilen </a:t>
            </a:r>
            <a:r>
              <a:rPr lang="tr-TR" dirty="0" err="1" smtClean="0">
                <a:latin typeface="Times New Roman" panose="02020603050405020304" pitchFamily="18" charset="0"/>
                <a:cs typeface="Times New Roman" panose="02020603050405020304" pitchFamily="18" charset="0"/>
              </a:rPr>
              <a:t>Kitâbu’l-hayl</a:t>
            </a:r>
            <a:r>
              <a:rPr lang="tr-TR" dirty="0" smtClean="0">
                <a:latin typeface="Times New Roman" panose="02020603050405020304" pitchFamily="18" charset="0"/>
                <a:cs typeface="Times New Roman" panose="02020603050405020304" pitchFamily="18" charset="0"/>
              </a:rPr>
              <a:t>, atlarla ilgili bir zooloji kitabıdır. Ayrıca bir edebiyat kitabı ya da atlarla ilgili söylenmiş şiirlerin koleksiyonu olarak da kabul edilebilir.</a:t>
            </a:r>
          </a:p>
          <a:p>
            <a:pPr algn="just"/>
            <a:r>
              <a:rPr lang="tr-TR" dirty="0" smtClean="0">
                <a:latin typeface="Times New Roman" panose="02020603050405020304" pitchFamily="18" charset="0"/>
                <a:cs typeface="Times New Roman" panose="02020603050405020304" pitchFamily="18" charset="0"/>
              </a:rPr>
              <a:t>Arapların ata verdikleri önem, atların özellikleri, ayıpları ve beğenilen yönleri, renkleri, meşhur olanlar ve meşhur olma sebepleri anlatılır.</a:t>
            </a:r>
          </a:p>
          <a:p>
            <a:pPr algn="just"/>
            <a:r>
              <a:rPr lang="tr-TR" dirty="0" smtClean="0">
                <a:latin typeface="Times New Roman" panose="02020603050405020304" pitchFamily="18" charset="0"/>
                <a:cs typeface="Times New Roman" panose="02020603050405020304" pitchFamily="18" charset="0"/>
              </a:rPr>
              <a:t>Her konuda söylediklerini Arap şiirinden şevahit ile destekleyen yazar, eserin son kısmında meşhur Arap </a:t>
            </a:r>
            <a:r>
              <a:rPr lang="tr-TR" dirty="0" err="1" smtClean="0">
                <a:latin typeface="Times New Roman" panose="02020603050405020304" pitchFamily="18" charset="0"/>
                <a:cs typeface="Times New Roman" panose="02020603050405020304" pitchFamily="18" charset="0"/>
              </a:rPr>
              <a:t>şâirlerinin</a:t>
            </a:r>
            <a:r>
              <a:rPr lang="tr-TR" dirty="0" smtClean="0">
                <a:latin typeface="Times New Roman" panose="02020603050405020304" pitchFamily="18" charset="0"/>
                <a:cs typeface="Times New Roman" panose="02020603050405020304" pitchFamily="18" charset="0"/>
              </a:rPr>
              <a:t> at tasviri ve </a:t>
            </a:r>
            <a:r>
              <a:rPr lang="tr-TR" dirty="0" err="1" smtClean="0">
                <a:latin typeface="Times New Roman" panose="02020603050405020304" pitchFamily="18" charset="0"/>
                <a:cs typeface="Times New Roman" panose="02020603050405020304" pitchFamily="18" charset="0"/>
              </a:rPr>
              <a:t>medhi</a:t>
            </a:r>
            <a:r>
              <a:rPr lang="tr-TR" dirty="0" smtClean="0">
                <a:latin typeface="Times New Roman" panose="02020603050405020304" pitchFamily="18" charset="0"/>
                <a:cs typeface="Times New Roman" panose="02020603050405020304" pitchFamily="18" charset="0"/>
              </a:rPr>
              <a:t> hakkındaki şiirlerini parçalar halinde sunmuştur. </a:t>
            </a:r>
          </a:p>
          <a:p>
            <a:pPr algn="just"/>
            <a:r>
              <a:rPr lang="tr-TR" dirty="0" smtClean="0">
                <a:latin typeface="Times New Roman" panose="02020603050405020304" pitchFamily="18" charset="0"/>
                <a:cs typeface="Times New Roman" panose="02020603050405020304" pitchFamily="18" charset="0"/>
              </a:rPr>
              <a:t>1358 yılında </a:t>
            </a:r>
            <a:r>
              <a:rPr lang="tr-TR" dirty="0" err="1" smtClean="0">
                <a:latin typeface="Times New Roman" panose="02020603050405020304" pitchFamily="18" charset="0"/>
                <a:cs typeface="Times New Roman" panose="02020603050405020304" pitchFamily="18" charset="0"/>
              </a:rPr>
              <a:t>Haydarabad’da</a:t>
            </a:r>
            <a:r>
              <a:rPr lang="tr-TR" dirty="0" smtClean="0">
                <a:latin typeface="Times New Roman" panose="02020603050405020304" pitchFamily="18" charset="0"/>
                <a:cs typeface="Times New Roman" panose="02020603050405020304" pitchFamily="18" charset="0"/>
              </a:rPr>
              <a:t> neşredilmiştir.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185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EMÂLÎ VE MECÂLİS TÜRÜ ESERLER</a:t>
            </a:r>
            <a:br>
              <a:rPr lang="tr-TR" dirty="0" smtClean="0">
                <a:latin typeface="Times New Roman" panose="02020603050405020304" pitchFamily="18" charset="0"/>
                <a:cs typeface="Times New Roman" panose="02020603050405020304" pitchFamily="18" charset="0"/>
              </a:rPr>
            </a:br>
            <a:r>
              <a:rPr lang="tr-TR" sz="1800" b="1" dirty="0" smtClean="0">
                <a:latin typeface="Times New Roman" panose="02020603050405020304" pitchFamily="18" charset="0"/>
                <a:cs typeface="Times New Roman" panose="02020603050405020304" pitchFamily="18" charset="0"/>
              </a:rPr>
              <a:t>*Ansiklopedik eserler arasında yer alır.</a:t>
            </a:r>
            <a:endParaRPr lang="tr-TR" sz="1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fontScale="85000" lnSpcReduction="20000"/>
          </a:bodyPr>
          <a:lstStyle/>
          <a:p>
            <a:pPr algn="just"/>
            <a:r>
              <a:rPr lang="tr-TR" dirty="0" err="1" smtClean="0">
                <a:latin typeface="Times New Roman" panose="02020603050405020304" pitchFamily="18" charset="0"/>
                <a:cs typeface="Times New Roman" panose="02020603050405020304" pitchFamily="18" charset="0"/>
              </a:rPr>
              <a:t>Emâlî</a:t>
            </a:r>
            <a:r>
              <a:rPr lang="tr-TR" dirty="0" smtClean="0">
                <a:latin typeface="Times New Roman" panose="02020603050405020304" pitchFamily="18" charset="0"/>
                <a:cs typeface="Times New Roman" panose="02020603050405020304" pitchFamily="18" charset="0"/>
              </a:rPr>
              <a:t> nedir? </a:t>
            </a:r>
          </a:p>
          <a:p>
            <a:pPr algn="just"/>
            <a:r>
              <a:rPr lang="tr-TR" dirty="0" smtClean="0">
                <a:latin typeface="Times New Roman" panose="02020603050405020304" pitchFamily="18" charset="0"/>
                <a:cs typeface="Times New Roman" panose="02020603050405020304" pitchFamily="18" charset="0"/>
              </a:rPr>
              <a:t>Bir âlimin öğrencilerine hadisleri veya başka bilgileri yazdırmasıyla meydana gelen eser türüdür.</a:t>
            </a:r>
          </a:p>
          <a:p>
            <a:pPr algn="just"/>
            <a:r>
              <a:rPr lang="ar-KW" dirty="0" smtClean="0">
                <a:latin typeface="Times New Roman" panose="02020603050405020304" pitchFamily="18" charset="0"/>
                <a:cs typeface="Times New Roman" panose="02020603050405020304" pitchFamily="18" charset="0"/>
              </a:rPr>
              <a:t>(الأملاء)</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«imlâ» ya da </a:t>
            </a:r>
            <a:r>
              <a:rPr lang="ar-KW" dirty="0" smtClean="0">
                <a:latin typeface="Times New Roman" panose="02020603050405020304" pitchFamily="18" charset="0"/>
                <a:cs typeface="Times New Roman" panose="02020603050405020304" pitchFamily="18" charset="0"/>
              </a:rPr>
              <a:t>(أملية)</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umliye</a:t>
            </a:r>
            <a:r>
              <a:rPr lang="tr-TR" dirty="0" smtClean="0">
                <a:latin typeface="Times New Roman" panose="02020603050405020304" pitchFamily="18" charset="0"/>
                <a:cs typeface="Times New Roman" panose="02020603050405020304" pitchFamily="18" charset="0"/>
              </a:rPr>
              <a:t>» kelimelerinin çoğuludur.</a:t>
            </a:r>
          </a:p>
          <a:p>
            <a:pPr algn="just"/>
            <a:r>
              <a:rPr lang="tr-TR" dirty="0" smtClean="0">
                <a:latin typeface="Times New Roman" panose="02020603050405020304" pitchFamily="18" charset="0"/>
                <a:cs typeface="Times New Roman" panose="02020603050405020304" pitchFamily="18" charset="0"/>
              </a:rPr>
              <a:t>Muhaddisler, müfessirler, fakihler, Arap dili ve edebiyatı âlimleriyle diğer bazı âlimler, rivayetiyle meşgul oldukları bilgileri öğrencilerine ezberlerinden bazen de kitaplarından kendilerine kadar gelen senetleriyle birlikte yazdırmışlardır.</a:t>
            </a:r>
          </a:p>
          <a:p>
            <a:pPr algn="just"/>
            <a:r>
              <a:rPr lang="tr-TR" dirty="0" err="1" smtClean="0">
                <a:latin typeface="Times New Roman" panose="02020603050405020304" pitchFamily="18" charset="0"/>
                <a:cs typeface="Times New Roman" panose="02020603050405020304" pitchFamily="18" charset="0"/>
              </a:rPr>
              <a:t>Emâlilerin</a:t>
            </a:r>
            <a:r>
              <a:rPr lang="tr-TR" dirty="0" smtClean="0">
                <a:latin typeface="Times New Roman" panose="02020603050405020304" pitchFamily="18" charset="0"/>
                <a:cs typeface="Times New Roman" panose="02020603050405020304" pitchFamily="18" charset="0"/>
              </a:rPr>
              <a:t> yazıldığı her bir derse </a:t>
            </a:r>
            <a:r>
              <a:rPr lang="ar-KW" dirty="0" smtClean="0">
                <a:latin typeface="Times New Roman" panose="02020603050405020304" pitchFamily="18" charset="0"/>
                <a:cs typeface="Times New Roman" panose="02020603050405020304" pitchFamily="18" charset="0"/>
              </a:rPr>
              <a:t>(المجلس)</a:t>
            </a:r>
            <a:r>
              <a:rPr lang="tr-TR" dirty="0" smtClean="0">
                <a:latin typeface="Times New Roman" panose="02020603050405020304" pitchFamily="18" charset="0"/>
                <a:cs typeface="Times New Roman" panose="02020603050405020304" pitchFamily="18" charset="0"/>
              </a:rPr>
              <a:t> «meclis» adı verilir.</a:t>
            </a:r>
          </a:p>
          <a:p>
            <a:pPr algn="just"/>
            <a:r>
              <a:rPr lang="tr-TR" dirty="0" smtClean="0">
                <a:latin typeface="Times New Roman" panose="02020603050405020304" pitchFamily="18" charset="0"/>
                <a:cs typeface="Times New Roman" panose="02020603050405020304" pitchFamily="18" charset="0"/>
              </a:rPr>
              <a:t>Muhaddislerden sonra en çok </a:t>
            </a:r>
            <a:r>
              <a:rPr lang="tr-TR" dirty="0" err="1" smtClean="0">
                <a:latin typeface="Times New Roman" panose="02020603050405020304" pitchFamily="18" charset="0"/>
                <a:cs typeface="Times New Roman" panose="02020603050405020304" pitchFamily="18" charset="0"/>
              </a:rPr>
              <a:t>emâlî</a:t>
            </a:r>
            <a:r>
              <a:rPr lang="tr-TR" dirty="0" smtClean="0">
                <a:latin typeface="Times New Roman" panose="02020603050405020304" pitchFamily="18" charset="0"/>
                <a:cs typeface="Times New Roman" panose="02020603050405020304" pitchFamily="18" charset="0"/>
              </a:rPr>
              <a:t> yazdıran Arap dili ve edebiyatı, özellikle lügat âlimleridir.</a:t>
            </a:r>
          </a:p>
          <a:p>
            <a:pPr algn="just"/>
            <a:r>
              <a:rPr lang="tr-TR" dirty="0" smtClean="0">
                <a:latin typeface="Times New Roman" panose="02020603050405020304" pitchFamily="18" charset="0"/>
                <a:cs typeface="Times New Roman" panose="02020603050405020304" pitchFamily="18" charset="0"/>
              </a:rPr>
              <a:t>Arap edebiyatında </a:t>
            </a:r>
            <a:r>
              <a:rPr lang="tr-TR" dirty="0" err="1" smtClean="0">
                <a:latin typeface="Times New Roman" panose="02020603050405020304" pitchFamily="18" charset="0"/>
                <a:cs typeface="Times New Roman" panose="02020603050405020304" pitchFamily="18" charset="0"/>
              </a:rPr>
              <a:t>Mecâlis</a:t>
            </a:r>
            <a:r>
              <a:rPr lang="tr-TR" dirty="0" smtClean="0">
                <a:latin typeface="Times New Roman" panose="02020603050405020304" pitchFamily="18" charset="0"/>
                <a:cs typeface="Times New Roman" panose="02020603050405020304" pitchFamily="18" charset="0"/>
              </a:rPr>
              <a:t> adı altında telif edilen eserlerde mevcuttur. Bunlar </a:t>
            </a:r>
            <a:r>
              <a:rPr lang="tr-TR" dirty="0" err="1" smtClean="0">
                <a:latin typeface="Times New Roman" panose="02020603050405020304" pitchFamily="18" charset="0"/>
                <a:cs typeface="Times New Roman" panose="02020603050405020304" pitchFamily="18" charset="0"/>
              </a:rPr>
              <a:t>emâlîlerden</a:t>
            </a:r>
            <a:r>
              <a:rPr lang="tr-TR" dirty="0" smtClean="0">
                <a:latin typeface="Times New Roman" panose="02020603050405020304" pitchFamily="18" charset="0"/>
                <a:cs typeface="Times New Roman" panose="02020603050405020304" pitchFamily="18" charset="0"/>
              </a:rPr>
              <a:t> farklı olup, daha çok ilim meclislerinde yapılan tartışmaların ve verilen derslerin tam olarak kayda geçirilmesiyle oluşan eserlerdir.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179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6469" y="91440"/>
            <a:ext cx="8778239" cy="1084217"/>
          </a:xfrm>
        </p:spPr>
        <p:txBody>
          <a:bodyPr>
            <a:noAutofit/>
          </a:bodyPr>
          <a:lstStyle/>
          <a:p>
            <a:pPr algn="ctr"/>
            <a:r>
              <a:rPr lang="ar-KW" sz="4400" dirty="0"/>
              <a:t>ا</a:t>
            </a:r>
            <a:r>
              <a:rPr lang="ar-KW" sz="4400" dirty="0" smtClean="0"/>
              <a:t>لأمالي الزّجّاجي (الزّجّاجي)</a:t>
            </a:r>
            <a:endParaRPr lang="tr-TR" sz="4400" dirty="0"/>
          </a:p>
        </p:txBody>
      </p:sp>
      <p:sp>
        <p:nvSpPr>
          <p:cNvPr id="3" name="İçerik Yer Tutucusu 2"/>
          <p:cNvSpPr>
            <a:spLocks noGrp="1"/>
          </p:cNvSpPr>
          <p:nvPr>
            <p:ph idx="1"/>
          </p:nvPr>
        </p:nvSpPr>
        <p:spPr>
          <a:xfrm>
            <a:off x="4454434" y="1423851"/>
            <a:ext cx="7106195" cy="5055326"/>
          </a:xfrm>
        </p:spPr>
        <p:txBody>
          <a:bodyPr>
            <a:normAutofit fontScale="92500" lnSpcReduction="20000"/>
          </a:bodyPr>
          <a:lstStyle/>
          <a:p>
            <a:pPr algn="just"/>
            <a:r>
              <a:rPr lang="tr-TR" dirty="0" smtClean="0">
                <a:latin typeface="Times New Roman" panose="02020603050405020304" pitchFamily="18" charset="0"/>
                <a:cs typeface="Times New Roman" panose="02020603050405020304" pitchFamily="18" charset="0"/>
              </a:rPr>
              <a:t>Kuran ayetlerinin tefsiri, tarihi bilgilerin yanı sıra şiir ve nesir örnekleri içeren bir mecmuadır. </a:t>
            </a:r>
            <a:endParaRPr lang="tr-TR" dirty="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Konular dağınık bir şekilde işlenmiştir.</a:t>
            </a:r>
          </a:p>
          <a:p>
            <a:pPr algn="just"/>
            <a:r>
              <a:rPr lang="tr-TR" dirty="0" smtClean="0">
                <a:latin typeface="Times New Roman" panose="02020603050405020304" pitchFamily="18" charset="0"/>
                <a:cs typeface="Times New Roman" panose="02020603050405020304" pitchFamily="18" charset="0"/>
              </a:rPr>
              <a:t>Yazarın ilim meclislerinde öğrencilerine dikte ettirdiği ders notlarından oluşmaktadır.</a:t>
            </a:r>
          </a:p>
          <a:p>
            <a:pPr algn="just"/>
            <a:r>
              <a:rPr lang="tr-TR" dirty="0" smtClean="0">
                <a:latin typeface="Times New Roman" panose="02020603050405020304" pitchFamily="18" charset="0"/>
                <a:cs typeface="Times New Roman" panose="02020603050405020304" pitchFamily="18" charset="0"/>
              </a:rPr>
              <a:t>Şiir metinleri açısından zengindir.</a:t>
            </a:r>
          </a:p>
          <a:p>
            <a:pPr algn="just"/>
            <a:r>
              <a:rPr lang="tr-TR" dirty="0" smtClean="0">
                <a:latin typeface="Times New Roman" panose="02020603050405020304" pitchFamily="18" charset="0"/>
                <a:cs typeface="Times New Roman" panose="02020603050405020304" pitchFamily="18" charset="0"/>
              </a:rPr>
              <a:t>Farklı konular ele alınmıştır.</a:t>
            </a:r>
          </a:p>
          <a:p>
            <a:pPr algn="just"/>
            <a:r>
              <a:rPr lang="tr-TR" dirty="0" smtClean="0">
                <a:latin typeface="Times New Roman" panose="02020603050405020304" pitchFamily="18" charset="0"/>
                <a:cs typeface="Times New Roman" panose="02020603050405020304" pitchFamily="18" charset="0"/>
              </a:rPr>
              <a:t>Birden fazla nüshası bulunduğu kaynaklarda geçmektedir.</a:t>
            </a:r>
          </a:p>
          <a:p>
            <a:pPr algn="just"/>
            <a:r>
              <a:rPr lang="tr-TR" dirty="0" smtClean="0">
                <a:latin typeface="Times New Roman" panose="02020603050405020304" pitchFamily="18" charset="0"/>
                <a:cs typeface="Times New Roman" panose="02020603050405020304" pitchFamily="18" charset="0"/>
              </a:rPr>
              <a:t>1963 yılında Kahire’de, 1983 ve 1987 yıllarında Beyrut’ta ofset olarak basılmıştır.</a:t>
            </a:r>
          </a:p>
          <a:p>
            <a:pPr marL="0" indent="0" algn="just">
              <a:buNone/>
            </a:pPr>
            <a:endParaRPr lang="tr-TR" dirty="0">
              <a:latin typeface="Times New Roman" panose="02020603050405020304" pitchFamily="18" charset="0"/>
              <a:cs typeface="Times New Roman" panose="02020603050405020304" pitchFamily="18" charset="0"/>
            </a:endParaRPr>
          </a:p>
        </p:txBody>
      </p:sp>
      <p:pic>
        <p:nvPicPr>
          <p:cNvPr id="9222" name="Picture 6" descr="http://k-tb.com/imgs/books/hadeeth59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20" y="1614370"/>
            <a:ext cx="3703605" cy="451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552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6469" y="91440"/>
            <a:ext cx="8778239" cy="1084217"/>
          </a:xfrm>
        </p:spPr>
        <p:txBody>
          <a:bodyPr>
            <a:noAutofit/>
          </a:bodyPr>
          <a:lstStyle/>
          <a:p>
            <a:pPr algn="ctr"/>
            <a:r>
              <a:rPr lang="ar-KW" sz="4400" dirty="0" smtClean="0"/>
              <a:t>الأمالي (أبو علي القالي)</a:t>
            </a:r>
            <a:endParaRPr lang="tr-TR" sz="4400" dirty="0"/>
          </a:p>
        </p:txBody>
      </p:sp>
      <p:sp>
        <p:nvSpPr>
          <p:cNvPr id="3" name="İçerik Yer Tutucusu 2"/>
          <p:cNvSpPr>
            <a:spLocks noGrp="1"/>
          </p:cNvSpPr>
          <p:nvPr>
            <p:ph idx="1"/>
          </p:nvPr>
        </p:nvSpPr>
        <p:spPr>
          <a:xfrm>
            <a:off x="4454434" y="1423851"/>
            <a:ext cx="7236823" cy="5212080"/>
          </a:xfrm>
        </p:spPr>
        <p:txBody>
          <a:bodyPr>
            <a:normAutofit/>
          </a:bodyPr>
          <a:lstStyle/>
          <a:p>
            <a:pPr algn="just">
              <a:lnSpc>
                <a:spcPct val="70000"/>
              </a:lnSpc>
            </a:pPr>
            <a:r>
              <a:rPr lang="tr-TR" sz="3000" dirty="0">
                <a:latin typeface="Times New Roman" panose="02020603050405020304" pitchFamily="18" charset="0"/>
                <a:cs typeface="Times New Roman" panose="02020603050405020304" pitchFamily="18" charset="0"/>
              </a:rPr>
              <a:t>El-</a:t>
            </a:r>
            <a:r>
              <a:rPr lang="tr-TR" sz="3000" dirty="0" err="1">
                <a:latin typeface="Times New Roman" panose="02020603050405020304" pitchFamily="18" charset="0"/>
                <a:cs typeface="Times New Roman" panose="02020603050405020304" pitchFamily="18" charset="0"/>
              </a:rPr>
              <a:t>Emâlî</a:t>
            </a:r>
            <a:r>
              <a:rPr lang="tr-TR" sz="3000" dirty="0">
                <a:latin typeface="Times New Roman" panose="02020603050405020304" pitchFamily="18" charset="0"/>
                <a:cs typeface="Times New Roman" panose="02020603050405020304" pitchFamily="18" charset="0"/>
              </a:rPr>
              <a:t>, Ebû ‘Ali el-</a:t>
            </a:r>
            <a:r>
              <a:rPr lang="tr-TR" sz="3000" dirty="0" err="1">
                <a:latin typeface="Times New Roman" panose="02020603050405020304" pitchFamily="18" charset="0"/>
                <a:cs typeface="Times New Roman" panose="02020603050405020304" pitchFamily="18" charset="0"/>
              </a:rPr>
              <a:t>Kâlî’nin</a:t>
            </a:r>
            <a:r>
              <a:rPr lang="tr-TR" sz="3000" dirty="0">
                <a:latin typeface="Times New Roman" panose="02020603050405020304" pitchFamily="18" charset="0"/>
                <a:cs typeface="Times New Roman" panose="02020603050405020304" pitchFamily="18" charset="0"/>
              </a:rPr>
              <a:t> (öl. 356/967) </a:t>
            </a:r>
            <a:r>
              <a:rPr lang="tr-TR" sz="3000" dirty="0" err="1">
                <a:latin typeface="Times New Roman" panose="02020603050405020304" pitchFamily="18" charset="0"/>
                <a:cs typeface="Times New Roman" panose="02020603050405020304" pitchFamily="18" charset="0"/>
              </a:rPr>
              <a:t>Kurtuba’da</a:t>
            </a:r>
            <a:r>
              <a:rPr lang="tr-TR" sz="3000" dirty="0">
                <a:latin typeface="Times New Roman" panose="02020603050405020304" pitchFamily="18" charset="0"/>
                <a:cs typeface="Times New Roman" panose="02020603050405020304" pitchFamily="18" charset="0"/>
              </a:rPr>
              <a:t>, Perşembe günleri öğrencilere verdiği ders notlarını daha sonra bir araya getirmek suretiyle yazdığı bir eserdir</a:t>
            </a:r>
            <a:r>
              <a:rPr lang="tr-TR" sz="3000" dirty="0" smtClean="0">
                <a:latin typeface="Times New Roman" panose="02020603050405020304" pitchFamily="18" charset="0"/>
                <a:cs typeface="Times New Roman" panose="02020603050405020304" pitchFamily="18" charset="0"/>
              </a:rPr>
              <a:t>.</a:t>
            </a:r>
          </a:p>
          <a:p>
            <a:pPr algn="just">
              <a:lnSpc>
                <a:spcPct val="70000"/>
              </a:lnSpc>
            </a:pPr>
            <a:r>
              <a:rPr lang="tr-TR" sz="3000" dirty="0" smtClean="0">
                <a:latin typeface="Times New Roman" panose="02020603050405020304" pitchFamily="18" charset="0"/>
                <a:cs typeface="Times New Roman" panose="02020603050405020304" pitchFamily="18" charset="0"/>
              </a:rPr>
              <a:t>Şiir, nesir, </a:t>
            </a:r>
            <a:r>
              <a:rPr lang="tr-TR" sz="3000" dirty="0" err="1" smtClean="0">
                <a:latin typeface="Times New Roman" panose="02020603050405020304" pitchFamily="18" charset="0"/>
                <a:cs typeface="Times New Roman" panose="02020603050405020304" pitchFamily="18" charset="0"/>
              </a:rPr>
              <a:t>ahbâr</a:t>
            </a:r>
            <a:r>
              <a:rPr lang="tr-TR" sz="3000" dirty="0" smtClean="0">
                <a:latin typeface="Times New Roman" panose="02020603050405020304" pitchFamily="18" charset="0"/>
                <a:cs typeface="Times New Roman" panose="02020603050405020304" pitchFamily="18" charset="0"/>
              </a:rPr>
              <a:t> ve </a:t>
            </a:r>
            <a:r>
              <a:rPr lang="tr-TR" sz="3000" dirty="0" err="1" smtClean="0">
                <a:latin typeface="Times New Roman" panose="02020603050405020304" pitchFamily="18" charset="0"/>
                <a:cs typeface="Times New Roman" panose="02020603050405020304" pitchFamily="18" charset="0"/>
              </a:rPr>
              <a:t>nevâdirden</a:t>
            </a:r>
            <a:r>
              <a:rPr lang="tr-TR" sz="3000" dirty="0" smtClean="0">
                <a:latin typeface="Times New Roman" panose="02020603050405020304" pitchFamily="18" charset="0"/>
                <a:cs typeface="Times New Roman" panose="02020603050405020304" pitchFamily="18" charset="0"/>
              </a:rPr>
              <a:t> seçmeleri derlemiş, dil ile ilgili hususlara da yer vererek açıklamalarda bulunmuştur.</a:t>
            </a:r>
          </a:p>
          <a:p>
            <a:pPr algn="just">
              <a:lnSpc>
                <a:spcPct val="70000"/>
              </a:lnSpc>
            </a:pPr>
            <a:r>
              <a:rPr lang="tr-TR" sz="3000" dirty="0" smtClean="0">
                <a:latin typeface="Times New Roman" panose="02020603050405020304" pitchFamily="18" charset="0"/>
                <a:cs typeface="Times New Roman" panose="02020603050405020304" pitchFamily="18" charset="0"/>
              </a:rPr>
              <a:t>Eserde belli bir metot yoktur. Konular yazım esnasında oluşan şartlara ve öğrencilerin sorularına bağlı olarak sıralanmıştır.</a:t>
            </a:r>
          </a:p>
          <a:p>
            <a:pPr algn="just">
              <a:lnSpc>
                <a:spcPct val="70000"/>
              </a:lnSpc>
            </a:pPr>
            <a:r>
              <a:rPr lang="tr-TR" sz="3000" dirty="0" smtClean="0">
                <a:latin typeface="Times New Roman" panose="02020603050405020304" pitchFamily="18" charset="0"/>
                <a:cs typeface="Times New Roman" panose="02020603050405020304" pitchFamily="18" charset="0"/>
              </a:rPr>
              <a:t>İlk kez 1324 yılında Bulak’ta neşredilmiştir. Daha sonra dört cilt iki kitap olarak 1926 yılında Kahire’de neşredilmiştir.</a:t>
            </a:r>
            <a:endParaRPr lang="tr-TR" sz="3000" dirty="0">
              <a:latin typeface="Times New Roman" panose="02020603050405020304" pitchFamily="18" charset="0"/>
              <a:cs typeface="Times New Roman" panose="02020603050405020304" pitchFamily="18" charset="0"/>
            </a:endParaRPr>
          </a:p>
        </p:txBody>
      </p:sp>
      <p:pic>
        <p:nvPicPr>
          <p:cNvPr id="10242" name="Picture 2" descr="Image result for â«(Ø£Ø¨Ù Ø¹ÙÙ Ø§ÙÙØ§ÙÙ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54" y="1423851"/>
            <a:ext cx="3840479" cy="492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54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ar-KW" dirty="0" smtClean="0"/>
              <a:t>الأمالي (ابن الشجري)</a:t>
            </a:r>
            <a:endParaRPr lang="tr-TR" dirty="0"/>
          </a:p>
        </p:txBody>
      </p:sp>
      <p:sp>
        <p:nvSpPr>
          <p:cNvPr id="3" name="İçerik Yer Tutucusu 2"/>
          <p:cNvSpPr>
            <a:spLocks noGrp="1"/>
          </p:cNvSpPr>
          <p:nvPr>
            <p:ph idx="1"/>
          </p:nvPr>
        </p:nvSpPr>
        <p:spPr>
          <a:xfrm>
            <a:off x="838200" y="1593670"/>
            <a:ext cx="10421983" cy="4781004"/>
          </a:xfrm>
        </p:spPr>
        <p:txBody>
          <a:bodyPr>
            <a:normAutofit fontScale="92500" lnSpcReduction="10000"/>
          </a:bodyPr>
          <a:lstStyle/>
          <a:p>
            <a:pPr algn="just">
              <a:lnSpc>
                <a:spcPct val="70000"/>
              </a:lnSpc>
            </a:pPr>
            <a:endParaRPr lang="tr-TR" sz="3000" dirty="0" smtClean="0">
              <a:latin typeface="Times New Roman" panose="02020603050405020304" pitchFamily="18" charset="0"/>
              <a:cs typeface="Times New Roman" panose="02020603050405020304" pitchFamily="18" charset="0"/>
            </a:endParaRPr>
          </a:p>
          <a:p>
            <a:pPr algn="just">
              <a:lnSpc>
                <a:spcPct val="70000"/>
              </a:lnSpc>
            </a:pPr>
            <a:r>
              <a:rPr lang="tr-TR" sz="3000" dirty="0" smtClean="0">
                <a:latin typeface="Times New Roman" panose="02020603050405020304" pitchFamily="18" charset="0"/>
                <a:cs typeface="Times New Roman" panose="02020603050405020304" pitchFamily="18" charset="0"/>
              </a:rPr>
              <a:t>El-</a:t>
            </a:r>
            <a:r>
              <a:rPr lang="tr-TR" sz="3000" dirty="0" err="1" smtClean="0">
                <a:latin typeface="Times New Roman" panose="02020603050405020304" pitchFamily="18" charset="0"/>
                <a:cs typeface="Times New Roman" panose="02020603050405020304" pitchFamily="18" charset="0"/>
              </a:rPr>
              <a:t>Emâlî</a:t>
            </a:r>
            <a:r>
              <a:rPr lang="tr-TR" sz="3000" dirty="0">
                <a:latin typeface="Times New Roman" panose="02020603050405020304" pitchFamily="18" charset="0"/>
                <a:cs typeface="Times New Roman" panose="02020603050405020304" pitchFamily="18" charset="0"/>
              </a:rPr>
              <a:t>, </a:t>
            </a:r>
            <a:r>
              <a:rPr lang="tr-TR" sz="3000" dirty="0" err="1">
                <a:latin typeface="Times New Roman" panose="02020603050405020304" pitchFamily="18" charset="0"/>
                <a:cs typeface="Times New Roman" panose="02020603050405020304" pitchFamily="18" charset="0"/>
              </a:rPr>
              <a:t>İbnu’ş-Secerî</a:t>
            </a:r>
            <a:r>
              <a:rPr lang="tr-TR" sz="3000" dirty="0">
                <a:latin typeface="Times New Roman" panose="02020603050405020304" pitchFamily="18" charset="0"/>
                <a:cs typeface="Times New Roman" panose="02020603050405020304" pitchFamily="18" charset="0"/>
              </a:rPr>
              <a:t> tarafından telif edilen bu eser, her biri risale şeklindeki 84 meclisten meydana gelmektedir. </a:t>
            </a:r>
            <a:endParaRPr lang="tr-TR" dirty="0" smtClean="0"/>
          </a:p>
          <a:p>
            <a:pPr algn="just">
              <a:lnSpc>
                <a:spcPct val="70000"/>
              </a:lnSpc>
            </a:pPr>
            <a:r>
              <a:rPr lang="tr-TR" sz="3000" dirty="0" smtClean="0">
                <a:latin typeface="Times New Roman" panose="02020603050405020304" pitchFamily="18" charset="0"/>
                <a:cs typeface="Times New Roman" panose="02020603050405020304" pitchFamily="18" charset="0"/>
              </a:rPr>
              <a:t>Yazara yöneltilen çeşitli sorulara müellif tarafından verilen cevaplardan oluşur.</a:t>
            </a:r>
          </a:p>
          <a:p>
            <a:pPr algn="just">
              <a:lnSpc>
                <a:spcPct val="70000"/>
              </a:lnSpc>
            </a:pPr>
            <a:r>
              <a:rPr lang="tr-TR" sz="3000" dirty="0" smtClean="0">
                <a:latin typeface="Times New Roman" panose="02020603050405020304" pitchFamily="18" charset="0"/>
                <a:cs typeface="Times New Roman" panose="02020603050405020304" pitchFamily="18" charset="0"/>
              </a:rPr>
              <a:t>Çeşitli gramer konuları, meşhur Arap şairlerinin bazı şiirleri, aruz, kafiye, </a:t>
            </a:r>
            <a:r>
              <a:rPr lang="tr-TR" sz="3000" dirty="0" err="1" smtClean="0">
                <a:latin typeface="Times New Roman" panose="02020603050405020304" pitchFamily="18" charset="0"/>
                <a:cs typeface="Times New Roman" panose="02020603050405020304" pitchFamily="18" charset="0"/>
              </a:rPr>
              <a:t>belağat</a:t>
            </a:r>
            <a:r>
              <a:rPr lang="tr-TR" sz="3000" dirty="0" smtClean="0">
                <a:latin typeface="Times New Roman" panose="02020603050405020304" pitchFamily="18" charset="0"/>
                <a:cs typeface="Times New Roman" panose="02020603050405020304" pitchFamily="18" charset="0"/>
              </a:rPr>
              <a:t>, tarih, </a:t>
            </a:r>
            <a:r>
              <a:rPr lang="tr-TR" sz="3000" dirty="0" err="1" smtClean="0">
                <a:latin typeface="Times New Roman" panose="02020603050405020304" pitchFamily="18" charset="0"/>
                <a:cs typeface="Times New Roman" panose="02020603050405020304" pitchFamily="18" charset="0"/>
              </a:rPr>
              <a:t>ahbâr</a:t>
            </a:r>
            <a:r>
              <a:rPr lang="tr-TR" sz="3000" dirty="0" smtClean="0">
                <a:latin typeface="Times New Roman" panose="02020603050405020304" pitchFamily="18" charset="0"/>
                <a:cs typeface="Times New Roman" panose="02020603050405020304" pitchFamily="18" charset="0"/>
              </a:rPr>
              <a:t>, tefsir ve naklettiği şiirlerde geçen şehirlere ait bilgiler içerir.</a:t>
            </a:r>
          </a:p>
          <a:p>
            <a:pPr algn="just">
              <a:lnSpc>
                <a:spcPct val="70000"/>
              </a:lnSpc>
            </a:pPr>
            <a:r>
              <a:rPr lang="tr-TR" sz="3000" dirty="0" smtClean="0">
                <a:latin typeface="Times New Roman" panose="02020603050405020304" pitchFamily="18" charset="0"/>
                <a:cs typeface="Times New Roman" panose="02020603050405020304" pitchFamily="18" charset="0"/>
              </a:rPr>
              <a:t>Müellif «fasıl» ya da «mesele» başlığı altında konu dışına çıkarak, sorulan sorulara cevap vermekte ve zaman zaman edebi, tarihi bilgilere yer verir. </a:t>
            </a:r>
          </a:p>
          <a:p>
            <a:pPr algn="just">
              <a:lnSpc>
                <a:spcPct val="70000"/>
              </a:lnSpc>
            </a:pPr>
            <a:r>
              <a:rPr lang="tr-TR" sz="3000" dirty="0" smtClean="0">
                <a:latin typeface="Times New Roman" panose="02020603050405020304" pitchFamily="18" charset="0"/>
                <a:cs typeface="Times New Roman" panose="02020603050405020304" pitchFamily="18" charset="0"/>
              </a:rPr>
              <a:t>Önemli dilcilerin konu hakkındaki görüşlerini açıklar ve sonunda kendi görüşünü de belirtir.</a:t>
            </a:r>
          </a:p>
          <a:p>
            <a:pPr algn="just">
              <a:lnSpc>
                <a:spcPct val="70000"/>
              </a:lnSpc>
            </a:pPr>
            <a:r>
              <a:rPr lang="tr-TR" sz="3000" dirty="0" smtClean="0">
                <a:latin typeface="Times New Roman" panose="02020603050405020304" pitchFamily="18" charset="0"/>
                <a:cs typeface="Times New Roman" panose="02020603050405020304" pitchFamily="18" charset="0"/>
              </a:rPr>
              <a:t>2 cilt olarak 1930 yılında </a:t>
            </a:r>
            <a:r>
              <a:rPr lang="tr-TR" sz="3000" dirty="0" err="1" smtClean="0">
                <a:latin typeface="Times New Roman" panose="02020603050405020304" pitchFamily="18" charset="0"/>
                <a:cs typeface="Times New Roman" panose="02020603050405020304" pitchFamily="18" charset="0"/>
              </a:rPr>
              <a:t>Haydarabad’da</a:t>
            </a:r>
            <a:r>
              <a:rPr lang="tr-TR" sz="3000" dirty="0" smtClean="0">
                <a:latin typeface="Times New Roman" panose="02020603050405020304" pitchFamily="18" charset="0"/>
                <a:cs typeface="Times New Roman" panose="02020603050405020304" pitchFamily="18" charset="0"/>
              </a:rPr>
              <a:t>, 3 cilt olarak 1992 yılında Kahire’de yayınlanmıştır.</a:t>
            </a:r>
            <a:endParaRPr lang="tr-TR"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235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ar-KW" dirty="0" smtClean="0">
                <a:effectLst>
                  <a:outerShdw blurRad="38100" dist="38100" dir="2700000" algn="tl">
                    <a:srgbClr val="000000">
                      <a:alpha val="43137"/>
                    </a:srgbClr>
                  </a:outerShdw>
                </a:effectLst>
              </a:rPr>
              <a:t>أحمد أمين و بعض مؤلّفاته</a:t>
            </a:r>
            <a:endParaRPr lang="tr-TR" dirty="0">
              <a:effectLst>
                <a:outerShdw blurRad="38100" dist="38100" dir="2700000" algn="tl">
                  <a:srgbClr val="000000">
                    <a:alpha val="43137"/>
                  </a:srgbClr>
                </a:outerShdw>
              </a:effectLst>
            </a:endParaRPr>
          </a:p>
        </p:txBody>
      </p:sp>
      <p:sp>
        <p:nvSpPr>
          <p:cNvPr id="3" name="Metin Yer Tutucusu 2"/>
          <p:cNvSpPr>
            <a:spLocks noGrp="1"/>
          </p:cNvSpPr>
          <p:nvPr>
            <p:ph type="body" idx="1"/>
          </p:nvPr>
        </p:nvSpPr>
        <p:spPr>
          <a:xfrm>
            <a:off x="839789" y="1410789"/>
            <a:ext cx="4738052" cy="509451"/>
          </a:xfrm>
        </p:spPr>
        <p:txBody>
          <a:bodyPr/>
          <a:lstStyle/>
          <a:p>
            <a:pPr algn="ctr"/>
            <a:r>
              <a:rPr lang="ar-KW" dirty="0" smtClean="0"/>
              <a:t>فجر الاسلام</a:t>
            </a:r>
            <a:endParaRPr lang="tr-TR" dirty="0"/>
          </a:p>
        </p:txBody>
      </p:sp>
      <p:sp>
        <p:nvSpPr>
          <p:cNvPr id="4" name="İçerik Yer Tutucusu 3"/>
          <p:cNvSpPr>
            <a:spLocks noGrp="1"/>
          </p:cNvSpPr>
          <p:nvPr>
            <p:ph sz="half" idx="2"/>
          </p:nvPr>
        </p:nvSpPr>
        <p:spPr>
          <a:xfrm>
            <a:off x="235131" y="1938882"/>
            <a:ext cx="5342709" cy="4644797"/>
          </a:xfrm>
        </p:spPr>
        <p:txBody>
          <a:bodyPr>
            <a:normAutofit fontScale="92500" lnSpcReduction="20000"/>
          </a:bodyPr>
          <a:lstStyle/>
          <a:p>
            <a:pPr algn="just"/>
            <a:r>
              <a:rPr lang="tr-TR" dirty="0" err="1" smtClean="0">
                <a:latin typeface="Times New Roman" panose="02020603050405020304" pitchFamily="18" charset="0"/>
                <a:cs typeface="Times New Roman" panose="02020603050405020304" pitchFamily="18" charset="0"/>
              </a:rPr>
              <a:t>Fecru’l-islâm</a:t>
            </a:r>
            <a:r>
              <a:rPr lang="tr-TR" dirty="0" smtClean="0">
                <a:latin typeface="Times New Roman" panose="02020603050405020304" pitchFamily="18" charset="0"/>
                <a:cs typeface="Times New Roman" panose="02020603050405020304" pitchFamily="18" charset="0"/>
              </a:rPr>
              <a:t>, Ahmed </a:t>
            </a:r>
            <a:r>
              <a:rPr lang="tr-TR" dirty="0" err="1" smtClean="0">
                <a:latin typeface="Times New Roman" panose="02020603050405020304" pitchFamily="18" charset="0"/>
                <a:cs typeface="Times New Roman" panose="02020603050405020304" pitchFamily="18" charset="0"/>
              </a:rPr>
              <a:t>Emîn</a:t>
            </a:r>
            <a:r>
              <a:rPr lang="tr-TR" dirty="0" smtClean="0">
                <a:latin typeface="Times New Roman" panose="02020603050405020304" pitchFamily="18" charset="0"/>
                <a:cs typeface="Times New Roman" panose="02020603050405020304" pitchFamily="18" charset="0"/>
              </a:rPr>
              <a:t> (öl. 1954) tarafından telif edilen ansiklopedik mahiyette bir eserdir.</a:t>
            </a:r>
          </a:p>
          <a:p>
            <a:pPr algn="just"/>
            <a:r>
              <a:rPr lang="tr-TR" dirty="0" err="1" smtClean="0">
                <a:latin typeface="Times New Roman" panose="02020603050405020304" pitchFamily="18" charset="0"/>
                <a:cs typeface="Times New Roman" panose="02020603050405020304" pitchFamily="18" charset="0"/>
              </a:rPr>
              <a:t>Câhiliye</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Sadru’l</a:t>
            </a:r>
            <a:r>
              <a:rPr lang="tr-TR" dirty="0" smtClean="0">
                <a:latin typeface="Times New Roman" panose="02020603050405020304" pitchFamily="18" charset="0"/>
                <a:cs typeface="Times New Roman" panose="02020603050405020304" pitchFamily="18" charset="0"/>
              </a:rPr>
              <a:t>-İslâm ve </a:t>
            </a:r>
            <a:r>
              <a:rPr lang="tr-TR" dirty="0" err="1" smtClean="0">
                <a:latin typeface="Times New Roman" panose="02020603050405020304" pitchFamily="18" charset="0"/>
                <a:cs typeface="Times New Roman" panose="02020603050405020304" pitchFamily="18" charset="0"/>
              </a:rPr>
              <a:t>Emeviler</a:t>
            </a:r>
            <a:r>
              <a:rPr lang="tr-TR" dirty="0" smtClean="0">
                <a:latin typeface="Times New Roman" panose="02020603050405020304" pitchFamily="18" charset="0"/>
                <a:cs typeface="Times New Roman" panose="02020603050405020304" pitchFamily="18" charset="0"/>
              </a:rPr>
              <a:t> dönemindeki Arap sosyal ve düşünce hayatını inceler.</a:t>
            </a:r>
          </a:p>
          <a:p>
            <a:pPr algn="just"/>
            <a:r>
              <a:rPr lang="tr-TR" dirty="0" smtClean="0">
                <a:latin typeface="Times New Roman" panose="02020603050405020304" pitchFamily="18" charset="0"/>
                <a:cs typeface="Times New Roman" panose="02020603050405020304" pitchFamily="18" charset="0"/>
              </a:rPr>
              <a:t>7 bölümden oluşur. </a:t>
            </a:r>
          </a:p>
          <a:p>
            <a:pPr algn="just"/>
            <a:r>
              <a:rPr lang="tr-TR" b="1" dirty="0" smtClean="0">
                <a:latin typeface="Times New Roman" panose="02020603050405020304" pitchFamily="18" charset="0"/>
                <a:cs typeface="Times New Roman" panose="02020603050405020304" pitchFamily="18" charset="0"/>
              </a:rPr>
              <a:t>Birinci bölümde </a:t>
            </a:r>
            <a:r>
              <a:rPr lang="tr-TR" dirty="0" err="1" smtClean="0">
                <a:latin typeface="Times New Roman" panose="02020603050405020304" pitchFamily="18" charset="0"/>
                <a:cs typeface="Times New Roman" panose="02020603050405020304" pitchFamily="18" charset="0"/>
              </a:rPr>
              <a:t>Câhiliye</a:t>
            </a:r>
            <a:r>
              <a:rPr lang="tr-TR" dirty="0" smtClean="0">
                <a:latin typeface="Times New Roman" panose="02020603050405020304" pitchFamily="18" charset="0"/>
                <a:cs typeface="Times New Roman" panose="02020603050405020304" pitchFamily="18" charset="0"/>
              </a:rPr>
              <a:t> dönemi sosyal, kültürel hayatı;</a:t>
            </a:r>
          </a:p>
          <a:p>
            <a:pPr algn="just"/>
            <a:r>
              <a:rPr lang="tr-TR" b="1" dirty="0" smtClean="0">
                <a:latin typeface="Times New Roman" panose="02020603050405020304" pitchFamily="18" charset="0"/>
                <a:cs typeface="Times New Roman" panose="02020603050405020304" pitchFamily="18" charset="0"/>
              </a:rPr>
              <a:t>İkinci bölümde </a:t>
            </a:r>
            <a:r>
              <a:rPr lang="tr-TR" dirty="0" err="1" smtClean="0">
                <a:latin typeface="Times New Roman" panose="02020603050405020304" pitchFamily="18" charset="0"/>
                <a:cs typeface="Times New Roman" panose="02020603050405020304" pitchFamily="18" charset="0"/>
              </a:rPr>
              <a:t>Câhiliye</a:t>
            </a:r>
            <a:r>
              <a:rPr lang="tr-TR" dirty="0" smtClean="0">
                <a:latin typeface="Times New Roman" panose="02020603050405020304" pitchFamily="18" charset="0"/>
                <a:cs typeface="Times New Roman" panose="02020603050405020304" pitchFamily="18" charset="0"/>
              </a:rPr>
              <a:t> döneminden </a:t>
            </a:r>
            <a:r>
              <a:rPr lang="tr-TR" dirty="0" err="1" smtClean="0">
                <a:latin typeface="Times New Roman" panose="02020603050405020304" pitchFamily="18" charset="0"/>
                <a:cs typeface="Times New Roman" panose="02020603050405020304" pitchFamily="18" charset="0"/>
              </a:rPr>
              <a:t>islâmi</a:t>
            </a:r>
            <a:r>
              <a:rPr lang="tr-TR" dirty="0" smtClean="0">
                <a:latin typeface="Times New Roman" panose="02020603050405020304" pitchFamily="18" charset="0"/>
                <a:cs typeface="Times New Roman" panose="02020603050405020304" pitchFamily="18" charset="0"/>
              </a:rPr>
              <a:t> döneme geçiş, </a:t>
            </a:r>
            <a:r>
              <a:rPr lang="tr-TR" dirty="0" err="1">
                <a:latin typeface="Times New Roman" panose="02020603050405020304" pitchFamily="18" charset="0"/>
                <a:cs typeface="Times New Roman" panose="02020603050405020304" pitchFamily="18" charset="0"/>
              </a:rPr>
              <a:t>i</a:t>
            </a:r>
            <a:r>
              <a:rPr lang="tr-TR" dirty="0" err="1" smtClean="0">
                <a:latin typeface="Times New Roman" panose="02020603050405020304" pitchFamily="18" charset="0"/>
                <a:cs typeface="Times New Roman" panose="02020603050405020304" pitchFamily="18" charset="0"/>
              </a:rPr>
              <a:t>slâmiyetin</a:t>
            </a:r>
            <a:r>
              <a:rPr lang="tr-TR" dirty="0" smtClean="0">
                <a:latin typeface="Times New Roman" panose="02020603050405020304" pitchFamily="18" charset="0"/>
                <a:cs typeface="Times New Roman" panose="02020603050405020304" pitchFamily="18" charset="0"/>
              </a:rPr>
              <a:t> Araplar üzerindeki etkisi, fikir hayatı, fetihler vs.;</a:t>
            </a:r>
          </a:p>
        </p:txBody>
      </p:sp>
      <p:sp>
        <p:nvSpPr>
          <p:cNvPr id="5" name="Metin Yer Tutucusu 4"/>
          <p:cNvSpPr>
            <a:spLocks noGrp="1"/>
          </p:cNvSpPr>
          <p:nvPr>
            <p:ph type="body" sz="quarter" idx="3"/>
          </p:nvPr>
        </p:nvSpPr>
        <p:spPr>
          <a:xfrm>
            <a:off x="6172201" y="1410789"/>
            <a:ext cx="4434840" cy="528093"/>
          </a:xfrm>
        </p:spPr>
        <p:txBody>
          <a:bodyPr/>
          <a:lstStyle/>
          <a:p>
            <a:pPr algn="ctr"/>
            <a:r>
              <a:rPr lang="ar-KW" dirty="0" smtClean="0"/>
              <a:t>فجر الاسلام</a:t>
            </a:r>
            <a:endParaRPr lang="tr-TR" dirty="0"/>
          </a:p>
        </p:txBody>
      </p:sp>
      <p:sp>
        <p:nvSpPr>
          <p:cNvPr id="6" name="İçerik Yer Tutucusu 5"/>
          <p:cNvSpPr>
            <a:spLocks noGrp="1"/>
          </p:cNvSpPr>
          <p:nvPr>
            <p:ph sz="quarter" idx="4"/>
          </p:nvPr>
        </p:nvSpPr>
        <p:spPr>
          <a:xfrm>
            <a:off x="5577840" y="1938882"/>
            <a:ext cx="6614161" cy="4644797"/>
          </a:xfrm>
        </p:spPr>
        <p:txBody>
          <a:bodyPr>
            <a:noAutofit/>
          </a:bodyPr>
          <a:lstStyle/>
          <a:p>
            <a:pPr algn="just"/>
            <a:r>
              <a:rPr lang="tr-TR" sz="2400" b="1" dirty="0" smtClean="0">
                <a:latin typeface="Times New Roman" panose="02020603050405020304" pitchFamily="18" charset="0"/>
                <a:cs typeface="Times New Roman" panose="02020603050405020304" pitchFamily="18" charset="0"/>
              </a:rPr>
              <a:t>Üçüncü bölümde </a:t>
            </a:r>
            <a:r>
              <a:rPr lang="tr-TR" sz="2400" dirty="0" smtClean="0">
                <a:latin typeface="Times New Roman" panose="02020603050405020304" pitchFamily="18" charset="0"/>
                <a:cs typeface="Times New Roman" panose="02020603050405020304" pitchFamily="18" charset="0"/>
              </a:rPr>
              <a:t>Farsların sosyal, kültürel, dini ve edebi durumu ile Arap sosyal, kültürel ve edebi hayatında Fars tesiri;</a:t>
            </a:r>
          </a:p>
          <a:p>
            <a:pPr algn="just"/>
            <a:r>
              <a:rPr lang="tr-TR" sz="2400" b="1" dirty="0" smtClean="0">
                <a:latin typeface="Times New Roman" panose="02020603050405020304" pitchFamily="18" charset="0"/>
                <a:cs typeface="Times New Roman" panose="02020603050405020304" pitchFamily="18" charset="0"/>
              </a:rPr>
              <a:t>Dördüncü bölümde </a:t>
            </a:r>
            <a:r>
              <a:rPr lang="tr-TR" sz="2400" dirty="0" err="1" smtClean="0">
                <a:latin typeface="Times New Roman" panose="02020603050405020304" pitchFamily="18" charset="0"/>
                <a:cs typeface="Times New Roman" panose="02020603050405020304" pitchFamily="18" charset="0"/>
              </a:rPr>
              <a:t>islâmi</a:t>
            </a:r>
            <a:r>
              <a:rPr lang="tr-TR" sz="2400" dirty="0" smtClean="0">
                <a:latin typeface="Times New Roman" panose="02020603050405020304" pitchFamily="18" charset="0"/>
                <a:cs typeface="Times New Roman" panose="02020603050405020304" pitchFamily="18" charset="0"/>
              </a:rPr>
              <a:t> fetihler esnasında Hristiyanlık, Yunan felsefesi, Arap düşünce ve edebiyatında Yunan tesiri;</a:t>
            </a:r>
          </a:p>
          <a:p>
            <a:pPr algn="just"/>
            <a:r>
              <a:rPr lang="tr-TR" sz="2400" b="1" dirty="0" smtClean="0">
                <a:latin typeface="Times New Roman" panose="02020603050405020304" pitchFamily="18" charset="0"/>
                <a:cs typeface="Times New Roman" panose="02020603050405020304" pitchFamily="18" charset="0"/>
              </a:rPr>
              <a:t>Beşinci bölümde </a:t>
            </a:r>
            <a:r>
              <a:rPr lang="tr-TR" sz="2400" dirty="0" smtClean="0">
                <a:latin typeface="Times New Roman" panose="02020603050405020304" pitchFamily="18" charset="0"/>
                <a:cs typeface="Times New Roman" panose="02020603050405020304" pitchFamily="18" charset="0"/>
              </a:rPr>
              <a:t>h. 1 asırda ilmi faaliyetler gibi…</a:t>
            </a:r>
          </a:p>
          <a:p>
            <a:pPr algn="just"/>
            <a:r>
              <a:rPr lang="tr-TR" sz="2400" dirty="0" smtClean="0">
                <a:latin typeface="Times New Roman" panose="02020603050405020304" pitchFamily="18" charset="0"/>
                <a:cs typeface="Times New Roman" panose="02020603050405020304" pitchFamily="18" charset="0"/>
              </a:rPr>
              <a:t>İlk defa 1929 yılında bir cilt olarak basılmıştır.</a:t>
            </a:r>
          </a:p>
          <a:p>
            <a:pPr algn="just"/>
            <a:r>
              <a:rPr lang="tr-TR" sz="2400" dirty="0" smtClean="0">
                <a:latin typeface="Times New Roman" panose="02020603050405020304" pitchFamily="18" charset="0"/>
                <a:cs typeface="Times New Roman" panose="02020603050405020304" pitchFamily="18" charset="0"/>
              </a:rPr>
              <a:t>Ahmed Serdaroğlu tarafından Türkçeye aynı isimle tercüme edilerek, 1976 yılında Ankara’da yayınlanmıştır.</a:t>
            </a:r>
          </a:p>
        </p:txBody>
      </p:sp>
    </p:spTree>
    <p:extLst>
      <p:ext uri="{BB962C8B-B14F-4D97-AF65-F5344CB8AC3E}">
        <p14:creationId xmlns:p14="http://schemas.microsoft.com/office/powerpoint/2010/main" val="2085404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ar-KW" dirty="0" smtClean="0"/>
              <a:t>أحمد أمين و بعض مؤلّفاته</a:t>
            </a:r>
            <a:endParaRPr lang="tr-TR" dirty="0"/>
          </a:p>
        </p:txBody>
      </p:sp>
      <p:sp>
        <p:nvSpPr>
          <p:cNvPr id="5" name="Metin Yer Tutucusu 4"/>
          <p:cNvSpPr>
            <a:spLocks noGrp="1"/>
          </p:cNvSpPr>
          <p:nvPr>
            <p:ph type="body" sz="quarter" idx="3"/>
          </p:nvPr>
        </p:nvSpPr>
        <p:spPr>
          <a:xfrm>
            <a:off x="6172200" y="1240971"/>
            <a:ext cx="5183187" cy="653143"/>
          </a:xfrm>
        </p:spPr>
        <p:txBody>
          <a:bodyPr/>
          <a:lstStyle/>
          <a:p>
            <a:pPr algn="ctr"/>
            <a:r>
              <a:rPr lang="ar-KW" dirty="0" smtClean="0"/>
              <a:t>ضحي الاسلام</a:t>
            </a:r>
            <a:endParaRPr lang="tr-TR" dirty="0"/>
          </a:p>
        </p:txBody>
      </p:sp>
      <p:sp>
        <p:nvSpPr>
          <p:cNvPr id="6" name="İçerik Yer Tutucusu 5"/>
          <p:cNvSpPr>
            <a:spLocks noGrp="1"/>
          </p:cNvSpPr>
          <p:nvPr>
            <p:ph sz="quarter" idx="4"/>
          </p:nvPr>
        </p:nvSpPr>
        <p:spPr>
          <a:xfrm>
            <a:off x="4689565" y="1894115"/>
            <a:ext cx="7119257" cy="4807132"/>
          </a:xfrm>
        </p:spPr>
        <p:txBody>
          <a:bodyPr>
            <a:noAutofit/>
          </a:bodyPr>
          <a:lstStyle/>
          <a:p>
            <a:pPr algn="just"/>
            <a:r>
              <a:rPr lang="tr-TR" sz="2400" dirty="0" err="1" smtClean="0">
                <a:latin typeface="Times New Roman" panose="02020603050405020304" pitchFamily="18" charset="0"/>
                <a:cs typeface="Times New Roman" panose="02020603050405020304" pitchFamily="18" charset="0"/>
              </a:rPr>
              <a:t>Fecru’l</a:t>
            </a:r>
            <a:r>
              <a:rPr lang="tr-TR" sz="2400" dirty="0" smtClean="0">
                <a:latin typeface="Times New Roman" panose="02020603050405020304" pitchFamily="18" charset="0"/>
                <a:cs typeface="Times New Roman" panose="02020603050405020304" pitchFamily="18" charset="0"/>
              </a:rPr>
              <a:t>-İslâm tarzında kaleme alınmıştır.</a:t>
            </a:r>
          </a:p>
          <a:p>
            <a:pPr algn="just"/>
            <a:r>
              <a:rPr lang="tr-TR" sz="2400" dirty="0" smtClean="0">
                <a:latin typeface="Times New Roman" panose="02020603050405020304" pitchFamily="18" charset="0"/>
                <a:cs typeface="Times New Roman" panose="02020603050405020304" pitchFamily="18" charset="0"/>
              </a:rPr>
              <a:t>1. </a:t>
            </a:r>
            <a:r>
              <a:rPr lang="tr-TR" sz="2400" dirty="0" err="1" smtClean="0">
                <a:latin typeface="Times New Roman" panose="02020603050405020304" pitchFamily="18" charset="0"/>
                <a:cs typeface="Times New Roman" panose="02020603050405020304" pitchFamily="18" charset="0"/>
              </a:rPr>
              <a:t>Abbâsi</a:t>
            </a:r>
            <a:r>
              <a:rPr lang="tr-TR" sz="2400" dirty="0" smtClean="0">
                <a:latin typeface="Times New Roman" panose="02020603050405020304" pitchFamily="18" charset="0"/>
                <a:cs typeface="Times New Roman" panose="02020603050405020304" pitchFamily="18" charset="0"/>
              </a:rPr>
              <a:t> dönemi sosyal, kültürel, ilmi ve dini hayatı inceler.</a:t>
            </a:r>
          </a:p>
          <a:p>
            <a:pPr algn="just"/>
            <a:r>
              <a:rPr lang="tr-TR" sz="2400" dirty="0" smtClean="0">
                <a:latin typeface="Times New Roman" panose="02020603050405020304" pitchFamily="18" charset="0"/>
                <a:cs typeface="Times New Roman" panose="02020603050405020304" pitchFamily="18" charset="0"/>
              </a:rPr>
              <a:t>3 cilt olarak basılmıştır.</a:t>
            </a:r>
          </a:p>
          <a:p>
            <a:pPr algn="just"/>
            <a:r>
              <a:rPr lang="tr-TR" sz="2400" dirty="0" smtClean="0">
                <a:latin typeface="Times New Roman" panose="02020603050405020304" pitchFamily="18" charset="0"/>
                <a:cs typeface="Times New Roman" panose="02020603050405020304" pitchFamily="18" charset="0"/>
              </a:rPr>
              <a:t>Her cilt kendi içerisinde alt başlıklara ayrılarak yazılmıştır.</a:t>
            </a:r>
          </a:p>
          <a:p>
            <a:pPr algn="just"/>
            <a:r>
              <a:rPr lang="tr-TR" sz="2400" dirty="0" smtClean="0">
                <a:latin typeface="Times New Roman" panose="02020603050405020304" pitchFamily="18" charset="0"/>
                <a:cs typeface="Times New Roman" panose="02020603050405020304" pitchFamily="18" charset="0"/>
              </a:rPr>
              <a:t>1. </a:t>
            </a:r>
            <a:r>
              <a:rPr lang="tr-TR" sz="2400" dirty="0" err="1" smtClean="0">
                <a:latin typeface="Times New Roman" panose="02020603050405020304" pitchFamily="18" charset="0"/>
                <a:cs typeface="Times New Roman" panose="02020603050405020304" pitchFamily="18" charset="0"/>
              </a:rPr>
              <a:t>Abbâsi</a:t>
            </a:r>
            <a:r>
              <a:rPr lang="tr-TR" sz="2400" dirty="0" smtClean="0">
                <a:latin typeface="Times New Roman" panose="02020603050405020304" pitchFamily="18" charset="0"/>
                <a:cs typeface="Times New Roman" panose="02020603050405020304" pitchFamily="18" charset="0"/>
              </a:rPr>
              <a:t> dönemi ansiklopedisi olarak sınıflandırmak mümkündür. </a:t>
            </a:r>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1933 yılında 1.cildi, 1935 yılında 2. cildi, 1936 yılında 3. cildi ve sonrasında üç cilt halinde birçok defa yayınlanmıştır.</a:t>
            </a:r>
          </a:p>
          <a:p>
            <a:pPr algn="just"/>
            <a:r>
              <a:rPr lang="tr-TR" sz="2400" dirty="0" smtClean="0">
                <a:latin typeface="Times New Roman" panose="02020603050405020304" pitchFamily="18" charset="0"/>
                <a:cs typeface="Times New Roman" panose="02020603050405020304" pitchFamily="18" charset="0"/>
              </a:rPr>
              <a:t>Zâkir </a:t>
            </a:r>
            <a:r>
              <a:rPr lang="tr-TR" sz="2400" dirty="0" err="1" smtClean="0">
                <a:latin typeface="Times New Roman" panose="02020603050405020304" pitchFamily="18" charset="0"/>
                <a:cs typeface="Times New Roman" panose="02020603050405020304" pitchFamily="18" charset="0"/>
              </a:rPr>
              <a:t>Kâdirî</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Uğan</a:t>
            </a:r>
            <a:r>
              <a:rPr lang="tr-TR" sz="2400" dirty="0" smtClean="0">
                <a:latin typeface="Times New Roman" panose="02020603050405020304" pitchFamily="18" charset="0"/>
                <a:cs typeface="Times New Roman" panose="02020603050405020304" pitchFamily="18" charset="0"/>
              </a:rPr>
              <a:t> tarafından Türkçeye çevrilmiştir.</a:t>
            </a:r>
            <a:endParaRPr lang="tr-TR" sz="2400" dirty="0">
              <a:latin typeface="Times New Roman" panose="02020603050405020304" pitchFamily="18" charset="0"/>
              <a:cs typeface="Times New Roman" panose="02020603050405020304" pitchFamily="18" charset="0"/>
            </a:endParaRPr>
          </a:p>
        </p:txBody>
      </p:sp>
      <p:pic>
        <p:nvPicPr>
          <p:cNvPr id="13" name="Picture 2" descr="Image result for â«Ø£Ø­ÙØ¯ Ø£ÙÙÙ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05" y="1690688"/>
            <a:ext cx="4143356" cy="480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995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EDEBİYAT KİTAPLARI:</a:t>
            </a:r>
            <a:br>
              <a:rPr lang="tr-TR"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ANSİKLOPEDİK EDEBİYAT KİTAPLARI</a:t>
            </a: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r>
              <a:rPr lang="tr-TR" dirty="0" smtClean="0">
                <a:cs typeface="+mj-cs"/>
              </a:rPr>
              <a:t>Arap edebiyatında ansiklopedik eserlerin telifine h. 3/m. 9 (III/IX) asrın ilk yarısında başlanmıştır.</a:t>
            </a:r>
          </a:p>
          <a:p>
            <a:endParaRPr lang="tr-TR" dirty="0" smtClean="0">
              <a:cs typeface="+mj-cs"/>
            </a:endParaRPr>
          </a:p>
          <a:p>
            <a:r>
              <a:rPr lang="tr-TR" dirty="0" smtClean="0">
                <a:cs typeface="+mj-cs"/>
              </a:rPr>
              <a:t>El-</a:t>
            </a:r>
            <a:r>
              <a:rPr lang="tr-TR" dirty="0" err="1" smtClean="0">
                <a:cs typeface="+mj-cs"/>
              </a:rPr>
              <a:t>Câhiz’in</a:t>
            </a:r>
            <a:r>
              <a:rPr lang="tr-TR" dirty="0" smtClean="0">
                <a:cs typeface="+mj-cs"/>
              </a:rPr>
              <a:t> (öl.255/869) el-</a:t>
            </a:r>
            <a:r>
              <a:rPr lang="tr-TR" dirty="0" err="1" smtClean="0">
                <a:cs typeface="+mj-cs"/>
              </a:rPr>
              <a:t>Beyân</a:t>
            </a:r>
            <a:r>
              <a:rPr lang="tr-TR" dirty="0" smtClean="0">
                <a:cs typeface="+mj-cs"/>
              </a:rPr>
              <a:t> </a:t>
            </a:r>
            <a:r>
              <a:rPr lang="tr-TR" dirty="0" err="1" smtClean="0">
                <a:cs typeface="+mj-cs"/>
              </a:rPr>
              <a:t>ve’tebyîn</a:t>
            </a:r>
            <a:r>
              <a:rPr lang="tr-TR" dirty="0" smtClean="0">
                <a:cs typeface="+mj-cs"/>
              </a:rPr>
              <a:t> </a:t>
            </a:r>
            <a:r>
              <a:rPr lang="tr-TR" b="1" dirty="0" smtClean="0">
                <a:cs typeface="+mj-cs"/>
              </a:rPr>
              <a:t>(</a:t>
            </a:r>
            <a:r>
              <a:rPr lang="ar-KW" b="1" dirty="0" smtClean="0">
                <a:cs typeface="+mj-cs"/>
              </a:rPr>
              <a:t>البيان و التّبيين</a:t>
            </a:r>
            <a:r>
              <a:rPr lang="tr-TR" dirty="0" smtClean="0">
                <a:cs typeface="+mj-cs"/>
              </a:rPr>
              <a:t>) adlı eseri en önemli ilk edebiyat kitabı olarak kabul edilmektedir.</a:t>
            </a:r>
          </a:p>
          <a:p>
            <a:pPr marL="0" indent="0">
              <a:buNone/>
            </a:pPr>
            <a:endParaRPr lang="tr-TR" dirty="0" smtClean="0">
              <a:cs typeface="+mj-cs"/>
            </a:endParaRPr>
          </a:p>
          <a:p>
            <a:r>
              <a:rPr lang="tr-TR" dirty="0" smtClean="0">
                <a:cs typeface="+mj-cs"/>
              </a:rPr>
              <a:t>el-</a:t>
            </a:r>
            <a:r>
              <a:rPr lang="tr-TR" dirty="0" err="1" smtClean="0">
                <a:cs typeface="+mj-cs"/>
              </a:rPr>
              <a:t>Câhiz’den</a:t>
            </a:r>
            <a:r>
              <a:rPr lang="tr-TR" dirty="0" smtClean="0">
                <a:cs typeface="+mj-cs"/>
              </a:rPr>
              <a:t> sonra edebiyat kitabı telifi aralıksız bir şekilde devam etmiş ve çok sayıda kitap yazılmıştır.</a:t>
            </a:r>
            <a:endParaRPr lang="tr-TR" dirty="0">
              <a:cs typeface="+mj-cs"/>
            </a:endParaRPr>
          </a:p>
        </p:txBody>
      </p:sp>
    </p:spTree>
    <p:extLst>
      <p:ext uri="{BB962C8B-B14F-4D97-AF65-F5344CB8AC3E}">
        <p14:creationId xmlns:p14="http://schemas.microsoft.com/office/powerpoint/2010/main" val="791626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66206"/>
            <a:ext cx="10683240" cy="5510757"/>
          </a:xfrm>
        </p:spPr>
        <p:txBody>
          <a:bodyPr>
            <a:normAutofit fontScale="92500" lnSpcReduction="20000"/>
          </a:bodyPr>
          <a:lstStyle/>
          <a:p>
            <a:pPr algn="just"/>
            <a:r>
              <a:rPr lang="tr-TR" sz="3600" dirty="0" smtClean="0">
                <a:latin typeface="Times New Roman" panose="02020603050405020304" pitchFamily="18" charset="0"/>
                <a:cs typeface="Times New Roman" panose="02020603050405020304" pitchFamily="18" charset="0"/>
              </a:rPr>
              <a:t>Ahmed </a:t>
            </a:r>
            <a:r>
              <a:rPr lang="tr-TR" sz="3600" dirty="0" err="1" smtClean="0">
                <a:latin typeface="Times New Roman" panose="02020603050405020304" pitchFamily="18" charset="0"/>
                <a:cs typeface="Times New Roman" panose="02020603050405020304" pitchFamily="18" charset="0"/>
              </a:rPr>
              <a:t>Emîn</a:t>
            </a:r>
            <a:r>
              <a:rPr lang="tr-TR" sz="3600" dirty="0" smtClean="0">
                <a:latin typeface="Times New Roman" panose="02020603050405020304" pitchFamily="18" charset="0"/>
                <a:cs typeface="Times New Roman" panose="02020603050405020304" pitchFamily="18" charset="0"/>
              </a:rPr>
              <a:t> Mısır’da yaşamış önemli ilim adamlarındandır. </a:t>
            </a:r>
            <a:r>
              <a:rPr lang="tr-TR" sz="3600" dirty="0" err="1" smtClean="0">
                <a:latin typeface="Times New Roman" panose="02020603050405020304" pitchFamily="18" charset="0"/>
                <a:cs typeface="Times New Roman" panose="02020603050405020304" pitchFamily="18" charset="0"/>
              </a:rPr>
              <a:t>Ezher’de</a:t>
            </a:r>
            <a:r>
              <a:rPr lang="tr-TR" sz="3600" dirty="0" smtClean="0">
                <a:latin typeface="Times New Roman" panose="02020603050405020304" pitchFamily="18" charset="0"/>
                <a:cs typeface="Times New Roman" panose="02020603050405020304" pitchFamily="18" charset="0"/>
              </a:rPr>
              <a:t> eğitim görmüş, buradan ayrıldıktan sonra eğitimini Hukuk Fakültesinde sürdürmüştür. </a:t>
            </a:r>
          </a:p>
          <a:p>
            <a:pPr algn="just"/>
            <a:r>
              <a:rPr lang="tr-TR" sz="3600" dirty="0" smtClean="0">
                <a:latin typeface="Times New Roman" panose="02020603050405020304" pitchFamily="18" charset="0"/>
                <a:cs typeface="Times New Roman" panose="02020603050405020304" pitchFamily="18" charset="0"/>
              </a:rPr>
              <a:t>Mezuniyetinden sonra 15 yıl medresede çalışmış, buradaki görevinden ayrılarak 4 yıl kadılık yapmıştır. Bu dönemde Taha Hüseyin’in de önerisiyle Edebiyat Fakültesi’nde ders vermiş, bir süre dekanlık görevini yürütmüştür. </a:t>
            </a:r>
          </a:p>
          <a:p>
            <a:pPr algn="just"/>
            <a:r>
              <a:rPr lang="tr-TR" sz="3600" dirty="0" smtClean="0">
                <a:latin typeface="Times New Roman" panose="02020603050405020304" pitchFamily="18" charset="0"/>
                <a:cs typeface="Times New Roman" panose="02020603050405020304" pitchFamily="18" charset="0"/>
              </a:rPr>
              <a:t>1947 yılında Arap Birliği Kültür İdaresi Müdürlüğü’ne seçilmiş, vefatına kadar bu kuruluşun başkanlığını yürütmüştür.</a:t>
            </a:r>
          </a:p>
          <a:p>
            <a:pPr algn="just"/>
            <a:r>
              <a:rPr lang="tr-TR" sz="3600" dirty="0" smtClean="0">
                <a:latin typeface="Times New Roman" panose="02020603050405020304" pitchFamily="18" charset="0"/>
                <a:cs typeface="Times New Roman" panose="02020603050405020304" pitchFamily="18" charset="0"/>
              </a:rPr>
              <a:t>Ahmed </a:t>
            </a:r>
            <a:r>
              <a:rPr lang="tr-TR" sz="3600" dirty="0" err="1" smtClean="0">
                <a:latin typeface="Times New Roman" panose="02020603050405020304" pitchFamily="18" charset="0"/>
                <a:cs typeface="Times New Roman" panose="02020603050405020304" pitchFamily="18" charset="0"/>
              </a:rPr>
              <a:t>Emîn</a:t>
            </a:r>
            <a:r>
              <a:rPr lang="tr-TR" sz="3600" dirty="0" smtClean="0">
                <a:latin typeface="Times New Roman" panose="02020603050405020304" pitchFamily="18" charset="0"/>
                <a:cs typeface="Times New Roman" panose="02020603050405020304" pitchFamily="18" charset="0"/>
              </a:rPr>
              <a:t> İngiliz hayranıdır. </a:t>
            </a:r>
          </a:p>
          <a:p>
            <a:pPr algn="just"/>
            <a:r>
              <a:rPr lang="tr-TR" sz="3600" dirty="0" smtClean="0">
                <a:latin typeface="Times New Roman" panose="02020603050405020304" pitchFamily="18" charset="0"/>
                <a:cs typeface="Times New Roman" panose="02020603050405020304" pitchFamily="18" charset="0"/>
              </a:rPr>
              <a:t>Batının fikirlerini doğunun fikriymiş gibi gösterir.</a:t>
            </a:r>
          </a:p>
          <a:p>
            <a:pPr algn="just"/>
            <a:r>
              <a:rPr lang="tr-TR" sz="3600" dirty="0" err="1" smtClean="0">
                <a:latin typeface="Times New Roman" panose="02020603050405020304" pitchFamily="18" charset="0"/>
                <a:cs typeface="Times New Roman" panose="02020603050405020304" pitchFamily="18" charset="0"/>
              </a:rPr>
              <a:t>Fecru’l</a:t>
            </a:r>
            <a:r>
              <a:rPr lang="tr-TR" sz="3600" dirty="0" smtClean="0">
                <a:latin typeface="Times New Roman" panose="02020603050405020304" pitchFamily="18" charset="0"/>
                <a:cs typeface="Times New Roman" panose="02020603050405020304" pitchFamily="18" charset="0"/>
              </a:rPr>
              <a:t>-İslâm adlı eserinde </a:t>
            </a:r>
            <a:r>
              <a:rPr lang="tr-TR" sz="3600" dirty="0" err="1">
                <a:latin typeface="Times New Roman" panose="02020603050405020304" pitchFamily="18" charset="0"/>
                <a:cs typeface="Times New Roman" panose="02020603050405020304" pitchFamily="18" charset="0"/>
              </a:rPr>
              <a:t>i</a:t>
            </a:r>
            <a:r>
              <a:rPr lang="tr-TR" sz="3600" dirty="0" err="1" smtClean="0">
                <a:latin typeface="Times New Roman" panose="02020603050405020304" pitchFamily="18" charset="0"/>
                <a:cs typeface="Times New Roman" panose="02020603050405020304" pitchFamily="18" charset="0"/>
              </a:rPr>
              <a:t>slâmın</a:t>
            </a:r>
            <a:r>
              <a:rPr lang="tr-TR" sz="3600" dirty="0" smtClean="0">
                <a:latin typeface="Times New Roman" panose="02020603050405020304" pitchFamily="18" charset="0"/>
                <a:cs typeface="Times New Roman" panose="02020603050405020304" pitchFamily="18" charset="0"/>
              </a:rPr>
              <a:t> geri kalmışlığını anlatır.</a:t>
            </a:r>
          </a:p>
          <a:p>
            <a:pPr algn="just"/>
            <a:endParaRPr lang="tr-T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1585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7829" y="287383"/>
            <a:ext cx="10911249" cy="692331"/>
          </a:xfrm>
        </p:spPr>
        <p:txBody>
          <a:bodyPr>
            <a:noAutofit/>
          </a:bodyPr>
          <a:lstStyle/>
          <a:p>
            <a:pPr algn="ctr"/>
            <a:r>
              <a:rPr lang="ar-KW" sz="4400" dirty="0" smtClean="0"/>
              <a:t>أحمد أمين و بعض مؤلّفاته</a:t>
            </a:r>
            <a:endParaRPr lang="tr-TR" sz="4400" dirty="0"/>
          </a:p>
        </p:txBody>
      </p:sp>
      <p:pic>
        <p:nvPicPr>
          <p:cNvPr id="13318" name="Picture 6" descr="Image result for â«ÙØ¬Ø± Ø§ÙØ§Ø³ÙØ§Ù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8" y="979714"/>
            <a:ext cx="4898572" cy="5355772"/>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mage result for â«Ø¶Ø­Ù Ø§ÙØ§Ø³ÙØ§Ùâ¬â"/>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26035" y="979714"/>
            <a:ext cx="4820194" cy="538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969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7829" y="287383"/>
            <a:ext cx="10911249" cy="692331"/>
          </a:xfrm>
        </p:spPr>
        <p:txBody>
          <a:bodyPr>
            <a:noAutofit/>
          </a:bodyPr>
          <a:lstStyle/>
          <a:p>
            <a:pPr algn="ctr"/>
            <a:r>
              <a:rPr lang="ar-KW" sz="4400" dirty="0" smtClean="0"/>
              <a:t>أحمد أمين و بعض مؤلّفاته</a:t>
            </a:r>
            <a:endParaRPr lang="tr-TR" sz="4400" dirty="0"/>
          </a:p>
        </p:txBody>
      </p:sp>
      <p:pic>
        <p:nvPicPr>
          <p:cNvPr id="14338" name="Picture 2" descr="Image result for â«Ø¸ÙØ± Ø§ÙØ¥Ø³ÙØ§Ù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304" y="1136469"/>
            <a:ext cx="4669503" cy="497694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â«ÙÙÙ Ø§ÙØ§Ø³ÙØ§Ù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30" y="1136469"/>
            <a:ext cx="4649434" cy="509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203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ar-KW" dirty="0" smtClean="0"/>
              <a:t>صبح الأعشي (القلقشندي)</a:t>
            </a:r>
            <a:endParaRPr lang="tr-TR" dirty="0"/>
          </a:p>
        </p:txBody>
      </p:sp>
      <p:sp>
        <p:nvSpPr>
          <p:cNvPr id="4" name="İçerik Yer Tutucusu 3"/>
          <p:cNvSpPr>
            <a:spLocks noGrp="1"/>
          </p:cNvSpPr>
          <p:nvPr>
            <p:ph sz="half" idx="2"/>
          </p:nvPr>
        </p:nvSpPr>
        <p:spPr>
          <a:xfrm>
            <a:off x="966651" y="1681163"/>
            <a:ext cx="5030924" cy="4508500"/>
          </a:xfrm>
        </p:spPr>
        <p:txBody>
          <a:bodyPr>
            <a:normAutofit fontScale="92500" lnSpcReduction="20000"/>
          </a:bodyPr>
          <a:lstStyle/>
          <a:p>
            <a:pPr algn="just"/>
            <a:r>
              <a:rPr lang="tr-TR" dirty="0" err="1" smtClean="0">
                <a:latin typeface="Times New Roman" panose="02020603050405020304" pitchFamily="18" charset="0"/>
                <a:cs typeface="Times New Roman" panose="02020603050405020304" pitchFamily="18" charset="0"/>
              </a:rPr>
              <a:t>Ebu’l</a:t>
            </a:r>
            <a:r>
              <a:rPr lang="tr-TR" dirty="0" smtClean="0">
                <a:latin typeface="Times New Roman" panose="02020603050405020304" pitchFamily="18" charset="0"/>
                <a:cs typeface="Times New Roman" panose="02020603050405020304" pitchFamily="18" charset="0"/>
              </a:rPr>
              <a:t>-’Abbâs </a:t>
            </a:r>
            <a:r>
              <a:rPr lang="tr-TR" dirty="0" err="1" smtClean="0">
                <a:latin typeface="Times New Roman" panose="02020603050405020304" pitchFamily="18" charset="0"/>
                <a:cs typeface="Times New Roman" panose="02020603050405020304" pitchFamily="18" charset="0"/>
              </a:rPr>
              <a:t>Ahmed</a:t>
            </a:r>
            <a:r>
              <a:rPr lang="tr-TR" dirty="0" smtClean="0">
                <a:latin typeface="Times New Roman" panose="02020603050405020304" pitchFamily="18" charset="0"/>
                <a:cs typeface="Times New Roman" panose="02020603050405020304" pitchFamily="18" charset="0"/>
              </a:rPr>
              <a:t> b. ‘</a:t>
            </a:r>
            <a:r>
              <a:rPr lang="tr-TR" dirty="0" err="1" smtClean="0">
                <a:latin typeface="Times New Roman" panose="02020603050405020304" pitchFamily="18" charset="0"/>
                <a:cs typeface="Times New Roman" panose="02020603050405020304" pitchFamily="18" charset="0"/>
              </a:rPr>
              <a:t>Alî</a:t>
            </a:r>
            <a:r>
              <a:rPr lang="tr-TR" dirty="0" smtClean="0">
                <a:latin typeface="Times New Roman" panose="02020603050405020304" pitchFamily="18" charset="0"/>
                <a:cs typeface="Times New Roman" panose="02020603050405020304" pitchFamily="18" charset="0"/>
              </a:rPr>
              <a:t> el-</a:t>
            </a:r>
            <a:r>
              <a:rPr lang="tr-TR" dirty="0" err="1" smtClean="0">
                <a:latin typeface="Times New Roman" panose="02020603050405020304" pitchFamily="18" charset="0"/>
                <a:cs typeface="Times New Roman" panose="02020603050405020304" pitchFamily="18" charset="0"/>
              </a:rPr>
              <a:t>Kalkaşendî</a:t>
            </a:r>
            <a:r>
              <a:rPr lang="tr-TR" dirty="0" smtClean="0">
                <a:latin typeface="Times New Roman" panose="02020603050405020304" pitchFamily="18" charset="0"/>
                <a:cs typeface="Times New Roman" panose="02020603050405020304" pitchFamily="18" charset="0"/>
              </a:rPr>
              <a:t> (öl. 821/1418) </a:t>
            </a:r>
            <a:r>
              <a:rPr lang="tr-TR" dirty="0">
                <a:latin typeface="Times New Roman" panose="02020603050405020304" pitchFamily="18" charset="0"/>
                <a:cs typeface="Times New Roman" panose="02020603050405020304" pitchFamily="18" charset="0"/>
              </a:rPr>
              <a:t>Subhu’l-a’şâ </a:t>
            </a:r>
            <a:r>
              <a:rPr lang="tr-TR" dirty="0" smtClean="0">
                <a:latin typeface="Times New Roman" panose="02020603050405020304" pitchFamily="18" charset="0"/>
                <a:cs typeface="Times New Roman" panose="02020603050405020304" pitchFamily="18" charset="0"/>
              </a:rPr>
              <a:t>adlı eserini, yeni yetişen katiplere Kuran ezberlemek, dil, nahiv, sarfı, yazıyı, divanları, anlaşma ve sözleşme türleri gibi hususları iyi öğretmek amacıyla kaleme almıştır. </a:t>
            </a:r>
          </a:p>
          <a:p>
            <a:pPr algn="just"/>
            <a:r>
              <a:rPr lang="tr-TR" dirty="0" smtClean="0">
                <a:latin typeface="Times New Roman" panose="02020603050405020304" pitchFamily="18" charset="0"/>
                <a:cs typeface="Times New Roman" panose="02020603050405020304" pitchFamily="18" charset="0"/>
              </a:rPr>
              <a:t>Katiplik mesleğinde başarılı olmanın yöntemlerini anlatmıştır. </a:t>
            </a:r>
          </a:p>
          <a:p>
            <a:pPr algn="just"/>
            <a:r>
              <a:rPr lang="tr-TR" dirty="0" smtClean="0">
                <a:latin typeface="Times New Roman" panose="02020603050405020304" pitchFamily="18" charset="0"/>
                <a:cs typeface="Times New Roman" panose="02020603050405020304" pitchFamily="18" charset="0"/>
              </a:rPr>
              <a:t>Yazar her konuyu işlerken şiir ve nesir metinlerinden de örnekler verir. </a:t>
            </a:r>
          </a:p>
        </p:txBody>
      </p:sp>
      <p:sp>
        <p:nvSpPr>
          <p:cNvPr id="6" name="İçerik Yer Tutucusu 5"/>
          <p:cNvSpPr>
            <a:spLocks noGrp="1"/>
          </p:cNvSpPr>
          <p:nvPr>
            <p:ph sz="quarter" idx="4"/>
          </p:nvPr>
        </p:nvSpPr>
        <p:spPr>
          <a:xfrm>
            <a:off x="6124438" y="1681164"/>
            <a:ext cx="5230950" cy="4508500"/>
          </a:xfrm>
        </p:spPr>
        <p:txBody>
          <a:bodyPr>
            <a:normAutofit fontScale="92500" lnSpcReduction="20000"/>
          </a:bodyPr>
          <a:lstStyle/>
          <a:p>
            <a:pPr algn="just"/>
            <a:r>
              <a:rPr lang="tr-TR" dirty="0" smtClean="0">
                <a:latin typeface="Times New Roman" panose="02020603050405020304" pitchFamily="18" charset="0"/>
                <a:cs typeface="Times New Roman" panose="02020603050405020304" pitchFamily="18" charset="0"/>
              </a:rPr>
              <a:t>Eser</a:t>
            </a:r>
            <a:r>
              <a:rPr lang="tr-TR" dirty="0">
                <a:latin typeface="Times New Roman" panose="02020603050405020304" pitchFamily="18" charset="0"/>
                <a:cs typeface="Times New Roman" panose="02020603050405020304" pitchFamily="18" charset="0"/>
              </a:rPr>
              <a:t>, bir mukaddime, 10 makale ve bir bitiş bölümden oluşur. Mukaddime kısmında birçok </a:t>
            </a:r>
            <a:r>
              <a:rPr lang="tr-TR" dirty="0" err="1">
                <a:latin typeface="Times New Roman" panose="02020603050405020304" pitchFamily="18" charset="0"/>
                <a:cs typeface="Times New Roman" panose="02020603050405020304" pitchFamily="18" charset="0"/>
              </a:rPr>
              <a:t>bab</a:t>
            </a:r>
            <a:r>
              <a:rPr lang="tr-TR" dirty="0">
                <a:latin typeface="Times New Roman" panose="02020603050405020304" pitchFamily="18" charset="0"/>
                <a:cs typeface="Times New Roman" panose="02020603050405020304" pitchFamily="18" charset="0"/>
              </a:rPr>
              <a:t> ve fasıllar vardır. Makaleleri ise </a:t>
            </a:r>
            <a:r>
              <a:rPr lang="tr-TR" dirty="0" err="1">
                <a:latin typeface="Times New Roman" panose="02020603050405020304" pitchFamily="18" charset="0"/>
                <a:cs typeface="Times New Roman" panose="02020603050405020304" pitchFamily="18" charset="0"/>
              </a:rPr>
              <a:t>bablara</a:t>
            </a:r>
            <a:r>
              <a:rPr lang="tr-TR" dirty="0">
                <a:latin typeface="Times New Roman" panose="02020603050405020304" pitchFamily="18" charset="0"/>
                <a:cs typeface="Times New Roman" panose="02020603050405020304" pitchFamily="18" charset="0"/>
              </a:rPr>
              <a:t> ayıran fasıllarla taksim etmiştir</a:t>
            </a:r>
            <a:r>
              <a:rPr lang="tr-TR" dirty="0" smtClean="0">
                <a:latin typeface="Times New Roman" panose="02020603050405020304" pitchFamily="18" charset="0"/>
                <a:cs typeface="Times New Roman" panose="02020603050405020304" pitchFamily="18" charset="0"/>
              </a:rPr>
              <a:t>.</a:t>
            </a:r>
          </a:p>
          <a:p>
            <a:pPr algn="just"/>
            <a:r>
              <a:rPr lang="tr-TR" dirty="0">
                <a:latin typeface="Times New Roman" panose="02020603050405020304" pitchFamily="18" charset="0"/>
                <a:cs typeface="Times New Roman" panose="02020603050405020304" pitchFamily="18" charset="0"/>
              </a:rPr>
              <a:t>Eser ele aldığı her konu hakkında geniş bilgi vermesi açısından ansiklopedik bir eser özelliği taşımaktadır</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1910, 1920 yıllarında Mısır’da 14 </a:t>
            </a:r>
            <a:r>
              <a:rPr lang="tr-TR" dirty="0" err="1" smtClean="0">
                <a:latin typeface="Times New Roman" panose="02020603050405020304" pitchFamily="18" charset="0"/>
                <a:cs typeface="Times New Roman" panose="02020603050405020304" pitchFamily="18" charset="0"/>
              </a:rPr>
              <a:t>cild</a:t>
            </a:r>
            <a:r>
              <a:rPr lang="tr-TR" dirty="0" smtClean="0">
                <a:latin typeface="Times New Roman" panose="02020603050405020304" pitchFamily="18" charset="0"/>
                <a:cs typeface="Times New Roman" panose="02020603050405020304" pitchFamily="18" charset="0"/>
              </a:rPr>
              <a:t> olarak basılmış; 1963 yılında aynı baskının ofset baskısı yapılmıştır.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8452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4584" y="391886"/>
            <a:ext cx="4027441" cy="744583"/>
          </a:xfrm>
        </p:spPr>
        <p:txBody>
          <a:bodyPr/>
          <a:lstStyle/>
          <a:p>
            <a:pPr algn="ctr"/>
            <a:r>
              <a:rPr lang="tr-TR" dirty="0" smtClean="0"/>
              <a:t>(</a:t>
            </a:r>
            <a:r>
              <a:rPr lang="ar-KW" dirty="0"/>
              <a:t>القلقشندي</a:t>
            </a:r>
            <a:r>
              <a:rPr lang="tr-TR" dirty="0" smtClean="0"/>
              <a:t>)</a:t>
            </a:r>
            <a:r>
              <a:rPr lang="tr-TR" dirty="0" smtClean="0">
                <a:latin typeface="Times New Roman" panose="02020603050405020304" pitchFamily="18" charset="0"/>
                <a:cs typeface="Times New Roman" panose="02020603050405020304" pitchFamily="18" charset="0"/>
              </a:rPr>
              <a:t>el-</a:t>
            </a:r>
            <a:r>
              <a:rPr lang="tr-TR" dirty="0" err="1" smtClean="0">
                <a:latin typeface="Times New Roman" panose="02020603050405020304" pitchFamily="18" charset="0"/>
                <a:cs typeface="Times New Roman" panose="02020603050405020304" pitchFamily="18" charset="0"/>
              </a:rPr>
              <a:t>Kalkaşendî</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fontScale="77500" lnSpcReduction="20000"/>
          </a:bodyPr>
          <a:lstStyle/>
          <a:p>
            <a:pPr algn="just"/>
            <a:r>
              <a:rPr lang="tr-TR" dirty="0" smtClean="0">
                <a:latin typeface="Times New Roman" panose="02020603050405020304" pitchFamily="18" charset="0"/>
                <a:cs typeface="Times New Roman" panose="02020603050405020304" pitchFamily="18" charset="0"/>
              </a:rPr>
              <a:t>Künyesi </a:t>
            </a:r>
            <a:r>
              <a:rPr lang="tr-TR" dirty="0" err="1">
                <a:latin typeface="Times New Roman" panose="02020603050405020304" pitchFamily="18" charset="0"/>
                <a:cs typeface="Times New Roman" panose="02020603050405020304" pitchFamily="18" charset="0"/>
              </a:rPr>
              <a:t>Ebü’l</a:t>
            </a:r>
            <a:r>
              <a:rPr lang="tr-TR" dirty="0">
                <a:latin typeface="Times New Roman" panose="02020603050405020304" pitchFamily="18" charset="0"/>
                <a:cs typeface="Times New Roman" panose="02020603050405020304" pitchFamily="18" charset="0"/>
              </a:rPr>
              <a:t>-Abbâs, lakabı </a:t>
            </a:r>
            <a:r>
              <a:rPr lang="tr-TR" dirty="0" err="1" smtClean="0">
                <a:latin typeface="Times New Roman" panose="02020603050405020304" pitchFamily="18" charset="0"/>
                <a:cs typeface="Times New Roman" panose="02020603050405020304" pitchFamily="18" charset="0"/>
              </a:rPr>
              <a:t>Şihâbüddîndir</a:t>
            </a:r>
            <a:r>
              <a:rPr lang="tr-TR" dirty="0" smtClean="0">
                <a:latin typeface="Times New Roman" panose="02020603050405020304" pitchFamily="18" charset="0"/>
                <a:cs typeface="Times New Roman" panose="02020603050405020304" pitchFamily="18" charset="0"/>
              </a:rPr>
              <a:t>. Kahire yakınlarında </a:t>
            </a:r>
            <a:r>
              <a:rPr lang="tr-TR" dirty="0" err="1" smtClean="0">
                <a:latin typeface="Times New Roman" panose="02020603050405020304" pitchFamily="18" charset="0"/>
                <a:cs typeface="Times New Roman" panose="02020603050405020304" pitchFamily="18" charset="0"/>
              </a:rPr>
              <a:t>Kalkaşend</a:t>
            </a:r>
            <a:r>
              <a:rPr lang="tr-TR" dirty="0" smtClean="0">
                <a:latin typeface="Times New Roman" panose="02020603050405020304" pitchFamily="18" charset="0"/>
                <a:cs typeface="Times New Roman" panose="02020603050405020304" pitchFamily="18" charset="0"/>
              </a:rPr>
              <a:t> denilen bir yerde doğmuştur.</a:t>
            </a:r>
          </a:p>
          <a:p>
            <a:pPr algn="just"/>
            <a:r>
              <a:rPr lang="tr-TR" dirty="0" smtClean="0">
                <a:latin typeface="Times New Roman" panose="02020603050405020304" pitchFamily="18" charset="0"/>
                <a:cs typeface="Times New Roman" panose="02020603050405020304" pitchFamily="18" charset="0"/>
              </a:rPr>
              <a:t>Önce Kuran’ı öğrenmiş, sonra İskenderiye’ye giderek, fıkıh başta olmak üzere dini ve edebi ilimleri tahsil etmiş, felsefe okumuştur.</a:t>
            </a:r>
          </a:p>
          <a:p>
            <a:pPr algn="just"/>
            <a:r>
              <a:rPr lang="tr-TR" dirty="0" err="1" smtClean="0">
                <a:latin typeface="Times New Roman" panose="02020603050405020304" pitchFamily="18" charset="0"/>
                <a:cs typeface="Times New Roman" panose="02020603050405020304" pitchFamily="18" charset="0"/>
              </a:rPr>
              <a:t>Subḥu’l-aʿşâ’da</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sultâniyyât</a:t>
            </a:r>
            <a:r>
              <a:rPr lang="tr-TR" dirty="0">
                <a:latin typeface="Times New Roman" panose="02020603050405020304" pitchFamily="18" charset="0"/>
                <a:cs typeface="Times New Roman" panose="02020603050405020304" pitchFamily="18" charset="0"/>
              </a:rPr>
              <a:t>” denilen devletlerarası resmî yazışmaların yanında </a:t>
            </a:r>
            <a:r>
              <a:rPr lang="tr-TR" dirty="0" err="1">
                <a:latin typeface="Times New Roman" panose="02020603050405020304" pitchFamily="18" charset="0"/>
                <a:cs typeface="Times New Roman" panose="02020603050405020304" pitchFamily="18" charset="0"/>
              </a:rPr>
              <a:t>ihvâniyyât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mersûm</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menşûr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tevkī</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ahid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tefvîz</a:t>
            </a:r>
            <a:r>
              <a:rPr lang="tr-TR" dirty="0">
                <a:latin typeface="Times New Roman" panose="02020603050405020304" pitchFamily="18" charset="0"/>
                <a:cs typeface="Times New Roman" panose="02020603050405020304" pitchFamily="18" charset="0"/>
              </a:rPr>
              <a:t>, vasiyet ve tezkire gibi tarih terimleri hakkında bilgi verilmiş, her türlü yazışmanın tarih boyunca geçirdiği değişiklikler ve müellif devrinde geçerli olan yazışma şekilleri yine resmî belgelerden örneklerle anlatılmıştır. </a:t>
            </a:r>
          </a:p>
          <a:p>
            <a:endParaRPr lang="tr-TR" dirty="0"/>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77" y="1136469"/>
            <a:ext cx="4886311" cy="4924697"/>
          </a:xfrm>
          <a:prstGeom prst="rect">
            <a:avLst/>
          </a:prstGeom>
        </p:spPr>
      </p:pic>
    </p:spTree>
    <p:extLst>
      <p:ext uri="{BB962C8B-B14F-4D97-AF65-F5344CB8AC3E}">
        <p14:creationId xmlns:p14="http://schemas.microsoft.com/office/powerpoint/2010/main" val="2163683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ar-KW" dirty="0" smtClean="0"/>
              <a:t>(المقري)</a:t>
            </a:r>
            <a:r>
              <a:rPr lang="tr-TR" dirty="0" smtClean="0"/>
              <a:t> </a:t>
            </a:r>
            <a:r>
              <a:rPr lang="tr-TR" dirty="0" smtClean="0">
                <a:latin typeface="Times New Roman" panose="02020603050405020304" pitchFamily="18" charset="0"/>
                <a:cs typeface="Times New Roman" panose="02020603050405020304" pitchFamily="18" charset="0"/>
              </a:rPr>
              <a:t>el-</a:t>
            </a:r>
            <a:r>
              <a:rPr lang="tr-TR" dirty="0" err="1" smtClean="0">
                <a:latin typeface="Times New Roman" panose="02020603050405020304" pitchFamily="18" charset="0"/>
                <a:cs typeface="Times New Roman" panose="02020603050405020304" pitchFamily="18" charset="0"/>
              </a:rPr>
              <a:t>Makkarî</a:t>
            </a:r>
            <a:r>
              <a:rPr lang="tr-TR" dirty="0" smtClean="0">
                <a:latin typeface="Times New Roman" panose="02020603050405020304" pitchFamily="18" charset="0"/>
                <a:cs typeface="Times New Roman" panose="02020603050405020304" pitchFamily="18" charset="0"/>
              </a:rPr>
              <a:t> (öl. 1041/1631)</a:t>
            </a:r>
            <a:endParaRPr lang="tr-TR" dirty="0">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839788" y="1541417"/>
            <a:ext cx="10515600" cy="679269"/>
          </a:xfrm>
        </p:spPr>
        <p:txBody>
          <a:bodyPr>
            <a:normAutofit/>
          </a:bodyPr>
          <a:lstStyle/>
          <a:p>
            <a:pPr algn="ctr"/>
            <a:r>
              <a:rPr lang="ar-KW" sz="3600" dirty="0" smtClean="0"/>
              <a:t>نفح الطيب</a:t>
            </a:r>
            <a:r>
              <a:rPr lang="tr-TR" sz="3600" dirty="0" smtClean="0"/>
              <a:t> </a:t>
            </a:r>
            <a:r>
              <a:rPr lang="tr-TR" sz="3600" dirty="0" smtClean="0">
                <a:latin typeface="Times New Roman" panose="02020603050405020304" pitchFamily="18" charset="0"/>
                <a:cs typeface="Times New Roman" panose="02020603050405020304" pitchFamily="18" charset="0"/>
              </a:rPr>
              <a:t>(</a:t>
            </a:r>
            <a:r>
              <a:rPr lang="tr-TR" sz="3600" dirty="0" err="1" smtClean="0">
                <a:latin typeface="Times New Roman" panose="02020603050405020304" pitchFamily="18" charset="0"/>
                <a:cs typeface="Times New Roman" panose="02020603050405020304" pitchFamily="18" charset="0"/>
              </a:rPr>
              <a:t>Nefhu’t-tîb</a:t>
            </a:r>
            <a:r>
              <a:rPr lang="tr-TR" sz="3600" dirty="0" smtClean="0">
                <a:latin typeface="Times New Roman" panose="02020603050405020304" pitchFamily="18" charset="0"/>
                <a:cs typeface="Times New Roman" panose="02020603050405020304" pitchFamily="18" charset="0"/>
              </a:rPr>
              <a:t>)</a:t>
            </a:r>
            <a:endParaRPr lang="tr-TR" sz="3600" dirty="0">
              <a:latin typeface="Times New Roman" panose="02020603050405020304" pitchFamily="18" charset="0"/>
              <a:cs typeface="Times New Roman" panose="02020603050405020304" pitchFamily="18" charset="0"/>
            </a:endParaRPr>
          </a:p>
        </p:txBody>
      </p:sp>
      <p:sp>
        <p:nvSpPr>
          <p:cNvPr id="4" name="İçerik Yer Tutucusu 3"/>
          <p:cNvSpPr>
            <a:spLocks noGrp="1"/>
          </p:cNvSpPr>
          <p:nvPr>
            <p:ph sz="half" idx="2"/>
          </p:nvPr>
        </p:nvSpPr>
        <p:spPr>
          <a:xfrm>
            <a:off x="839788" y="2325189"/>
            <a:ext cx="5169126" cy="3864474"/>
          </a:xfrm>
        </p:spPr>
        <p:txBody>
          <a:bodyPr>
            <a:normAutofit fontScale="92500" lnSpcReduction="10000"/>
          </a:bodyPr>
          <a:lstStyle/>
          <a:p>
            <a:pPr algn="just"/>
            <a:r>
              <a:rPr lang="tr-TR" dirty="0" err="1" smtClean="0">
                <a:latin typeface="Times New Roman" panose="02020603050405020304" pitchFamily="18" charset="0"/>
                <a:cs typeface="Times New Roman" panose="02020603050405020304" pitchFamily="18" charset="0"/>
              </a:rPr>
              <a:t>Nefhu’t-tîb</a:t>
            </a:r>
            <a:r>
              <a:rPr lang="tr-TR" dirty="0" smtClean="0">
                <a:latin typeface="Times New Roman" panose="02020603050405020304" pitchFamily="18" charset="0"/>
                <a:cs typeface="Times New Roman" panose="02020603050405020304" pitchFamily="18" charset="0"/>
              </a:rPr>
              <a:t> Endülüs hakkında bilgi verir. </a:t>
            </a:r>
          </a:p>
          <a:p>
            <a:pPr algn="just"/>
            <a:r>
              <a:rPr lang="tr-TR" dirty="0" smtClean="0">
                <a:latin typeface="Times New Roman" panose="02020603050405020304" pitchFamily="18" charset="0"/>
                <a:cs typeface="Times New Roman" panose="02020603050405020304" pitchFamily="18" charset="0"/>
              </a:rPr>
              <a:t>Edebiyat ve biyografi kitabıdır.</a:t>
            </a:r>
          </a:p>
          <a:p>
            <a:pPr algn="just"/>
            <a:r>
              <a:rPr lang="tr-TR" dirty="0" smtClean="0">
                <a:latin typeface="Times New Roman" panose="02020603050405020304" pitchFamily="18" charset="0"/>
                <a:cs typeface="Times New Roman" panose="02020603050405020304" pitchFamily="18" charset="0"/>
              </a:rPr>
              <a:t>Yazar eserini iki bölüme ayırmıştır. </a:t>
            </a:r>
          </a:p>
          <a:p>
            <a:pPr algn="just"/>
            <a:r>
              <a:rPr lang="tr-TR" b="1" dirty="0" smtClean="0">
                <a:latin typeface="Times New Roman" panose="02020603050405020304" pitchFamily="18" charset="0"/>
                <a:cs typeface="Times New Roman" panose="02020603050405020304" pitchFamily="18" charset="0"/>
              </a:rPr>
              <a:t>Birinci bölümde </a:t>
            </a:r>
            <a:r>
              <a:rPr lang="tr-TR" dirty="0" smtClean="0">
                <a:latin typeface="Times New Roman" panose="02020603050405020304" pitchFamily="18" charset="0"/>
                <a:cs typeface="Times New Roman" panose="02020603050405020304" pitchFamily="18" charset="0"/>
              </a:rPr>
              <a:t>Endülüs’ün fethinden yıkılışına kadar geçen dönemi Endülüs’te yaşamış edip, şair, önemli kimseler ile buraya göç eden, yerleşen kişilerin biyografilerini sunarak anlatır. </a:t>
            </a:r>
          </a:p>
        </p:txBody>
      </p:sp>
      <p:sp>
        <p:nvSpPr>
          <p:cNvPr id="6" name="İçerik Yer Tutucusu 5"/>
          <p:cNvSpPr>
            <a:spLocks noGrp="1"/>
          </p:cNvSpPr>
          <p:nvPr>
            <p:ph sz="quarter" idx="4"/>
          </p:nvPr>
        </p:nvSpPr>
        <p:spPr>
          <a:xfrm>
            <a:off x="6178730" y="2325189"/>
            <a:ext cx="5176657" cy="3864474"/>
          </a:xfrm>
        </p:spPr>
        <p:txBody>
          <a:bodyPr>
            <a:normAutofit fontScale="85000" lnSpcReduction="20000"/>
          </a:bodyPr>
          <a:lstStyle/>
          <a:p>
            <a:pPr algn="just"/>
            <a:r>
              <a:rPr lang="tr-TR" b="1" dirty="0" smtClean="0">
                <a:latin typeface="Times New Roman" panose="02020603050405020304" pitchFamily="18" charset="0"/>
                <a:cs typeface="Times New Roman" panose="02020603050405020304" pitchFamily="18" charset="0"/>
              </a:rPr>
              <a:t>İkinci bölümü </a:t>
            </a:r>
            <a:r>
              <a:rPr lang="tr-TR" dirty="0" smtClean="0">
                <a:latin typeface="Times New Roman" panose="02020603050405020304" pitchFamily="18" charset="0"/>
                <a:cs typeface="Times New Roman" panose="02020603050405020304" pitchFamily="18" charset="0"/>
              </a:rPr>
              <a:t>ise </a:t>
            </a:r>
            <a:r>
              <a:rPr lang="tr-TR" dirty="0" err="1" smtClean="0">
                <a:latin typeface="Times New Roman" panose="02020603050405020304" pitchFamily="18" charset="0"/>
                <a:cs typeface="Times New Roman" panose="02020603050405020304" pitchFamily="18" charset="0"/>
              </a:rPr>
              <a:t>Lîsânuddîn</a:t>
            </a:r>
            <a:r>
              <a:rPr lang="tr-TR" dirty="0" smtClean="0">
                <a:latin typeface="Times New Roman" panose="02020603050405020304" pitchFamily="18" charset="0"/>
                <a:cs typeface="Times New Roman" panose="02020603050405020304" pitchFamily="18" charset="0"/>
              </a:rPr>
              <a:t> b. El-</a:t>
            </a:r>
            <a:r>
              <a:rPr lang="tr-TR" dirty="0" err="1" smtClean="0">
                <a:latin typeface="Times New Roman" panose="02020603050405020304" pitchFamily="18" charset="0"/>
                <a:cs typeface="Times New Roman" panose="02020603050405020304" pitchFamily="18" charset="0"/>
              </a:rPr>
              <a:t>Hatîb’e</a:t>
            </a:r>
            <a:r>
              <a:rPr lang="tr-TR" dirty="0" smtClean="0">
                <a:latin typeface="Times New Roman" panose="02020603050405020304" pitchFamily="18" charset="0"/>
                <a:cs typeface="Times New Roman" panose="02020603050405020304" pitchFamily="18" charset="0"/>
              </a:rPr>
              <a:t> tahsis ederek, hayatını, edebi kişiliğini, hocalarını, şiirini, ilmi eserleri hususlarında bilgiler vermiştir. </a:t>
            </a:r>
          </a:p>
          <a:p>
            <a:pPr algn="just"/>
            <a:r>
              <a:rPr lang="tr-TR" dirty="0" smtClean="0">
                <a:latin typeface="Times New Roman" panose="02020603050405020304" pitchFamily="18" charset="0"/>
                <a:cs typeface="Times New Roman" panose="02020603050405020304" pitchFamily="18" charset="0"/>
              </a:rPr>
              <a:t>İki bölümde Endülüs edebi, siyasi ve sosyal hayatı hakkında bilgi veren bir ansiklopedi mahiyetindedir.</a:t>
            </a:r>
          </a:p>
          <a:p>
            <a:pPr algn="just"/>
            <a:r>
              <a:rPr lang="tr-TR" dirty="0" err="1" smtClean="0">
                <a:latin typeface="Times New Roman" panose="02020603050405020304" pitchFamily="18" charset="0"/>
                <a:cs typeface="Times New Roman" panose="02020603050405020304" pitchFamily="18" charset="0"/>
              </a:rPr>
              <a:t>Endülüsle</a:t>
            </a:r>
            <a:r>
              <a:rPr lang="tr-TR" dirty="0" smtClean="0">
                <a:latin typeface="Times New Roman" panose="02020603050405020304" pitchFamily="18" charset="0"/>
                <a:cs typeface="Times New Roman" panose="02020603050405020304" pitchFamily="18" charset="0"/>
              </a:rPr>
              <a:t> ilgili bölümü 1855’te </a:t>
            </a:r>
            <a:r>
              <a:rPr lang="tr-TR" dirty="0" err="1" smtClean="0">
                <a:latin typeface="Times New Roman" panose="02020603050405020304" pitchFamily="18" charset="0"/>
                <a:cs typeface="Times New Roman" panose="02020603050405020304" pitchFamily="18" charset="0"/>
              </a:rPr>
              <a:t>Leiden’de</a:t>
            </a:r>
            <a:r>
              <a:rPr lang="tr-TR" dirty="0" smtClean="0">
                <a:latin typeface="Times New Roman" panose="02020603050405020304" pitchFamily="18" charset="0"/>
                <a:cs typeface="Times New Roman" panose="02020603050405020304" pitchFamily="18" charset="0"/>
              </a:rPr>
              <a:t>, 1862’te Bulak ve 1884’te el-</a:t>
            </a:r>
            <a:r>
              <a:rPr lang="tr-TR" dirty="0" err="1" smtClean="0">
                <a:latin typeface="Times New Roman" panose="02020603050405020304" pitchFamily="18" charset="0"/>
                <a:cs typeface="Times New Roman" panose="02020603050405020304" pitchFamily="18" charset="0"/>
              </a:rPr>
              <a:t>Ezheriye</a:t>
            </a:r>
            <a:r>
              <a:rPr lang="tr-TR" dirty="0" smtClean="0">
                <a:latin typeface="Times New Roman" panose="02020603050405020304" pitchFamily="18" charset="0"/>
                <a:cs typeface="Times New Roman" panose="02020603050405020304" pitchFamily="18" charset="0"/>
              </a:rPr>
              <a:t> matbaalarında basılmıştır.</a:t>
            </a:r>
          </a:p>
          <a:p>
            <a:pPr algn="just"/>
            <a:r>
              <a:rPr lang="tr-TR" dirty="0" smtClean="0">
                <a:latin typeface="Times New Roman" panose="02020603050405020304" pitchFamily="18" charset="0"/>
                <a:cs typeface="Times New Roman" panose="02020603050405020304" pitchFamily="18" charset="0"/>
              </a:rPr>
              <a:t>10 cilt halinde 19492ta Beyrut’ta, 1968’te 8 cilt olarak Beyrut’ta yayınlanmıştır.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5350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ar-KW" dirty="0" smtClean="0"/>
              <a:t>(المقري)</a:t>
            </a:r>
            <a:r>
              <a:rPr lang="tr-TR" dirty="0" smtClean="0"/>
              <a:t> </a:t>
            </a:r>
            <a:r>
              <a:rPr lang="tr-TR" dirty="0" smtClean="0">
                <a:latin typeface="Times New Roman" panose="02020603050405020304" pitchFamily="18" charset="0"/>
                <a:cs typeface="Times New Roman" panose="02020603050405020304" pitchFamily="18" charset="0"/>
              </a:rPr>
              <a:t>EL-MAKKARÎ (öl. </a:t>
            </a:r>
            <a:r>
              <a:rPr lang="tr-TR" dirty="0">
                <a:latin typeface="Times New Roman" panose="02020603050405020304" pitchFamily="18" charset="0"/>
                <a:cs typeface="Times New Roman" panose="02020603050405020304" pitchFamily="18" charset="0"/>
              </a:rPr>
              <a:t>1041/1631)</a:t>
            </a:r>
          </a:p>
        </p:txBody>
      </p:sp>
      <p:sp>
        <p:nvSpPr>
          <p:cNvPr id="3" name="Metin Yer Tutucusu 2"/>
          <p:cNvSpPr>
            <a:spLocks noGrp="1"/>
          </p:cNvSpPr>
          <p:nvPr>
            <p:ph type="body" idx="1"/>
          </p:nvPr>
        </p:nvSpPr>
        <p:spPr>
          <a:xfrm>
            <a:off x="839788" y="1541417"/>
            <a:ext cx="10515600" cy="679269"/>
          </a:xfrm>
        </p:spPr>
        <p:txBody>
          <a:bodyPr>
            <a:normAutofit/>
          </a:bodyPr>
          <a:lstStyle/>
          <a:p>
            <a:pPr algn="ctr"/>
            <a:r>
              <a:rPr lang="ar-KW" sz="3600" dirty="0" smtClean="0"/>
              <a:t>أزهار الرياض</a:t>
            </a:r>
            <a:r>
              <a:rPr lang="tr-TR" sz="3600" dirty="0" smtClean="0"/>
              <a:t> </a:t>
            </a:r>
            <a:r>
              <a:rPr lang="tr-TR" sz="3600" dirty="0" smtClean="0">
                <a:latin typeface="Times New Roman" panose="02020603050405020304" pitchFamily="18" charset="0"/>
                <a:cs typeface="Times New Roman" panose="02020603050405020304" pitchFamily="18" charset="0"/>
              </a:rPr>
              <a:t>(</a:t>
            </a:r>
            <a:r>
              <a:rPr lang="tr-TR" sz="3600" dirty="0" err="1" smtClean="0">
                <a:latin typeface="Times New Roman" panose="02020603050405020304" pitchFamily="18" charset="0"/>
                <a:cs typeface="Times New Roman" panose="02020603050405020304" pitchFamily="18" charset="0"/>
              </a:rPr>
              <a:t>Ezhâru’r-riyâd</a:t>
            </a:r>
            <a:r>
              <a:rPr lang="tr-TR" sz="3600" dirty="0" smtClean="0">
                <a:latin typeface="Times New Roman" panose="02020603050405020304" pitchFamily="18" charset="0"/>
                <a:cs typeface="Times New Roman" panose="02020603050405020304" pitchFamily="18" charset="0"/>
              </a:rPr>
              <a:t>)</a:t>
            </a:r>
            <a:endParaRPr lang="tr-TR" sz="3600" dirty="0">
              <a:latin typeface="Times New Roman" panose="02020603050405020304" pitchFamily="18" charset="0"/>
              <a:cs typeface="Times New Roman" panose="02020603050405020304" pitchFamily="18" charset="0"/>
            </a:endParaRPr>
          </a:p>
        </p:txBody>
      </p:sp>
      <p:sp>
        <p:nvSpPr>
          <p:cNvPr id="4" name="İçerik Yer Tutucusu 3"/>
          <p:cNvSpPr>
            <a:spLocks noGrp="1"/>
          </p:cNvSpPr>
          <p:nvPr>
            <p:ph sz="half" idx="2"/>
          </p:nvPr>
        </p:nvSpPr>
        <p:spPr>
          <a:xfrm>
            <a:off x="839788" y="2325189"/>
            <a:ext cx="5169126" cy="3864474"/>
          </a:xfrm>
        </p:spPr>
        <p:txBody>
          <a:bodyPr>
            <a:normAutofit fontScale="92500" lnSpcReduction="10000"/>
          </a:bodyPr>
          <a:lstStyle/>
          <a:p>
            <a:pPr algn="just"/>
            <a:r>
              <a:rPr lang="tr-TR" dirty="0" err="1" smtClean="0">
                <a:latin typeface="Times New Roman" panose="02020603050405020304" pitchFamily="18" charset="0"/>
                <a:cs typeface="Times New Roman" panose="02020603050405020304" pitchFamily="18" charset="0"/>
              </a:rPr>
              <a:t>Ezhâru’r-riyâd</a:t>
            </a:r>
            <a:r>
              <a:rPr lang="tr-TR" dirty="0" smtClean="0">
                <a:latin typeface="Times New Roman" panose="02020603050405020304" pitchFamily="18" charset="0"/>
                <a:cs typeface="Times New Roman" panose="02020603050405020304" pitchFamily="18" charset="0"/>
              </a:rPr>
              <a:t> Endülüs’te yaşayan Kadı </a:t>
            </a:r>
            <a:r>
              <a:rPr lang="tr-TR" dirty="0" err="1" smtClean="0">
                <a:latin typeface="Times New Roman" panose="02020603050405020304" pitchFamily="18" charset="0"/>
                <a:cs typeface="Times New Roman" panose="02020603050405020304" pitchFamily="18" charset="0"/>
              </a:rPr>
              <a:t>İyâd</a:t>
            </a:r>
            <a:r>
              <a:rPr lang="tr-TR" dirty="0" smtClean="0">
                <a:latin typeface="Times New Roman" panose="02020603050405020304" pitchFamily="18" charset="0"/>
                <a:cs typeface="Times New Roman" panose="02020603050405020304" pitchFamily="18" charset="0"/>
              </a:rPr>
              <a:t> b. Mûsâ el-</a:t>
            </a:r>
            <a:r>
              <a:rPr lang="tr-TR" dirty="0" err="1" smtClean="0">
                <a:latin typeface="Times New Roman" panose="02020603050405020304" pitchFamily="18" charset="0"/>
                <a:cs typeface="Times New Roman" panose="02020603050405020304" pitchFamily="18" charset="0"/>
              </a:rPr>
              <a:t>Yahsubî’nin</a:t>
            </a:r>
            <a:r>
              <a:rPr lang="tr-TR" dirty="0" smtClean="0">
                <a:latin typeface="Times New Roman" panose="02020603050405020304" pitchFamily="18" charset="0"/>
                <a:cs typeface="Times New Roman" panose="02020603050405020304" pitchFamily="18" charset="0"/>
              </a:rPr>
              <a:t> (öl. 544/1149) hayatı hakkında yazılmış bir eserdir.</a:t>
            </a:r>
          </a:p>
          <a:p>
            <a:pPr algn="just"/>
            <a:r>
              <a:rPr lang="tr-TR" dirty="0" smtClean="0">
                <a:latin typeface="Times New Roman" panose="02020603050405020304" pitchFamily="18" charset="0"/>
                <a:cs typeface="Times New Roman" panose="02020603050405020304" pitchFamily="18" charset="0"/>
              </a:rPr>
              <a:t>Eserde Endülüs’ün fethinden Kadı </a:t>
            </a:r>
            <a:r>
              <a:rPr lang="tr-TR" dirty="0" err="1" smtClean="0">
                <a:latin typeface="Times New Roman" panose="02020603050405020304" pitchFamily="18" charset="0"/>
                <a:cs typeface="Times New Roman" panose="02020603050405020304" pitchFamily="18" charset="0"/>
              </a:rPr>
              <a:t>İyâd</a:t>
            </a:r>
            <a:r>
              <a:rPr lang="tr-TR" dirty="0" smtClean="0">
                <a:latin typeface="Times New Roman" panose="02020603050405020304" pitchFamily="18" charset="0"/>
                <a:cs typeface="Times New Roman" panose="02020603050405020304" pitchFamily="18" charset="0"/>
              </a:rPr>
              <a:t> dönemine kadar geçen süredeki edebi, fikri, tarihi ve sosyal hayat hakkında bilgi verir.</a:t>
            </a:r>
          </a:p>
          <a:p>
            <a:pPr algn="just"/>
            <a:r>
              <a:rPr lang="tr-TR" dirty="0" smtClean="0">
                <a:latin typeface="Times New Roman" panose="02020603050405020304" pitchFamily="18" charset="0"/>
                <a:cs typeface="Times New Roman" panose="02020603050405020304" pitchFamily="18" charset="0"/>
              </a:rPr>
              <a:t>Kadı </a:t>
            </a:r>
            <a:r>
              <a:rPr lang="tr-TR" dirty="0" err="1" smtClean="0">
                <a:latin typeface="Times New Roman" panose="02020603050405020304" pitchFamily="18" charset="0"/>
                <a:cs typeface="Times New Roman" panose="02020603050405020304" pitchFamily="18" charset="0"/>
              </a:rPr>
              <a:t>İyâd’ın</a:t>
            </a:r>
            <a:r>
              <a:rPr lang="tr-TR" dirty="0" smtClean="0">
                <a:latin typeface="Times New Roman" panose="02020603050405020304" pitchFamily="18" charset="0"/>
                <a:cs typeface="Times New Roman" panose="02020603050405020304" pitchFamily="18" charset="0"/>
              </a:rPr>
              <a:t> biyografisi dışında Endülüslü diğer edip, şairlerin biyografilerine de yer verir.</a:t>
            </a:r>
          </a:p>
        </p:txBody>
      </p:sp>
      <p:sp>
        <p:nvSpPr>
          <p:cNvPr id="6" name="İçerik Yer Tutucusu 5"/>
          <p:cNvSpPr>
            <a:spLocks noGrp="1"/>
          </p:cNvSpPr>
          <p:nvPr>
            <p:ph sz="quarter" idx="4"/>
          </p:nvPr>
        </p:nvSpPr>
        <p:spPr>
          <a:xfrm>
            <a:off x="6178730" y="2325189"/>
            <a:ext cx="5176657" cy="3864474"/>
          </a:xfrm>
        </p:spPr>
        <p:txBody>
          <a:bodyPr>
            <a:normAutofit/>
          </a:bodyPr>
          <a:lstStyle/>
          <a:p>
            <a:pPr algn="just"/>
            <a:r>
              <a:rPr lang="tr-TR" dirty="0" smtClean="0">
                <a:latin typeface="Times New Roman" panose="02020603050405020304" pitchFamily="18" charset="0"/>
                <a:cs typeface="Times New Roman" panose="02020603050405020304" pitchFamily="18" charset="0"/>
              </a:rPr>
              <a:t>Eser Endülüs ve Mağrip şiir ve nesir metinlerini de içerir. </a:t>
            </a:r>
          </a:p>
          <a:p>
            <a:pPr algn="just"/>
            <a:r>
              <a:rPr lang="tr-TR" dirty="0" smtClean="0">
                <a:latin typeface="Times New Roman" panose="02020603050405020304" pitchFamily="18" charset="0"/>
                <a:cs typeface="Times New Roman" panose="02020603050405020304" pitchFamily="18" charset="0"/>
              </a:rPr>
              <a:t>Endülüs ve Mağrip siyasi, sosyal, edebi ve kültürel hayatı hakkında başvuru kitabıdır.</a:t>
            </a:r>
          </a:p>
          <a:p>
            <a:pPr algn="just"/>
            <a:r>
              <a:rPr lang="tr-TR" dirty="0" smtClean="0">
                <a:latin typeface="Times New Roman" panose="02020603050405020304" pitchFamily="18" charset="0"/>
                <a:cs typeface="Times New Roman" panose="02020603050405020304" pitchFamily="18" charset="0"/>
              </a:rPr>
              <a:t>Eserin 1. cildi 1322’te Tunus’ta, daha sonra 1939 yılında 3 cilt halinde Mısır’da yayınlanmıştır.</a:t>
            </a:r>
          </a:p>
        </p:txBody>
      </p:sp>
    </p:spTree>
    <p:extLst>
      <p:ext uri="{BB962C8B-B14F-4D97-AF65-F5344CB8AC3E}">
        <p14:creationId xmlns:p14="http://schemas.microsoft.com/office/powerpoint/2010/main" val="1752036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ar-KW" dirty="0"/>
              <a:t>(المقري)</a:t>
            </a:r>
            <a:r>
              <a:rPr lang="tr-TR" dirty="0"/>
              <a:t> </a:t>
            </a:r>
            <a:r>
              <a:rPr lang="tr-TR" dirty="0" smtClean="0">
                <a:latin typeface="Times New Roman" panose="02020603050405020304" pitchFamily="18" charset="0"/>
                <a:cs typeface="Times New Roman" panose="02020603050405020304" pitchFamily="18" charset="0"/>
              </a:rPr>
              <a:t>el-</a:t>
            </a:r>
            <a:r>
              <a:rPr lang="tr-TR" dirty="0" err="1">
                <a:latin typeface="Times New Roman" panose="02020603050405020304" pitchFamily="18" charset="0"/>
                <a:cs typeface="Times New Roman" panose="02020603050405020304" pitchFamily="18" charset="0"/>
              </a:rPr>
              <a:t>M</a:t>
            </a:r>
            <a:r>
              <a:rPr lang="tr-TR" dirty="0" err="1" smtClean="0">
                <a:latin typeface="Times New Roman" panose="02020603050405020304" pitchFamily="18" charset="0"/>
                <a:cs typeface="Times New Roman" panose="02020603050405020304" pitchFamily="18" charset="0"/>
              </a:rPr>
              <a:t>akkarî</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(öl. </a:t>
            </a:r>
            <a:r>
              <a:rPr lang="tr-TR" dirty="0" smtClean="0">
                <a:latin typeface="Times New Roman" panose="02020603050405020304" pitchFamily="18" charset="0"/>
                <a:cs typeface="Times New Roman" panose="02020603050405020304" pitchFamily="18" charset="0"/>
              </a:rPr>
              <a:t>1041/1631)</a:t>
            </a:r>
            <a:endParaRPr lang="tr-TR" dirty="0"/>
          </a:p>
        </p:txBody>
      </p:sp>
      <p:pic>
        <p:nvPicPr>
          <p:cNvPr id="2052" name="Picture 4" descr="Image result for â«Ø§ÙÙÙØ±Ù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498" y="1690687"/>
            <a:ext cx="5164702" cy="44862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â«Ø£Ø²ÙØ§Ø± Ø§ÙØ±ÙØ§Ø¶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90687"/>
            <a:ext cx="3547045" cy="448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846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13509"/>
            <a:ext cx="10044890" cy="1097281"/>
          </a:xfrm>
        </p:spPr>
        <p:txBody>
          <a:bodyPr>
            <a:normAutofit/>
          </a:bodyPr>
          <a:lstStyle/>
          <a:p>
            <a:pPr algn="ctr"/>
            <a:r>
              <a:rPr lang="ar-KW" dirty="0"/>
              <a:t>أزهار </a:t>
            </a:r>
            <a:r>
              <a:rPr lang="ar-KW" dirty="0" smtClean="0"/>
              <a:t>الرياض</a:t>
            </a:r>
            <a:r>
              <a:rPr lang="tr-TR" dirty="0" smtClean="0"/>
              <a:t> </a:t>
            </a: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Ezhâru’r-riyâd</a:t>
            </a:r>
            <a:r>
              <a:rPr lang="tr-TR" dirty="0" smtClean="0">
                <a:latin typeface="Times New Roman" panose="02020603050405020304" pitchFamily="18" charset="0"/>
                <a:cs typeface="Times New Roman" panose="02020603050405020304" pitchFamily="18" charset="0"/>
              </a:rPr>
              <a:t>)</a:t>
            </a:r>
            <a:endParaRPr lang="tr-TR" dirty="0"/>
          </a:p>
        </p:txBody>
      </p:sp>
      <p:pic>
        <p:nvPicPr>
          <p:cNvPr id="3074" name="Picture 2" descr="http://mimages.ksu.edu.sa/images/Makhtotah%205096/DSC0019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1410790"/>
            <a:ext cx="6072157" cy="47931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â«Ø£Ø²ÙØ§Ø± Ø§ÙØ±ÙØ§Ø¶â¬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065" y="1410790"/>
            <a:ext cx="3502025" cy="479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27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6205" y="365125"/>
            <a:ext cx="11090365" cy="1006475"/>
          </a:xfrm>
        </p:spPr>
        <p:txBody>
          <a:bodyPr>
            <a:normAutofit fontScale="90000"/>
          </a:bodyPr>
          <a:lstStyle/>
          <a:p>
            <a:pPr algn="ctr"/>
            <a:r>
              <a:rPr lang="ar-KW" dirty="0" smtClean="0"/>
              <a:t>(الراغب الاصفهاني)</a:t>
            </a:r>
            <a:r>
              <a:rPr lang="tr-TR" dirty="0" smtClean="0"/>
              <a:t> </a:t>
            </a:r>
            <a:r>
              <a:rPr lang="tr-TR" dirty="0" smtClean="0">
                <a:latin typeface="Times New Roman" panose="02020603050405020304" pitchFamily="18" charset="0"/>
                <a:cs typeface="Times New Roman" panose="02020603050405020304" pitchFamily="18" charset="0"/>
              </a:rPr>
              <a:t>er-</a:t>
            </a:r>
            <a:r>
              <a:rPr lang="tr-TR" dirty="0" err="1" smtClean="0">
                <a:latin typeface="Times New Roman" panose="02020603050405020304" pitchFamily="18" charset="0"/>
                <a:cs typeface="Times New Roman" panose="02020603050405020304" pitchFamily="18" charset="0"/>
              </a:rPr>
              <a:t>Râğıb</a:t>
            </a:r>
            <a:r>
              <a:rPr lang="tr-TR" dirty="0" smtClean="0">
                <a:latin typeface="Times New Roman" panose="02020603050405020304" pitchFamily="18" charset="0"/>
                <a:cs typeface="Times New Roman" panose="02020603050405020304" pitchFamily="18" charset="0"/>
              </a:rPr>
              <a:t> el-</a:t>
            </a:r>
            <a:r>
              <a:rPr lang="tr-TR" dirty="0" err="1" smtClean="0">
                <a:latin typeface="Times New Roman" panose="02020603050405020304" pitchFamily="18" charset="0"/>
                <a:cs typeface="Times New Roman" panose="02020603050405020304" pitchFamily="18" charset="0"/>
              </a:rPr>
              <a:t>İsfehânî</a:t>
            </a:r>
            <a:r>
              <a:rPr lang="tr-TR" dirty="0" smtClean="0">
                <a:latin typeface="Times New Roman" panose="02020603050405020304" pitchFamily="18" charset="0"/>
                <a:cs typeface="Times New Roman" panose="02020603050405020304" pitchFamily="18" charset="0"/>
              </a:rPr>
              <a:t> (öl.502/1108)</a:t>
            </a:r>
            <a:endParaRPr lang="tr-TR" dirty="0">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1240970" y="1201783"/>
            <a:ext cx="10058401" cy="600891"/>
          </a:xfrm>
        </p:spPr>
        <p:txBody>
          <a:bodyPr/>
          <a:lstStyle/>
          <a:p>
            <a:pPr algn="ctr"/>
            <a:r>
              <a:rPr lang="ar-KW" dirty="0" smtClean="0"/>
              <a:t>(محاضرات الأدباء)  </a:t>
            </a:r>
            <a:r>
              <a:rPr lang="tr-TR" dirty="0" smtClean="0"/>
              <a:t> </a:t>
            </a:r>
            <a:r>
              <a:rPr lang="tr-TR" dirty="0" smtClean="0">
                <a:latin typeface="Times New Roman" panose="02020603050405020304" pitchFamily="18" charset="0"/>
                <a:cs typeface="Times New Roman" panose="02020603050405020304" pitchFamily="18" charset="0"/>
              </a:rPr>
              <a:t>Muhâdarâtu’l-udebâ’</a:t>
            </a:r>
            <a:endParaRPr lang="tr-TR" dirty="0">
              <a:latin typeface="Times New Roman" panose="02020603050405020304" pitchFamily="18" charset="0"/>
              <a:cs typeface="Times New Roman" panose="02020603050405020304" pitchFamily="18" charset="0"/>
            </a:endParaRPr>
          </a:p>
        </p:txBody>
      </p:sp>
      <p:sp>
        <p:nvSpPr>
          <p:cNvPr id="4" name="İçerik Yer Tutucusu 3"/>
          <p:cNvSpPr>
            <a:spLocks noGrp="1"/>
          </p:cNvSpPr>
          <p:nvPr>
            <p:ph sz="half" idx="2"/>
          </p:nvPr>
        </p:nvSpPr>
        <p:spPr>
          <a:xfrm>
            <a:off x="839789" y="1894114"/>
            <a:ext cx="5103812" cy="4295549"/>
          </a:xfrm>
        </p:spPr>
        <p:txBody>
          <a:bodyPr>
            <a:normAutofit fontScale="85000" lnSpcReduction="20000"/>
          </a:bodyPr>
          <a:lstStyle/>
          <a:p>
            <a:pPr algn="just"/>
            <a:r>
              <a:rPr lang="tr-TR" dirty="0">
                <a:latin typeface="Times New Roman" panose="02020603050405020304" pitchFamily="18" charset="0"/>
                <a:cs typeface="Times New Roman" panose="02020603050405020304" pitchFamily="18" charset="0"/>
              </a:rPr>
              <a:t>Muhâdarâtu’l-udebâ</a:t>
            </a:r>
            <a:r>
              <a:rPr lang="tr-TR" dirty="0" smtClean="0">
                <a:latin typeface="Times New Roman" panose="02020603050405020304" pitchFamily="18" charset="0"/>
                <a:cs typeface="Times New Roman" panose="02020603050405020304" pitchFamily="18" charset="0"/>
              </a:rPr>
              <a:t>’ çeşitli bölümler altında ilim, akıl, cehalet, ahlak, babalık, peygamberlik, övgü, zenginlik, fakirlik, tıp, dinler gibi beşeri ilimler hakkında bilgi veren ansiklopedik bir eserdir.</a:t>
            </a:r>
          </a:p>
          <a:p>
            <a:pPr algn="just"/>
            <a:r>
              <a:rPr lang="tr-TR" dirty="0" smtClean="0">
                <a:latin typeface="Times New Roman" panose="02020603050405020304" pitchFamily="18" charset="0"/>
                <a:cs typeface="Times New Roman" panose="02020603050405020304" pitchFamily="18" charset="0"/>
              </a:rPr>
              <a:t>Yazar, bir edip gözüyle bu hususları eserinde ele almıştır.</a:t>
            </a:r>
          </a:p>
          <a:p>
            <a:pPr algn="just"/>
            <a:r>
              <a:rPr lang="tr-TR" dirty="0" smtClean="0">
                <a:latin typeface="Times New Roman" panose="02020603050405020304" pitchFamily="18" charset="0"/>
                <a:cs typeface="Times New Roman" panose="02020603050405020304" pitchFamily="18" charset="0"/>
              </a:rPr>
              <a:t>Anlatılan konular hakkında şiir, nesir, hikmetli sözler, Kuran ayetleri ve hadisler sunulmuştur.</a:t>
            </a:r>
          </a:p>
          <a:p>
            <a:pPr algn="just"/>
            <a:r>
              <a:rPr lang="tr-TR" dirty="0" smtClean="0">
                <a:latin typeface="Times New Roman" panose="02020603050405020304" pitchFamily="18" charset="0"/>
                <a:cs typeface="Times New Roman" panose="02020603050405020304" pitchFamily="18" charset="0"/>
              </a:rPr>
              <a:t>Nadir şiir ve nesir parçaları bakımından zengin olan eser 4 cilt olarak 1961’te Beyrut’ta basılmıştır.</a:t>
            </a:r>
            <a:endParaRPr lang="tr-TR" dirty="0"/>
          </a:p>
        </p:txBody>
      </p:sp>
      <p:pic>
        <p:nvPicPr>
          <p:cNvPr id="4098" name="Picture 2" descr="Image result for â«ÙØ­Ø§Ø¶Ø±Ø§Øª Ø§ÙØ£Ø¯Ø¨Ø§Ø¡â¬â"/>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053942" y="1802674"/>
            <a:ext cx="3762103" cy="438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58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ar-KW" dirty="0" smtClean="0"/>
              <a:t>الجاحظ</a:t>
            </a:r>
            <a:r>
              <a:rPr lang="tr-TR" dirty="0" smtClean="0"/>
              <a:t> </a:t>
            </a:r>
            <a:br>
              <a:rPr lang="tr-TR" dirty="0" smtClean="0"/>
            </a:br>
            <a:r>
              <a:rPr lang="tr-TR" sz="2000" b="1" dirty="0" smtClean="0">
                <a:latin typeface="Times New Roman" panose="02020603050405020304" pitchFamily="18" charset="0"/>
                <a:cs typeface="Times New Roman" panose="02020603050405020304" pitchFamily="18" charset="0"/>
              </a:rPr>
              <a:t>Arap edebiyatının en büyük nesir yazarlarından ve </a:t>
            </a:r>
            <a:r>
              <a:rPr lang="tr-TR" sz="2000" b="1" dirty="0" err="1" smtClean="0">
                <a:latin typeface="Times New Roman" panose="02020603050405020304" pitchFamily="18" charset="0"/>
                <a:cs typeface="Times New Roman" panose="02020603050405020304" pitchFamily="18" charset="0"/>
              </a:rPr>
              <a:t>Mu’tezile</a:t>
            </a:r>
            <a:r>
              <a:rPr lang="tr-TR" sz="2000" b="1" dirty="0" smtClean="0">
                <a:latin typeface="Times New Roman" panose="02020603050405020304" pitchFamily="18" charset="0"/>
                <a:cs typeface="Times New Roman" panose="02020603050405020304" pitchFamily="18" charset="0"/>
              </a:rPr>
              <a:t> kelamcılarındandır.</a:t>
            </a:r>
            <a:endParaRPr lang="tr-TR" sz="2000" b="1" dirty="0">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839788" y="1681163"/>
            <a:ext cx="10515600" cy="823912"/>
          </a:xfrm>
        </p:spPr>
        <p:txBody>
          <a:bodyPr/>
          <a:lstStyle/>
          <a:p>
            <a:pPr algn="ctr"/>
            <a:r>
              <a:rPr lang="ar-KW" dirty="0" smtClean="0"/>
              <a:t>البيان و التبيين</a:t>
            </a:r>
            <a:endParaRPr lang="tr-TR" dirty="0"/>
          </a:p>
        </p:txBody>
      </p:sp>
      <p:sp>
        <p:nvSpPr>
          <p:cNvPr id="4" name="İçerik Yer Tutucusu 3"/>
          <p:cNvSpPr>
            <a:spLocks noGrp="1"/>
          </p:cNvSpPr>
          <p:nvPr>
            <p:ph sz="half" idx="2"/>
          </p:nvPr>
        </p:nvSpPr>
        <p:spPr>
          <a:xfrm>
            <a:off x="839788" y="2857772"/>
            <a:ext cx="10799218" cy="3425462"/>
          </a:xfrm>
        </p:spPr>
        <p:txBody>
          <a:bodyPr>
            <a:normAutofit fontScale="92500" lnSpcReduction="10000"/>
          </a:bodyPr>
          <a:lstStyle/>
          <a:p>
            <a:pPr algn="just"/>
            <a:r>
              <a:rPr lang="tr-TR" dirty="0" smtClean="0">
                <a:latin typeface="Times New Roman" panose="02020603050405020304" pitchFamily="18" charset="0"/>
                <a:cs typeface="Times New Roman" panose="02020603050405020304" pitchFamily="18" charset="0"/>
              </a:rPr>
              <a:t>Aydın tabakaya ait ve özellikle Arap karşıtı </a:t>
            </a:r>
            <a:r>
              <a:rPr lang="tr-TR" dirty="0" err="1" smtClean="0">
                <a:latin typeface="Times New Roman" panose="02020603050405020304" pitchFamily="18" charset="0"/>
                <a:cs typeface="Times New Roman" panose="02020603050405020304" pitchFamily="18" charset="0"/>
              </a:rPr>
              <a:t>Şuûbîlere</a:t>
            </a:r>
            <a:r>
              <a:rPr lang="tr-TR" dirty="0" smtClean="0">
                <a:latin typeface="Times New Roman" panose="02020603050405020304" pitchFamily="18" charset="0"/>
                <a:cs typeface="Times New Roman" panose="02020603050405020304" pitchFamily="18" charset="0"/>
              </a:rPr>
              <a:t> Arapların </a:t>
            </a:r>
            <a:r>
              <a:rPr lang="tr-TR" dirty="0" err="1" smtClean="0">
                <a:latin typeface="Times New Roman" panose="02020603050405020304" pitchFamily="18" charset="0"/>
                <a:cs typeface="Times New Roman" panose="02020603050405020304" pitchFamily="18" charset="0"/>
              </a:rPr>
              <a:t>hitâbet</a:t>
            </a:r>
            <a:r>
              <a:rPr lang="tr-TR" dirty="0" smtClean="0">
                <a:latin typeface="Times New Roman" panose="02020603050405020304" pitchFamily="18" charset="0"/>
                <a:cs typeface="Times New Roman" panose="02020603050405020304" pitchFamily="18" charset="0"/>
              </a:rPr>
              <a:t>, nesir ve şiir sanatlarındaki önemli eserlerini tanıtmak, bunları edebiyat açısından değerlendirmek ve bu konuda genel kültür vermek amacıyla kaleme alınmıştır.</a:t>
            </a:r>
          </a:p>
          <a:p>
            <a:pPr algn="just"/>
            <a:r>
              <a:rPr lang="tr-TR" dirty="0">
                <a:latin typeface="Times New Roman" panose="02020603050405020304" pitchFamily="18" charset="0"/>
                <a:cs typeface="Times New Roman" panose="02020603050405020304" pitchFamily="18" charset="0"/>
              </a:rPr>
              <a:t>Arap edebiyatında edep türüne giren ilk ve en önemli eserlerden biridir.</a:t>
            </a:r>
          </a:p>
          <a:p>
            <a:pPr algn="just"/>
            <a:r>
              <a:rPr lang="tr-TR" dirty="0">
                <a:latin typeface="Times New Roman" panose="02020603050405020304" pitchFamily="18" charset="0"/>
                <a:cs typeface="Times New Roman" panose="02020603050405020304" pitchFamily="18" charset="0"/>
              </a:rPr>
              <a:t>Düzenli bir plana uymadan Arap belagat ve fonetik ilimlerinin esaslarını vermeye çalışmıştır. </a:t>
            </a:r>
            <a:endParaRPr lang="tr-TR" dirty="0" smtClean="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Arapların </a:t>
            </a:r>
            <a:r>
              <a:rPr lang="tr-TR" dirty="0" err="1">
                <a:latin typeface="Times New Roman" panose="02020603050405020304" pitchFamily="18" charset="0"/>
                <a:cs typeface="Times New Roman" panose="02020603050405020304" pitchFamily="18" charset="0"/>
              </a:rPr>
              <a:t>hitâbet</a:t>
            </a:r>
            <a:r>
              <a:rPr lang="tr-TR" dirty="0">
                <a:latin typeface="Times New Roman" panose="02020603050405020304" pitchFamily="18" charset="0"/>
                <a:cs typeface="Times New Roman" panose="02020603050405020304" pitchFamily="18" charset="0"/>
              </a:rPr>
              <a:t> ve belagat sanatlarında diğer milletlere üstünlüğünü ispatlamak için yazılmıştır.</a:t>
            </a:r>
          </a:p>
          <a:p>
            <a:pPr algn="just"/>
            <a:endParaRPr lang="tr-TR" dirty="0">
              <a:latin typeface="Times New Roman" panose="02020603050405020304" pitchFamily="18" charset="0"/>
              <a:cs typeface="Times New Roman" panose="02020603050405020304" pitchFamily="18" charset="0"/>
            </a:endParaRPr>
          </a:p>
          <a:p>
            <a:pPr algn="just"/>
            <a:endParaRPr lang="tr-TR" dirty="0"/>
          </a:p>
        </p:txBody>
      </p:sp>
    </p:spTree>
    <p:extLst>
      <p:ext uri="{BB962C8B-B14F-4D97-AF65-F5344CB8AC3E}">
        <p14:creationId xmlns:p14="http://schemas.microsoft.com/office/powerpoint/2010/main" val="36363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39549" cy="497024"/>
          </a:xfrm>
        </p:spPr>
        <p:txBody>
          <a:bodyPr>
            <a:noAutofit/>
          </a:bodyPr>
          <a:lstStyle/>
          <a:p>
            <a:r>
              <a:rPr lang="tr-TR" sz="3200" b="1" dirty="0" smtClean="0">
                <a:latin typeface="Times New Roman" panose="02020603050405020304" pitchFamily="18" charset="0"/>
                <a:cs typeface="Times New Roman" panose="02020603050405020304" pitchFamily="18" charset="0"/>
              </a:rPr>
              <a:t>Arap Edebiyatında Edebi bir Tür Olarak </a:t>
            </a:r>
            <a:r>
              <a:rPr lang="tr-TR" sz="3200" b="1" u="sng" dirty="0" err="1">
                <a:solidFill>
                  <a:srgbClr val="C00000"/>
                </a:solidFill>
                <a:latin typeface="Times New Roman" panose="02020603050405020304" pitchFamily="18" charset="0"/>
                <a:cs typeface="Times New Roman" panose="02020603050405020304" pitchFamily="18" charset="0"/>
              </a:rPr>
              <a:t>Makâme</a:t>
            </a:r>
            <a:endParaRPr lang="tr-TR" sz="3200" b="1" u="sng" dirty="0">
              <a:solidFill>
                <a:srgbClr val="C0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69817" y="1005840"/>
            <a:ext cx="11612880" cy="5394959"/>
          </a:xfrm>
        </p:spPr>
        <p:txBody>
          <a:bodyPr>
            <a:normAutofit lnSpcReduction="10000"/>
          </a:bodyPr>
          <a:lstStyle/>
          <a:p>
            <a:pPr algn="just"/>
            <a:r>
              <a:rPr lang="tr-TR" dirty="0" smtClean="0">
                <a:latin typeface="Times New Roman" panose="02020603050405020304" pitchFamily="18" charset="0"/>
                <a:cs typeface="Times New Roman" panose="02020603050405020304" pitchFamily="18" charset="0"/>
              </a:rPr>
              <a:t>(</a:t>
            </a:r>
            <a:r>
              <a:rPr lang="ar-KW" sz="3500" b="1" dirty="0" smtClean="0">
                <a:latin typeface="Times New Roman" panose="02020603050405020304" pitchFamily="18" charset="0"/>
                <a:cs typeface="Times New Roman" panose="02020603050405020304" pitchFamily="18" charset="0"/>
              </a:rPr>
              <a:t>قيام</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Kıyâm</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masdarından</a:t>
            </a:r>
            <a:r>
              <a:rPr lang="tr-TR" dirty="0" smtClean="0">
                <a:latin typeface="Times New Roman" panose="02020603050405020304" pitchFamily="18" charset="0"/>
                <a:cs typeface="Times New Roman" panose="02020603050405020304" pitchFamily="18" charset="0"/>
              </a:rPr>
              <a:t> türetilmiştir. </a:t>
            </a:r>
          </a:p>
          <a:p>
            <a:pPr algn="just"/>
            <a:r>
              <a:rPr lang="ar-KW" sz="3000" b="1" dirty="0" smtClean="0">
                <a:latin typeface="Times New Roman" panose="02020603050405020304" pitchFamily="18" charset="0"/>
                <a:cs typeface="Times New Roman" panose="02020603050405020304" pitchFamily="18" charset="0"/>
              </a:rPr>
              <a:t>مقامة</a:t>
            </a:r>
            <a:r>
              <a:rPr lang="tr-TR" dirty="0" smtClean="0">
                <a:latin typeface="Times New Roman" panose="02020603050405020304" pitchFamily="18" charset="0"/>
                <a:cs typeface="Times New Roman" panose="02020603050405020304" pitchFamily="18" charset="0"/>
              </a:rPr>
              <a:t> kelimesi </a:t>
            </a:r>
            <a:r>
              <a:rPr lang="tr-TR" dirty="0">
                <a:latin typeface="Times New Roman" panose="02020603050405020304" pitchFamily="18" charset="0"/>
                <a:cs typeface="Times New Roman" panose="02020603050405020304" pitchFamily="18" charset="0"/>
              </a:rPr>
              <a:t>sözlükte ayakta durulan yer, meclis, bir grup halk anlamlarına gelir.</a:t>
            </a:r>
          </a:p>
          <a:p>
            <a:pPr algn="just"/>
            <a:r>
              <a:rPr lang="tr-TR" dirty="0" smtClean="0">
                <a:latin typeface="Times New Roman" panose="02020603050405020304" pitchFamily="18" charset="0"/>
                <a:cs typeface="Times New Roman" panose="02020603050405020304" pitchFamily="18" charset="0"/>
              </a:rPr>
              <a:t>Makâmelerin ilk örneklerine Halifelerin huzurunda yapılan tenkit içerikli öğütler şeklinde rastlanılır.</a:t>
            </a:r>
          </a:p>
          <a:p>
            <a:pPr algn="just"/>
            <a:r>
              <a:rPr lang="tr-TR" dirty="0" err="1" smtClean="0">
                <a:latin typeface="Times New Roman" panose="02020603050405020304" pitchFamily="18" charset="0"/>
                <a:cs typeface="Times New Roman" panose="02020603050405020304" pitchFamily="18" charset="0"/>
              </a:rPr>
              <a:t>Makâme</a:t>
            </a:r>
            <a:r>
              <a:rPr lang="tr-TR" dirty="0" smtClean="0">
                <a:latin typeface="Times New Roman" panose="02020603050405020304" pitchFamily="18" charset="0"/>
                <a:cs typeface="Times New Roman" panose="02020603050405020304" pitchFamily="18" charset="0"/>
              </a:rPr>
              <a:t> Abbasiler döneminde «yetkili şahıslara tenkit içerikli öğütlerde bulunmak» anlamında kullanılmıştır. </a:t>
            </a:r>
          </a:p>
          <a:p>
            <a:pPr algn="just"/>
            <a:r>
              <a:rPr lang="tr-TR" dirty="0" smtClean="0">
                <a:latin typeface="Times New Roman" panose="02020603050405020304" pitchFamily="18" charset="0"/>
                <a:cs typeface="Times New Roman" panose="02020603050405020304" pitchFamily="18" charset="0"/>
              </a:rPr>
              <a:t>Bedîuzzaman el-</a:t>
            </a:r>
            <a:r>
              <a:rPr lang="tr-TR" dirty="0" err="1" smtClean="0">
                <a:latin typeface="Times New Roman" panose="02020603050405020304" pitchFamily="18" charset="0"/>
                <a:cs typeface="Times New Roman" panose="02020603050405020304" pitchFamily="18" charset="0"/>
              </a:rPr>
              <a:t>Hemedânî</a:t>
            </a:r>
            <a:r>
              <a:rPr lang="tr-TR" dirty="0" smtClean="0">
                <a:latin typeface="Times New Roman" panose="02020603050405020304" pitchFamily="18" charset="0"/>
                <a:cs typeface="Times New Roman" panose="02020603050405020304" pitchFamily="18" charset="0"/>
              </a:rPr>
              <a:t> (öl. 398/1008) ile el-</a:t>
            </a:r>
            <a:r>
              <a:rPr lang="tr-TR" dirty="0" err="1" smtClean="0">
                <a:latin typeface="Times New Roman" panose="02020603050405020304" pitchFamily="18" charset="0"/>
                <a:cs typeface="Times New Roman" panose="02020603050405020304" pitchFamily="18" charset="0"/>
              </a:rPr>
              <a:t>Harîrî’nin</a:t>
            </a:r>
            <a:r>
              <a:rPr lang="tr-TR" dirty="0" smtClean="0">
                <a:latin typeface="Times New Roman" panose="02020603050405020304" pitchFamily="18" charset="0"/>
                <a:cs typeface="Times New Roman" panose="02020603050405020304" pitchFamily="18" charset="0"/>
              </a:rPr>
              <a:t> tanımıyla da «yazarının eğitim ve dil öğretimini hedeflediği, ağırlıklı olarak döneminin sosyal kokuşmuşluğuna doğrudan ya da dolaylı olarak değindiği, ayet, hadis ve darbımesellerle desteklediği </a:t>
            </a:r>
            <a:r>
              <a:rPr lang="tr-TR" dirty="0" err="1" smtClean="0">
                <a:latin typeface="Times New Roman" panose="02020603050405020304" pitchFamily="18" charset="0"/>
                <a:cs typeface="Times New Roman" panose="02020603050405020304" pitchFamily="18" charset="0"/>
              </a:rPr>
              <a:t>secili</a:t>
            </a:r>
            <a:r>
              <a:rPr lang="tr-TR" dirty="0" smtClean="0">
                <a:latin typeface="Times New Roman" panose="02020603050405020304" pitchFamily="18" charset="0"/>
                <a:cs typeface="Times New Roman" panose="02020603050405020304" pitchFamily="18" charset="0"/>
              </a:rPr>
              <a:t> nesir ve şiirden oluşan edebi </a:t>
            </a:r>
            <a:r>
              <a:rPr lang="tr-TR" dirty="0" err="1" smtClean="0">
                <a:latin typeface="Times New Roman" panose="02020603050405020304" pitchFamily="18" charset="0"/>
                <a:cs typeface="Times New Roman" panose="02020603050405020304" pitchFamily="18" charset="0"/>
              </a:rPr>
              <a:t>tür»dür</a:t>
            </a:r>
            <a:r>
              <a:rPr lang="tr-TR" dirty="0" smtClean="0">
                <a:latin typeface="Times New Roman" panose="02020603050405020304" pitchFamily="18" charset="0"/>
                <a:cs typeface="Times New Roman" panose="02020603050405020304" pitchFamily="18" charset="0"/>
              </a:rPr>
              <a:t>.  </a:t>
            </a:r>
          </a:p>
          <a:p>
            <a:pPr algn="just"/>
            <a:r>
              <a:rPr lang="tr-TR" dirty="0" err="1" smtClean="0">
                <a:latin typeface="Times New Roman" panose="02020603050405020304" pitchFamily="18" charset="0"/>
                <a:cs typeface="Times New Roman" panose="02020603050405020304" pitchFamily="18" charset="0"/>
              </a:rPr>
              <a:t>Makâme</a:t>
            </a:r>
            <a:r>
              <a:rPr lang="tr-TR" dirty="0" smtClean="0">
                <a:latin typeface="Times New Roman" panose="02020603050405020304" pitchFamily="18" charset="0"/>
                <a:cs typeface="Times New Roman" panose="02020603050405020304" pitchFamily="18" charset="0"/>
              </a:rPr>
              <a:t> türünü, günümüzde bilindiği anlamıyla Arap edebiyatına kazandıran kişi el-</a:t>
            </a:r>
            <a:r>
              <a:rPr lang="tr-TR" dirty="0" err="1" smtClean="0">
                <a:latin typeface="Times New Roman" panose="02020603050405020304" pitchFamily="18" charset="0"/>
                <a:cs typeface="Times New Roman" panose="02020603050405020304" pitchFamily="18" charset="0"/>
              </a:rPr>
              <a:t>Hemedânî’dir</a:t>
            </a:r>
            <a:r>
              <a:rPr lang="tr-TR" dirty="0" smtClean="0">
                <a:latin typeface="Times New Roman" panose="02020603050405020304" pitchFamily="18" charset="0"/>
                <a:cs typeface="Times New Roman" panose="02020603050405020304" pitchFamily="18" charset="0"/>
              </a:rPr>
              <a:t>. Bu türü taçlandıran ise el-</a:t>
            </a:r>
            <a:r>
              <a:rPr lang="tr-TR" dirty="0" err="1" smtClean="0">
                <a:latin typeface="Times New Roman" panose="02020603050405020304" pitchFamily="18" charset="0"/>
                <a:cs typeface="Times New Roman" panose="02020603050405020304" pitchFamily="18" charset="0"/>
              </a:rPr>
              <a:t>Harîrî’dir</a:t>
            </a:r>
            <a:r>
              <a:rPr lang="tr-TR" dirty="0" smtClean="0">
                <a:latin typeface="Times New Roman" panose="02020603050405020304" pitchFamily="18" charset="0"/>
                <a:cs typeface="Times New Roman" panose="02020603050405020304" pitchFamily="18" charset="0"/>
              </a:rPr>
              <a:t>. </a:t>
            </a:r>
          </a:p>
          <a:p>
            <a:endParaRPr lang="tr-TR" dirty="0"/>
          </a:p>
        </p:txBody>
      </p:sp>
    </p:spTree>
    <p:extLst>
      <p:ext uri="{BB962C8B-B14F-4D97-AF65-F5344CB8AC3E}">
        <p14:creationId xmlns:p14="http://schemas.microsoft.com/office/powerpoint/2010/main" val="4095888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0080" y="365126"/>
            <a:ext cx="10985863" cy="1215480"/>
          </a:xfrm>
        </p:spPr>
        <p:txBody>
          <a:bodyPr>
            <a:normAutofit fontScale="90000"/>
          </a:bodyPr>
          <a:lstStyle/>
          <a:p>
            <a:pPr algn="ctr"/>
            <a:r>
              <a:rPr lang="ar-KW" dirty="0" smtClean="0"/>
              <a:t>بديع الزمان الهمداني) </a:t>
            </a:r>
            <a:r>
              <a:rPr lang="tr-TR" dirty="0" smtClean="0"/>
              <a:t>) </a:t>
            </a:r>
            <a:r>
              <a:rPr lang="tr-TR" dirty="0" err="1" smtClean="0">
                <a:latin typeface="Times New Roman" panose="02020603050405020304" pitchFamily="18" charset="0"/>
                <a:cs typeface="Times New Roman" panose="02020603050405020304" pitchFamily="18" charset="0"/>
              </a:rPr>
              <a:t>Bedî</a:t>
            </a:r>
            <a:r>
              <a:rPr lang="tr-TR" dirty="0" err="1" smtClean="0">
                <a:latin typeface="Times New Roman" panose="02020603050405020304" pitchFamily="18" charset="0"/>
                <a:cs typeface="Times New Roman" panose="02020603050405020304" pitchFamily="18" charset="0"/>
              </a:rPr>
              <a:t>’uz-zamân</a:t>
            </a:r>
            <a:r>
              <a:rPr lang="tr-TR" dirty="0" smtClean="0">
                <a:latin typeface="Times New Roman" panose="02020603050405020304" pitchFamily="18" charset="0"/>
                <a:cs typeface="Times New Roman" panose="02020603050405020304" pitchFamily="18" charset="0"/>
              </a:rPr>
              <a:t> el-</a:t>
            </a:r>
            <a:r>
              <a:rPr lang="tr-TR" dirty="0" err="1" smtClean="0">
                <a:latin typeface="Times New Roman" panose="02020603050405020304" pitchFamily="18" charset="0"/>
                <a:cs typeface="Times New Roman" panose="02020603050405020304" pitchFamily="18" charset="0"/>
              </a:rPr>
              <a:t>Hemedânî</a:t>
            </a:r>
            <a:r>
              <a:rPr lang="tr-TR"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(öl. 398/1007)</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40080" y="1881051"/>
            <a:ext cx="10985863" cy="4585064"/>
          </a:xfrm>
        </p:spPr>
        <p:txBody>
          <a:bodyPr>
            <a:normAutofit fontScale="77500" lnSpcReduction="20000"/>
          </a:bodyPr>
          <a:lstStyle/>
          <a:p>
            <a:pPr marL="0" indent="0" algn="just">
              <a:buNone/>
            </a:pPr>
            <a:r>
              <a:rPr lang="tr-TR" dirty="0"/>
              <a:t> </a:t>
            </a:r>
            <a:endParaRPr lang="tr-TR" dirty="0" smtClean="0"/>
          </a:p>
          <a:p>
            <a:pPr algn="just"/>
            <a:r>
              <a:rPr lang="ar-KW" sz="4100" b="1" dirty="0" smtClean="0"/>
              <a:t>مقامات الهمداني</a:t>
            </a:r>
            <a:r>
              <a:rPr lang="ar-KW" sz="3200" dirty="0" smtClean="0"/>
              <a:t>)</a:t>
            </a:r>
            <a:r>
              <a:rPr lang="tr-TR" sz="3200" dirty="0" smtClean="0"/>
              <a:t>) </a:t>
            </a:r>
            <a:r>
              <a:rPr lang="tr-TR" sz="3200" dirty="0" err="1" smtClean="0">
                <a:latin typeface="Times New Roman" panose="02020603050405020304" pitchFamily="18" charset="0"/>
                <a:cs typeface="Times New Roman" panose="02020603050405020304" pitchFamily="18" charset="0"/>
              </a:rPr>
              <a:t>Makâmâtu’l-</a:t>
            </a:r>
            <a:r>
              <a:rPr lang="tr-TR" sz="3200" dirty="0" err="1" smtClean="0">
                <a:latin typeface="Times New Roman" panose="02020603050405020304" pitchFamily="18" charset="0"/>
                <a:cs typeface="Times New Roman" panose="02020603050405020304" pitchFamily="18" charset="0"/>
              </a:rPr>
              <a:t>Hemedânî</a:t>
            </a:r>
            <a:r>
              <a:rPr lang="tr-TR" sz="3200" dirty="0" smtClean="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adlı </a:t>
            </a:r>
            <a:r>
              <a:rPr lang="tr-TR" sz="3200" dirty="0" smtClean="0">
                <a:latin typeface="Times New Roman" panose="02020603050405020304" pitchFamily="18" charset="0"/>
                <a:cs typeface="Times New Roman" panose="02020603050405020304" pitchFamily="18" charset="0"/>
              </a:rPr>
              <a:t>eser, </a:t>
            </a:r>
            <a:r>
              <a:rPr lang="tr-TR" sz="3200" dirty="0" smtClean="0">
                <a:latin typeface="Times New Roman" panose="02020603050405020304" pitchFamily="18" charset="0"/>
                <a:cs typeface="Times New Roman" panose="02020603050405020304" pitchFamily="18" charset="0"/>
              </a:rPr>
              <a:t>edebi bir </a:t>
            </a:r>
            <a:r>
              <a:rPr lang="tr-TR" sz="3200" dirty="0" smtClean="0">
                <a:latin typeface="Times New Roman" panose="02020603050405020304" pitchFamily="18" charset="0"/>
                <a:cs typeface="Times New Roman" panose="02020603050405020304" pitchFamily="18" charset="0"/>
              </a:rPr>
              <a:t>üslup haline getirilen </a:t>
            </a:r>
            <a:r>
              <a:rPr lang="tr-TR" sz="3200" dirty="0" err="1" smtClean="0">
                <a:latin typeface="Times New Roman" panose="02020603050405020304" pitchFamily="18" charset="0"/>
                <a:cs typeface="Times New Roman" panose="02020603050405020304" pitchFamily="18" charset="0"/>
              </a:rPr>
              <a:t>makâmelerden</a:t>
            </a:r>
            <a:r>
              <a:rPr lang="tr-TR" sz="3200" dirty="0" smtClean="0">
                <a:latin typeface="Times New Roman" panose="02020603050405020304" pitchFamily="18" charset="0"/>
                <a:cs typeface="Times New Roman" panose="02020603050405020304" pitchFamily="18" charset="0"/>
              </a:rPr>
              <a:t> oluşur. </a:t>
            </a:r>
          </a:p>
          <a:p>
            <a:pPr algn="just"/>
            <a:r>
              <a:rPr lang="tr-TR" sz="3200" dirty="0" smtClean="0">
                <a:latin typeface="Times New Roman" panose="02020603050405020304" pitchFamily="18" charset="0"/>
                <a:cs typeface="Times New Roman" panose="02020603050405020304" pitchFamily="18" charset="0"/>
              </a:rPr>
              <a:t>Genellikle bir kahraman ve bu kahramanın karşısında bir hikayeci bulunur.</a:t>
            </a:r>
          </a:p>
          <a:p>
            <a:pPr algn="just"/>
            <a:r>
              <a:rPr lang="tr-TR" dirty="0" smtClean="0">
                <a:latin typeface="Times New Roman" panose="02020603050405020304" pitchFamily="18" charset="0"/>
                <a:cs typeface="Times New Roman" panose="02020603050405020304" pitchFamily="18" charset="0"/>
              </a:rPr>
              <a:t>Hikayelerin kahramanları çoğunlukla kurnazca fikirlere </a:t>
            </a:r>
            <a:r>
              <a:rPr lang="tr-TR" sz="3100" dirty="0" smtClean="0">
                <a:latin typeface="Times New Roman" panose="02020603050405020304" pitchFamily="18" charset="0"/>
                <a:cs typeface="Times New Roman" panose="02020603050405020304" pitchFamily="18" charset="0"/>
              </a:rPr>
              <a:t>sahip, bilginlik taslayan, hitabet mahareti gösteren, şaklabanlık yapan ve para koparan bir hilekardır.</a:t>
            </a:r>
          </a:p>
          <a:p>
            <a:pPr algn="just"/>
            <a:r>
              <a:rPr lang="tr-TR" sz="3100" dirty="0" smtClean="0">
                <a:latin typeface="Times New Roman" panose="02020603050405020304" pitchFamily="18" charset="0"/>
                <a:cs typeface="Times New Roman" panose="02020603050405020304" pitchFamily="18" charset="0"/>
              </a:rPr>
              <a:t>51 </a:t>
            </a:r>
            <a:r>
              <a:rPr lang="tr-TR" sz="3100" dirty="0" err="1" smtClean="0">
                <a:latin typeface="Times New Roman" panose="02020603050405020304" pitchFamily="18" charset="0"/>
                <a:cs typeface="Times New Roman" panose="02020603050405020304" pitchFamily="18" charset="0"/>
              </a:rPr>
              <a:t>makâme</a:t>
            </a:r>
            <a:r>
              <a:rPr lang="tr-TR" sz="3100" dirty="0" smtClean="0">
                <a:latin typeface="Times New Roman" panose="02020603050405020304" pitchFamily="18" charset="0"/>
                <a:cs typeface="Times New Roman" panose="02020603050405020304" pitchFamily="18" charset="0"/>
              </a:rPr>
              <a:t> yer alır. </a:t>
            </a:r>
          </a:p>
          <a:p>
            <a:pPr algn="just"/>
            <a:r>
              <a:rPr lang="tr-TR" sz="3100" dirty="0" err="1" smtClean="0">
                <a:latin typeface="Times New Roman" panose="02020603050405020304" pitchFamily="18" charset="0"/>
                <a:cs typeface="Times New Roman" panose="02020603050405020304" pitchFamily="18" charset="0"/>
              </a:rPr>
              <a:t>Makâmeler</a:t>
            </a:r>
            <a:r>
              <a:rPr lang="tr-TR" sz="3100" dirty="0" smtClean="0">
                <a:latin typeface="Times New Roman" panose="02020603050405020304" pitchFamily="18" charset="0"/>
                <a:cs typeface="Times New Roman" panose="02020603050405020304" pitchFamily="18" charset="0"/>
              </a:rPr>
              <a:t> hikayenin geçtiği yer ya da konusuna göre şiir, </a:t>
            </a:r>
            <a:r>
              <a:rPr lang="tr-TR" sz="3100" dirty="0" err="1" smtClean="0">
                <a:latin typeface="Times New Roman" panose="02020603050405020304" pitchFamily="18" charset="0"/>
                <a:cs typeface="Times New Roman" panose="02020603050405020304" pitchFamily="18" charset="0"/>
              </a:rPr>
              <a:t>Kûfe</a:t>
            </a:r>
            <a:r>
              <a:rPr lang="tr-TR" sz="3100" dirty="0">
                <a:latin typeface="Times New Roman" panose="02020603050405020304" pitchFamily="18" charset="0"/>
                <a:cs typeface="Times New Roman" panose="02020603050405020304" pitchFamily="18" charset="0"/>
              </a:rPr>
              <a:t> </a:t>
            </a:r>
            <a:r>
              <a:rPr lang="tr-TR" sz="3100" dirty="0" smtClean="0">
                <a:latin typeface="Times New Roman" panose="02020603050405020304" pitchFamily="18" charset="0"/>
                <a:cs typeface="Times New Roman" panose="02020603050405020304" pitchFamily="18" charset="0"/>
              </a:rPr>
              <a:t>ya da </a:t>
            </a:r>
            <a:r>
              <a:rPr lang="tr-TR" sz="3100" dirty="0" err="1" smtClean="0">
                <a:latin typeface="Times New Roman" panose="02020603050405020304" pitchFamily="18" charset="0"/>
                <a:cs typeface="Times New Roman" panose="02020603050405020304" pitchFamily="18" charset="0"/>
              </a:rPr>
              <a:t>Belh</a:t>
            </a:r>
            <a:r>
              <a:rPr lang="tr-TR" sz="3100" dirty="0" smtClean="0">
                <a:latin typeface="Times New Roman" panose="02020603050405020304" pitchFamily="18" charset="0"/>
                <a:cs typeface="Times New Roman" panose="02020603050405020304" pitchFamily="18" charset="0"/>
              </a:rPr>
              <a:t> </a:t>
            </a:r>
            <a:r>
              <a:rPr lang="tr-TR" sz="3100" dirty="0" err="1" smtClean="0">
                <a:latin typeface="Times New Roman" panose="02020603050405020304" pitchFamily="18" charset="0"/>
                <a:cs typeface="Times New Roman" panose="02020603050405020304" pitchFamily="18" charset="0"/>
              </a:rPr>
              <a:t>makâmesi</a:t>
            </a:r>
            <a:r>
              <a:rPr lang="tr-TR" sz="3100" dirty="0" smtClean="0">
                <a:latin typeface="Times New Roman" panose="02020603050405020304" pitchFamily="18" charset="0"/>
                <a:cs typeface="Times New Roman" panose="02020603050405020304" pitchFamily="18" charset="0"/>
              </a:rPr>
              <a:t> gibi isimlerle anılmıştır.</a:t>
            </a:r>
          </a:p>
          <a:p>
            <a:pPr algn="just"/>
            <a:r>
              <a:rPr lang="tr-TR" sz="3100" dirty="0" smtClean="0">
                <a:latin typeface="Times New Roman" panose="02020603050405020304" pitchFamily="18" charset="0"/>
                <a:cs typeface="Times New Roman" panose="02020603050405020304" pitchFamily="18" charset="0"/>
              </a:rPr>
              <a:t>1298’te İstanbul’da basılmış, Muhammed ‘</a:t>
            </a:r>
            <a:r>
              <a:rPr lang="tr-TR" sz="3100" dirty="0" err="1" smtClean="0">
                <a:latin typeface="Times New Roman" panose="02020603050405020304" pitchFamily="18" charset="0"/>
                <a:cs typeface="Times New Roman" panose="02020603050405020304" pitchFamily="18" charset="0"/>
              </a:rPr>
              <a:t>Abduh</a:t>
            </a:r>
            <a:r>
              <a:rPr lang="tr-TR" sz="3100" dirty="0" smtClean="0">
                <a:latin typeface="Times New Roman" panose="02020603050405020304" pitchFamily="18" charset="0"/>
                <a:cs typeface="Times New Roman" panose="02020603050405020304" pitchFamily="18" charset="0"/>
              </a:rPr>
              <a:t> tarafından şerh edilerek 1889’ta Beyrut’ta neşredilmiştir. </a:t>
            </a:r>
          </a:p>
          <a:p>
            <a:pPr algn="just"/>
            <a:r>
              <a:rPr lang="tr-TR" sz="3100" dirty="0" smtClean="0">
                <a:latin typeface="Times New Roman" panose="02020603050405020304" pitchFamily="18" charset="0"/>
                <a:cs typeface="Times New Roman" panose="02020603050405020304" pitchFamily="18" charset="0"/>
              </a:rPr>
              <a:t>1994’te Prof. Dr. Rahmi Er tarafından «Bediuzzaman el-</a:t>
            </a:r>
            <a:r>
              <a:rPr lang="tr-TR" sz="3100" dirty="0" err="1" smtClean="0">
                <a:latin typeface="Times New Roman" panose="02020603050405020304" pitchFamily="18" charset="0"/>
                <a:cs typeface="Times New Roman" panose="02020603050405020304" pitchFamily="18" charset="0"/>
              </a:rPr>
              <a:t>Hemezânî</a:t>
            </a:r>
            <a:r>
              <a:rPr lang="tr-TR" sz="3100" dirty="0" smtClean="0">
                <a:latin typeface="Times New Roman" panose="02020603050405020304" pitchFamily="18" charset="0"/>
                <a:cs typeface="Times New Roman" panose="02020603050405020304" pitchFamily="18" charset="0"/>
              </a:rPr>
              <a:t> ve </a:t>
            </a:r>
            <a:r>
              <a:rPr lang="tr-TR" sz="3100" dirty="0" err="1" smtClean="0">
                <a:latin typeface="Times New Roman" panose="02020603050405020304" pitchFamily="18" charset="0"/>
                <a:cs typeface="Times New Roman" panose="02020603050405020304" pitchFamily="18" charset="0"/>
              </a:rPr>
              <a:t>Makâmeleri</a:t>
            </a:r>
            <a:r>
              <a:rPr lang="tr-TR" sz="3100" dirty="0" smtClean="0">
                <a:latin typeface="Times New Roman" panose="02020603050405020304" pitchFamily="18" charset="0"/>
                <a:cs typeface="Times New Roman" panose="02020603050405020304" pitchFamily="18" charset="0"/>
              </a:rPr>
              <a:t>» adı altında Türkçeye tercüme edilerek, 1994’te İstanbul’da yayınlanmıştır.</a:t>
            </a:r>
          </a:p>
          <a:p>
            <a:pPr algn="just"/>
            <a:endParaRPr lang="tr-TR" dirty="0" smtClean="0">
              <a:latin typeface="Times New Roman" panose="02020603050405020304" pitchFamily="18" charset="0"/>
              <a:cs typeface="Times New Roman" panose="02020603050405020304" pitchFamily="18" charset="0"/>
            </a:endParaRPr>
          </a:p>
          <a:p>
            <a:pPr algn="just"/>
            <a:endParaRPr lang="tr-TR" dirty="0" smtClean="0">
              <a:latin typeface="Times New Roman" panose="02020603050405020304" pitchFamily="18" charset="0"/>
              <a:cs typeface="Times New Roman" panose="02020603050405020304" pitchFamily="18" charset="0"/>
            </a:endParaRPr>
          </a:p>
          <a:p>
            <a:endParaRPr lang="tr-TR" sz="3200" dirty="0" smtClean="0"/>
          </a:p>
        </p:txBody>
      </p:sp>
    </p:spTree>
    <p:extLst>
      <p:ext uri="{BB962C8B-B14F-4D97-AF65-F5344CB8AC3E}">
        <p14:creationId xmlns:p14="http://schemas.microsoft.com/office/powerpoint/2010/main" val="3697262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0080" y="365126"/>
            <a:ext cx="10985863" cy="1215480"/>
          </a:xfrm>
        </p:spPr>
        <p:txBody>
          <a:bodyPr>
            <a:normAutofit fontScale="90000"/>
          </a:bodyPr>
          <a:lstStyle/>
          <a:p>
            <a:pPr algn="ctr"/>
            <a:r>
              <a:rPr lang="ar-KW" dirty="0" smtClean="0"/>
              <a:t>بديع الزمان الهمداني) </a:t>
            </a:r>
            <a:r>
              <a:rPr lang="tr-TR" dirty="0" smtClean="0"/>
              <a:t>) </a:t>
            </a:r>
            <a:r>
              <a:rPr lang="tr-TR" dirty="0" err="1" smtClean="0">
                <a:latin typeface="Times New Roman" panose="02020603050405020304" pitchFamily="18" charset="0"/>
                <a:cs typeface="Times New Roman" panose="02020603050405020304" pitchFamily="18" charset="0"/>
              </a:rPr>
              <a:t>Bedî</a:t>
            </a:r>
            <a:r>
              <a:rPr lang="tr-TR" dirty="0" err="1" smtClean="0">
                <a:latin typeface="Times New Roman" panose="02020603050405020304" pitchFamily="18" charset="0"/>
                <a:cs typeface="Times New Roman" panose="02020603050405020304" pitchFamily="18" charset="0"/>
              </a:rPr>
              <a:t>’uz-zamân</a:t>
            </a:r>
            <a:r>
              <a:rPr lang="tr-TR" dirty="0" smtClean="0">
                <a:latin typeface="Times New Roman" panose="02020603050405020304" pitchFamily="18" charset="0"/>
                <a:cs typeface="Times New Roman" panose="02020603050405020304" pitchFamily="18" charset="0"/>
              </a:rPr>
              <a:t> el-</a:t>
            </a:r>
            <a:r>
              <a:rPr lang="tr-TR" dirty="0" err="1" smtClean="0">
                <a:latin typeface="Times New Roman" panose="02020603050405020304" pitchFamily="18" charset="0"/>
                <a:cs typeface="Times New Roman" panose="02020603050405020304" pitchFamily="18" charset="0"/>
              </a:rPr>
              <a:t>Hemedânî</a:t>
            </a:r>
            <a:r>
              <a:rPr lang="tr-TR"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(öl. 398/1007)</a:t>
            </a:r>
            <a:endParaRPr lang="tr-TR" dirty="0">
              <a:latin typeface="Times New Roman" panose="02020603050405020304" pitchFamily="18" charset="0"/>
              <a:cs typeface="Times New Roman" panose="02020603050405020304" pitchFamily="18" charset="0"/>
            </a:endParaRPr>
          </a:p>
        </p:txBody>
      </p:sp>
      <p:pic>
        <p:nvPicPr>
          <p:cNvPr id="1026" name="Picture 2" descr="Image result for â«Ø¨Ø¯ÙØ¹ Ø§ÙØ²ÙØ§Ù Ø§ÙÙÙØ°Ø§ÙÙ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283" y="1580606"/>
            <a:ext cx="5970905" cy="5029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â«ÙÙØ§ÙØ§Øª Ø§ÙÙÙØ°Ø§ÙÙ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 y="1580606"/>
            <a:ext cx="4285796" cy="490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493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23406" y="365126"/>
            <a:ext cx="10084525" cy="1215480"/>
          </a:xfrm>
        </p:spPr>
        <p:txBody>
          <a:bodyPr>
            <a:normAutofit fontScale="90000"/>
          </a:bodyPr>
          <a:lstStyle/>
          <a:p>
            <a:pPr algn="ctr"/>
            <a:r>
              <a:rPr lang="ar-KW" dirty="0" smtClean="0"/>
              <a:t>الحريري) </a:t>
            </a:r>
            <a:r>
              <a:rPr lang="tr-TR" dirty="0" smtClean="0"/>
              <a:t>) </a:t>
            </a:r>
            <a:r>
              <a:rPr lang="tr-TR" dirty="0">
                <a:latin typeface="Times New Roman" panose="02020603050405020304" pitchFamily="18" charset="0"/>
                <a:cs typeface="Times New Roman" panose="02020603050405020304" pitchFamily="18" charset="0"/>
              </a:rPr>
              <a:t>Ebû Muhammed el-</a:t>
            </a:r>
            <a:r>
              <a:rPr lang="tr-TR" dirty="0" err="1">
                <a:latin typeface="Times New Roman" panose="02020603050405020304" pitchFamily="18" charset="0"/>
                <a:cs typeface="Times New Roman" panose="02020603050405020304" pitchFamily="18" charset="0"/>
              </a:rPr>
              <a:t>Kâsım</a:t>
            </a:r>
            <a:r>
              <a:rPr lang="tr-TR" dirty="0">
                <a:latin typeface="Times New Roman" panose="02020603050405020304" pitchFamily="18" charset="0"/>
                <a:cs typeface="Times New Roman" panose="02020603050405020304" pitchFamily="18" charset="0"/>
              </a:rPr>
              <a:t> b. ‘</a:t>
            </a:r>
            <a:r>
              <a:rPr lang="tr-TR" dirty="0" err="1">
                <a:latin typeface="Times New Roman" panose="02020603050405020304" pitchFamily="18" charset="0"/>
                <a:cs typeface="Times New Roman" panose="02020603050405020304" pitchFamily="18" charset="0"/>
              </a:rPr>
              <a:t>Alî</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el-</a:t>
            </a:r>
            <a:r>
              <a:rPr lang="tr-TR" dirty="0" err="1" smtClean="0">
                <a:latin typeface="Times New Roman" panose="02020603050405020304" pitchFamily="18" charset="0"/>
                <a:cs typeface="Times New Roman" panose="02020603050405020304" pitchFamily="18" charset="0"/>
              </a:rPr>
              <a:t>Harîrî</a:t>
            </a:r>
            <a:r>
              <a:rPr lang="tr-TR" dirty="0" smtClean="0">
                <a:latin typeface="Times New Roman" panose="02020603050405020304" pitchFamily="18" charset="0"/>
                <a:cs typeface="Times New Roman" panose="02020603050405020304" pitchFamily="18" charset="0"/>
              </a:rPr>
              <a:t> (öl. 515/1122)</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332411" y="1998616"/>
            <a:ext cx="9875520" cy="4585063"/>
          </a:xfrm>
        </p:spPr>
        <p:txBody>
          <a:bodyPr>
            <a:normAutofit fontScale="85000" lnSpcReduction="20000"/>
          </a:bodyPr>
          <a:lstStyle/>
          <a:p>
            <a:pPr algn="just"/>
            <a:r>
              <a:rPr lang="tr-TR" dirty="0"/>
              <a:t> </a:t>
            </a:r>
            <a:r>
              <a:rPr lang="ar-KW" sz="3800" b="1" dirty="0" smtClean="0"/>
              <a:t>مقاممات الحريري)</a:t>
            </a:r>
            <a:r>
              <a:rPr lang="tr-TR" sz="3800" dirty="0" smtClean="0"/>
              <a:t>) </a:t>
            </a:r>
            <a:r>
              <a:rPr lang="tr-TR" sz="3200" dirty="0" err="1" smtClean="0">
                <a:latin typeface="Times New Roman" panose="02020603050405020304" pitchFamily="18" charset="0"/>
                <a:cs typeface="Times New Roman" panose="02020603050405020304" pitchFamily="18" charset="0"/>
              </a:rPr>
              <a:t>Makâmâtu’l-Harîrî</a:t>
            </a:r>
            <a:r>
              <a:rPr lang="tr-TR" sz="3200" dirty="0" smtClean="0">
                <a:latin typeface="Times New Roman" panose="02020603050405020304" pitchFamily="18" charset="0"/>
                <a:cs typeface="Times New Roman" panose="02020603050405020304" pitchFamily="18" charset="0"/>
              </a:rPr>
              <a:t> adlı eser, </a:t>
            </a:r>
            <a:r>
              <a:rPr lang="tr-TR" dirty="0" err="1" smtClean="0">
                <a:latin typeface="Times New Roman" panose="02020603050405020304" pitchFamily="18" charset="0"/>
                <a:cs typeface="Times New Roman" panose="02020603050405020304" pitchFamily="18" charset="0"/>
              </a:rPr>
              <a:t>Sarûclu</a:t>
            </a:r>
            <a:r>
              <a:rPr lang="tr-TR" dirty="0" smtClean="0">
                <a:latin typeface="Times New Roman" panose="02020603050405020304" pitchFamily="18" charset="0"/>
                <a:cs typeface="Times New Roman" panose="02020603050405020304" pitchFamily="18" charset="0"/>
              </a:rPr>
              <a:t> Ebû </a:t>
            </a:r>
            <a:r>
              <a:rPr lang="tr-TR" dirty="0" err="1" smtClean="0">
                <a:latin typeface="Times New Roman" panose="02020603050405020304" pitchFamily="18" charset="0"/>
                <a:cs typeface="Times New Roman" panose="02020603050405020304" pitchFamily="18" charset="0"/>
              </a:rPr>
              <a:t>Zeyd</a:t>
            </a:r>
            <a:r>
              <a:rPr lang="tr-TR" dirty="0" smtClean="0">
                <a:latin typeface="Times New Roman" panose="02020603050405020304" pitchFamily="18" charset="0"/>
                <a:cs typeface="Times New Roman" panose="02020603050405020304" pitchFamily="18" charset="0"/>
              </a:rPr>
              <a:t> adında birinin el-</a:t>
            </a:r>
            <a:r>
              <a:rPr lang="tr-TR" dirty="0" err="1" smtClean="0">
                <a:latin typeface="Times New Roman" panose="02020603050405020304" pitchFamily="18" charset="0"/>
                <a:cs typeface="Times New Roman" panose="02020603050405020304" pitchFamily="18" charset="0"/>
              </a:rPr>
              <a:t>Hâris</a:t>
            </a:r>
            <a:r>
              <a:rPr lang="tr-TR" dirty="0" smtClean="0">
                <a:latin typeface="Times New Roman" panose="02020603050405020304" pitchFamily="18" charset="0"/>
                <a:cs typeface="Times New Roman" panose="02020603050405020304" pitchFamily="18" charset="0"/>
              </a:rPr>
              <a:t> b. </a:t>
            </a:r>
            <a:r>
              <a:rPr lang="tr-TR" dirty="0" err="1" smtClean="0">
                <a:latin typeface="Times New Roman" panose="02020603050405020304" pitchFamily="18" charset="0"/>
                <a:cs typeface="Times New Roman" panose="02020603050405020304" pitchFamily="18" charset="0"/>
              </a:rPr>
              <a:t>Hemmâm</a:t>
            </a:r>
            <a:r>
              <a:rPr lang="tr-TR" dirty="0" smtClean="0">
                <a:latin typeface="Times New Roman" panose="02020603050405020304" pitchFamily="18" charset="0"/>
                <a:cs typeface="Times New Roman" panose="02020603050405020304" pitchFamily="18" charset="0"/>
              </a:rPr>
              <a:t> tarafından nakledilen maceralarından oluşur.</a:t>
            </a:r>
          </a:p>
          <a:p>
            <a:pPr algn="just"/>
            <a:r>
              <a:rPr lang="tr-TR" dirty="0" smtClean="0">
                <a:latin typeface="Times New Roman" panose="02020603050405020304" pitchFamily="18" charset="0"/>
                <a:cs typeface="Times New Roman" panose="02020603050405020304" pitchFamily="18" charset="0"/>
              </a:rPr>
              <a:t>50 hikayeden oluşur. </a:t>
            </a:r>
          </a:p>
          <a:p>
            <a:pPr algn="just"/>
            <a:r>
              <a:rPr lang="tr-TR" dirty="0" smtClean="0">
                <a:latin typeface="Times New Roman" panose="02020603050405020304" pitchFamily="18" charset="0"/>
                <a:cs typeface="Times New Roman" panose="02020603050405020304" pitchFamily="18" charset="0"/>
              </a:rPr>
              <a:t>Eserinin giriş kısmında el-</a:t>
            </a:r>
            <a:r>
              <a:rPr lang="tr-TR" dirty="0" err="1" smtClean="0">
                <a:latin typeface="Times New Roman" panose="02020603050405020304" pitchFamily="18" charset="0"/>
                <a:cs typeface="Times New Roman" panose="02020603050405020304" pitchFamily="18" charset="0"/>
              </a:rPr>
              <a:t>Hemedânî’yi</a:t>
            </a:r>
            <a:r>
              <a:rPr lang="tr-TR" dirty="0" smtClean="0">
                <a:latin typeface="Times New Roman" panose="02020603050405020304" pitchFamily="18" charset="0"/>
                <a:cs typeface="Times New Roman" panose="02020603050405020304" pitchFamily="18" charset="0"/>
              </a:rPr>
              <a:t> taklit ettiğini söyleyerek ona övgüler yağdırır. Ancak ilerleyen kısımlarda kendi üstünlüğünü dile getirir. </a:t>
            </a:r>
          </a:p>
          <a:p>
            <a:pPr algn="just"/>
            <a:r>
              <a:rPr lang="tr-TR" dirty="0" err="1" smtClean="0">
                <a:latin typeface="Times New Roman" panose="02020603050405020304" pitchFamily="18" charset="0"/>
                <a:cs typeface="Times New Roman" panose="02020603050405020304" pitchFamily="18" charset="0"/>
              </a:rPr>
              <a:t>Makâmat</a:t>
            </a:r>
            <a:r>
              <a:rPr lang="tr-TR" dirty="0" smtClean="0">
                <a:latin typeface="Times New Roman" panose="02020603050405020304" pitchFamily="18" charset="0"/>
                <a:cs typeface="Times New Roman" panose="02020603050405020304" pitchFamily="18" charset="0"/>
              </a:rPr>
              <a:t>, yazar hayattayken meşhur olmuştur.</a:t>
            </a:r>
          </a:p>
          <a:p>
            <a:pPr algn="just"/>
            <a:r>
              <a:rPr lang="tr-TR" dirty="0" smtClean="0">
                <a:latin typeface="Times New Roman" panose="02020603050405020304" pitchFamily="18" charset="0"/>
                <a:cs typeface="Times New Roman" panose="02020603050405020304" pitchFamily="18" charset="0"/>
              </a:rPr>
              <a:t>Müellifin Arap lisanındaki tasarrufunu, üslup kıvraklığını ve şairlik kabiliyetini gösterir.</a:t>
            </a:r>
          </a:p>
          <a:p>
            <a:pPr algn="just"/>
            <a:r>
              <a:rPr lang="tr-TR" dirty="0" smtClean="0">
                <a:latin typeface="Times New Roman" panose="02020603050405020304" pitchFamily="18" charset="0"/>
                <a:cs typeface="Times New Roman" panose="02020603050405020304" pitchFamily="18" charset="0"/>
              </a:rPr>
              <a:t>Kısa cümleler içerisinde seçili bir üslup hakimdir.</a:t>
            </a:r>
          </a:p>
          <a:p>
            <a:pPr algn="just"/>
            <a:r>
              <a:rPr lang="tr-TR" dirty="0" smtClean="0">
                <a:latin typeface="Times New Roman" panose="02020603050405020304" pitchFamily="18" charset="0"/>
                <a:cs typeface="Times New Roman" panose="02020603050405020304" pitchFamily="18" charset="0"/>
              </a:rPr>
              <a:t>Fransızca, Latince ve Farsça olmak üzere birçok dile çevrilen eser, Sabri </a:t>
            </a:r>
            <a:r>
              <a:rPr lang="tr-TR" dirty="0" err="1" smtClean="0">
                <a:latin typeface="Times New Roman" panose="02020603050405020304" pitchFamily="18" charset="0"/>
                <a:cs typeface="Times New Roman" panose="02020603050405020304" pitchFamily="18" charset="0"/>
              </a:rPr>
              <a:t>Sevsevil</a:t>
            </a:r>
            <a:r>
              <a:rPr lang="tr-TR" dirty="0" smtClean="0">
                <a:latin typeface="Times New Roman" panose="02020603050405020304" pitchFamily="18" charset="0"/>
                <a:cs typeface="Times New Roman" panose="02020603050405020304" pitchFamily="18" charset="0"/>
              </a:rPr>
              <a:t> tarafından </a:t>
            </a:r>
            <a:r>
              <a:rPr lang="tr-TR" dirty="0" err="1" smtClean="0">
                <a:latin typeface="Times New Roman" panose="02020603050405020304" pitchFamily="18" charset="0"/>
                <a:cs typeface="Times New Roman" panose="02020603050405020304" pitchFamily="18" charset="0"/>
              </a:rPr>
              <a:t>Türkçe’ye</a:t>
            </a:r>
            <a:r>
              <a:rPr lang="tr-TR" dirty="0" smtClean="0">
                <a:latin typeface="Times New Roman" panose="02020603050405020304" pitchFamily="18" charset="0"/>
                <a:cs typeface="Times New Roman" panose="02020603050405020304" pitchFamily="18" charset="0"/>
              </a:rPr>
              <a:t> tercüme edilerek, 1952 yılında İstanbul’da yayınlanmıştır.</a:t>
            </a:r>
          </a:p>
          <a:p>
            <a:pPr algn="just"/>
            <a:endParaRPr lang="tr-TR" dirty="0" smtClean="0">
              <a:latin typeface="Times New Roman" panose="02020603050405020304" pitchFamily="18" charset="0"/>
              <a:cs typeface="Times New Roman" panose="02020603050405020304" pitchFamily="18" charset="0"/>
            </a:endParaRPr>
          </a:p>
          <a:p>
            <a:endParaRPr lang="tr-TR" sz="3200" dirty="0" smtClean="0"/>
          </a:p>
        </p:txBody>
      </p:sp>
    </p:spTree>
    <p:extLst>
      <p:ext uri="{BB962C8B-B14F-4D97-AF65-F5344CB8AC3E}">
        <p14:creationId xmlns:p14="http://schemas.microsoft.com/office/powerpoint/2010/main" val="1108568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23406" y="365126"/>
            <a:ext cx="10084525" cy="1215480"/>
          </a:xfrm>
        </p:spPr>
        <p:txBody>
          <a:bodyPr>
            <a:normAutofit fontScale="90000"/>
          </a:bodyPr>
          <a:lstStyle/>
          <a:p>
            <a:pPr algn="ctr"/>
            <a:r>
              <a:rPr lang="ar-KW" dirty="0" smtClean="0"/>
              <a:t>الحريري) </a:t>
            </a:r>
            <a:r>
              <a:rPr lang="tr-TR" dirty="0" smtClean="0"/>
              <a:t>) </a:t>
            </a:r>
            <a:r>
              <a:rPr lang="tr-TR" dirty="0">
                <a:latin typeface="Times New Roman" panose="02020603050405020304" pitchFamily="18" charset="0"/>
                <a:cs typeface="Times New Roman" panose="02020603050405020304" pitchFamily="18" charset="0"/>
              </a:rPr>
              <a:t>Ebû Muhammed el-</a:t>
            </a:r>
            <a:r>
              <a:rPr lang="tr-TR" dirty="0" err="1">
                <a:latin typeface="Times New Roman" panose="02020603050405020304" pitchFamily="18" charset="0"/>
                <a:cs typeface="Times New Roman" panose="02020603050405020304" pitchFamily="18" charset="0"/>
              </a:rPr>
              <a:t>Kâsım</a:t>
            </a:r>
            <a:r>
              <a:rPr lang="tr-TR" dirty="0">
                <a:latin typeface="Times New Roman" panose="02020603050405020304" pitchFamily="18" charset="0"/>
                <a:cs typeface="Times New Roman" panose="02020603050405020304" pitchFamily="18" charset="0"/>
              </a:rPr>
              <a:t> b. ‘</a:t>
            </a:r>
            <a:r>
              <a:rPr lang="tr-TR" dirty="0" err="1">
                <a:latin typeface="Times New Roman" panose="02020603050405020304" pitchFamily="18" charset="0"/>
                <a:cs typeface="Times New Roman" panose="02020603050405020304" pitchFamily="18" charset="0"/>
              </a:rPr>
              <a:t>Alî</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el-</a:t>
            </a:r>
            <a:r>
              <a:rPr lang="tr-TR" dirty="0" err="1" smtClean="0">
                <a:latin typeface="Times New Roman" panose="02020603050405020304" pitchFamily="18" charset="0"/>
                <a:cs typeface="Times New Roman" panose="02020603050405020304" pitchFamily="18" charset="0"/>
              </a:rPr>
              <a:t>Harîrî</a:t>
            </a:r>
            <a:r>
              <a:rPr lang="tr-TR" dirty="0" smtClean="0">
                <a:latin typeface="Times New Roman" panose="02020603050405020304" pitchFamily="18" charset="0"/>
                <a:cs typeface="Times New Roman" panose="02020603050405020304" pitchFamily="18" charset="0"/>
              </a:rPr>
              <a:t> (öl. 515/1122)</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332411" y="1998616"/>
            <a:ext cx="9875520" cy="4585063"/>
          </a:xfrm>
        </p:spPr>
        <p:txBody>
          <a:bodyPr>
            <a:normAutofit/>
          </a:bodyPr>
          <a:lstStyle/>
          <a:p>
            <a:pPr algn="just"/>
            <a:r>
              <a:rPr lang="tr-TR" dirty="0" smtClean="0">
                <a:latin typeface="Times New Roman" panose="02020603050405020304" pitchFamily="18" charset="0"/>
                <a:cs typeface="Times New Roman" panose="02020603050405020304" pitchFamily="18" charset="0"/>
              </a:rPr>
              <a:t>Baş rollerde iki şahıs vardır. </a:t>
            </a:r>
            <a:r>
              <a:rPr lang="tr-TR" dirty="0" err="1" smtClean="0">
                <a:latin typeface="Times New Roman" panose="02020603050405020304" pitchFamily="18" charset="0"/>
                <a:cs typeface="Times New Roman" panose="02020603050405020304" pitchFamily="18" charset="0"/>
              </a:rPr>
              <a:t>Makâme</a:t>
            </a:r>
            <a:r>
              <a:rPr lang="tr-TR" dirty="0" smtClean="0">
                <a:latin typeface="Times New Roman" panose="02020603050405020304" pitchFamily="18" charset="0"/>
                <a:cs typeface="Times New Roman" panose="02020603050405020304" pitchFamily="18" charset="0"/>
              </a:rPr>
              <a:t> kahramanı muhayyel şahıs Ebû </a:t>
            </a:r>
            <a:r>
              <a:rPr lang="tr-TR" dirty="0" err="1" smtClean="0">
                <a:latin typeface="Times New Roman" panose="02020603050405020304" pitchFamily="18" charset="0"/>
                <a:cs typeface="Times New Roman" panose="02020603050405020304" pitchFamily="18" charset="0"/>
              </a:rPr>
              <a:t>Zeyd</a:t>
            </a:r>
            <a:r>
              <a:rPr lang="tr-TR" dirty="0" smtClean="0">
                <a:latin typeface="Times New Roman" panose="02020603050405020304" pitchFamily="18" charset="0"/>
                <a:cs typeface="Times New Roman" panose="02020603050405020304" pitchFamily="18" charset="0"/>
              </a:rPr>
              <a:t> es-</a:t>
            </a:r>
            <a:r>
              <a:rPr lang="tr-TR" dirty="0" err="1" smtClean="0">
                <a:latin typeface="Times New Roman" panose="02020603050405020304" pitchFamily="18" charset="0"/>
                <a:cs typeface="Times New Roman" panose="02020603050405020304" pitchFamily="18" charset="0"/>
              </a:rPr>
              <a:t>Serûcî</a:t>
            </a:r>
            <a:r>
              <a:rPr lang="tr-TR" dirty="0" smtClean="0">
                <a:latin typeface="Times New Roman" panose="02020603050405020304" pitchFamily="18" charset="0"/>
                <a:cs typeface="Times New Roman" panose="02020603050405020304" pitchFamily="18" charset="0"/>
              </a:rPr>
              <a:t> ile olayları aktaran ve yine hayali bir şahıs olan </a:t>
            </a:r>
            <a:r>
              <a:rPr lang="tr-TR" dirty="0" err="1">
                <a:latin typeface="Times New Roman" panose="02020603050405020304" pitchFamily="18" charset="0"/>
                <a:cs typeface="Times New Roman" panose="02020603050405020304" pitchFamily="18" charset="0"/>
              </a:rPr>
              <a:t>râvi</a:t>
            </a:r>
            <a:r>
              <a:rPr lang="tr-TR" dirty="0">
                <a:latin typeface="Times New Roman" panose="02020603050405020304" pitchFamily="18" charset="0"/>
                <a:cs typeface="Times New Roman" panose="02020603050405020304" pitchFamily="18" charset="0"/>
              </a:rPr>
              <a:t> el-</a:t>
            </a:r>
            <a:r>
              <a:rPr lang="tr-TR" dirty="0" err="1">
                <a:latin typeface="Times New Roman" panose="02020603050405020304" pitchFamily="18" charset="0"/>
                <a:cs typeface="Times New Roman" panose="02020603050405020304" pitchFamily="18" charset="0"/>
              </a:rPr>
              <a:t>Hâris</a:t>
            </a:r>
            <a:r>
              <a:rPr lang="tr-TR" dirty="0">
                <a:latin typeface="Times New Roman" panose="02020603050405020304" pitchFamily="18" charset="0"/>
                <a:cs typeface="Times New Roman" panose="02020603050405020304" pitchFamily="18" charset="0"/>
              </a:rPr>
              <a:t> b. </a:t>
            </a:r>
            <a:r>
              <a:rPr lang="tr-TR" dirty="0" err="1">
                <a:latin typeface="Times New Roman" panose="02020603050405020304" pitchFamily="18" charset="0"/>
                <a:cs typeface="Times New Roman" panose="02020603050405020304" pitchFamily="18" charset="0"/>
              </a:rPr>
              <a:t>Hemmâm’dır</a:t>
            </a:r>
            <a:r>
              <a:rPr lang="tr-TR" dirty="0" smtClean="0">
                <a:latin typeface="Times New Roman" panose="02020603050405020304" pitchFamily="18" charset="0"/>
                <a:cs typeface="Times New Roman" panose="02020603050405020304" pitchFamily="18" charset="0"/>
              </a:rPr>
              <a:t>. Bu ikisi dışında zaman zaman Ebû </a:t>
            </a:r>
            <a:r>
              <a:rPr lang="tr-TR" dirty="0" err="1" smtClean="0">
                <a:latin typeface="Times New Roman" panose="02020603050405020304" pitchFamily="18" charset="0"/>
                <a:cs typeface="Times New Roman" panose="02020603050405020304" pitchFamily="18" charset="0"/>
              </a:rPr>
              <a:t>Zeyd’in</a:t>
            </a:r>
            <a:r>
              <a:rPr lang="tr-TR" dirty="0" smtClean="0">
                <a:latin typeface="Times New Roman" panose="02020603050405020304" pitchFamily="18" charset="0"/>
                <a:cs typeface="Times New Roman" panose="02020603050405020304" pitchFamily="18" charset="0"/>
              </a:rPr>
              <a:t> oğlu, karısı ve figüran konumdaki isimsiz edip ya da </a:t>
            </a:r>
            <a:r>
              <a:rPr lang="tr-TR" dirty="0" err="1" smtClean="0">
                <a:latin typeface="Times New Roman" panose="02020603050405020304" pitchFamily="18" charset="0"/>
                <a:cs typeface="Times New Roman" panose="02020603050405020304" pitchFamily="18" charset="0"/>
              </a:rPr>
              <a:t>kâdılar</a:t>
            </a:r>
            <a:r>
              <a:rPr lang="tr-TR" dirty="0" smtClean="0">
                <a:latin typeface="Times New Roman" panose="02020603050405020304" pitchFamily="18" charset="0"/>
                <a:cs typeface="Times New Roman" panose="02020603050405020304" pitchFamily="18" charset="0"/>
              </a:rPr>
              <a:t> görülür.</a:t>
            </a:r>
          </a:p>
          <a:p>
            <a:pPr algn="just"/>
            <a:r>
              <a:rPr lang="tr-TR" dirty="0" smtClean="0">
                <a:latin typeface="Times New Roman" panose="02020603050405020304" pitchFamily="18" charset="0"/>
                <a:cs typeface="Times New Roman" panose="02020603050405020304" pitchFamily="18" charset="0"/>
              </a:rPr>
              <a:t>Hikayeler giriş, gelişme ve sonuç şeklinde sıralanmıştır. Giriş bölümünde genellikle el-</a:t>
            </a:r>
            <a:r>
              <a:rPr lang="tr-TR" dirty="0" err="1" smtClean="0">
                <a:latin typeface="Times New Roman" panose="02020603050405020304" pitchFamily="18" charset="0"/>
                <a:cs typeface="Times New Roman" panose="02020603050405020304" pitchFamily="18" charset="0"/>
              </a:rPr>
              <a:t>Hâris’in</a:t>
            </a:r>
            <a:r>
              <a:rPr lang="tr-TR" dirty="0" smtClean="0">
                <a:latin typeface="Times New Roman" panose="02020603050405020304" pitchFamily="18" charset="0"/>
                <a:cs typeface="Times New Roman" panose="02020603050405020304" pitchFamily="18" charset="0"/>
              </a:rPr>
              <a:t> duygu ve gözlemleri; gelişme bölümünde Ebû </a:t>
            </a:r>
            <a:r>
              <a:rPr lang="tr-TR" dirty="0" err="1" smtClean="0">
                <a:latin typeface="Times New Roman" panose="02020603050405020304" pitchFamily="18" charset="0"/>
                <a:cs typeface="Times New Roman" panose="02020603050405020304" pitchFamily="18" charset="0"/>
              </a:rPr>
              <a:t>Zeyd</a:t>
            </a:r>
            <a:r>
              <a:rPr lang="tr-TR" dirty="0" smtClean="0">
                <a:latin typeface="Times New Roman" panose="02020603050405020304" pitchFamily="18" charset="0"/>
                <a:cs typeface="Times New Roman" panose="02020603050405020304" pitchFamily="18" charset="0"/>
              </a:rPr>
              <a:t> ile buluşması ve beraberlikleri; sonuç bölümünde ise Ebû </a:t>
            </a:r>
            <a:r>
              <a:rPr lang="tr-TR" dirty="0" err="1" smtClean="0">
                <a:latin typeface="Times New Roman" panose="02020603050405020304" pitchFamily="18" charset="0"/>
                <a:cs typeface="Times New Roman" panose="02020603050405020304" pitchFamily="18" charset="0"/>
              </a:rPr>
              <a:t>Zeyd’in</a:t>
            </a:r>
            <a:r>
              <a:rPr lang="tr-TR" dirty="0" smtClean="0">
                <a:latin typeface="Times New Roman" panose="02020603050405020304" pitchFamily="18" charset="0"/>
                <a:cs typeface="Times New Roman" panose="02020603050405020304" pitchFamily="18" charset="0"/>
              </a:rPr>
              <a:t> kendisini </a:t>
            </a:r>
            <a:r>
              <a:rPr lang="tr-TR" dirty="0" err="1" smtClean="0">
                <a:latin typeface="Times New Roman" panose="02020603050405020304" pitchFamily="18" charset="0"/>
                <a:cs typeface="Times New Roman" panose="02020603050405020304" pitchFamily="18" charset="0"/>
              </a:rPr>
              <a:t>terketmesi</a:t>
            </a:r>
            <a:r>
              <a:rPr lang="tr-TR" dirty="0" smtClean="0">
                <a:latin typeface="Times New Roman" panose="02020603050405020304" pitchFamily="18" charset="0"/>
                <a:cs typeface="Times New Roman" panose="02020603050405020304" pitchFamily="18" charset="0"/>
              </a:rPr>
              <a:t> yer alır. </a:t>
            </a:r>
          </a:p>
          <a:p>
            <a:pPr algn="just"/>
            <a:r>
              <a:rPr lang="tr-TR" dirty="0" err="1" smtClean="0">
                <a:latin typeface="Times New Roman" panose="02020603050405020304" pitchFamily="18" charset="0"/>
                <a:cs typeface="Times New Roman" panose="02020603050405020304" pitchFamily="18" charset="0"/>
              </a:rPr>
              <a:t>Makâmelerini</a:t>
            </a:r>
            <a:r>
              <a:rPr lang="tr-TR" dirty="0" smtClean="0">
                <a:latin typeface="Times New Roman" panose="02020603050405020304" pitchFamily="18" charset="0"/>
                <a:cs typeface="Times New Roman" panose="02020603050405020304" pitchFamily="18" charset="0"/>
              </a:rPr>
              <a:t> içeriklerine göre dört bölümde alabiliriz: dilencilik, vaaz ve zahitlik, edebi ve sosyal konuların ağır bastığı.</a:t>
            </a: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97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â«ÙÙØ§ÙÙØ§Øª Ø§ÙØ­Ø±ÙØ±Ùâ¬â"/>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43692" y="979712"/>
            <a:ext cx="3908655" cy="51972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â«ÙÙØ§ÙÙØ§Øª Ø§ÙØ­Ø±ÙØ±Ùâ¬â"/>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206177" y="979711"/>
            <a:ext cx="3810000" cy="519724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â«ÙÙØ§ÙÙØ§Øª Ø§ÙØ­Ø±ÙØ±Ùâ¬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0007" y="979712"/>
            <a:ext cx="3908654" cy="519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092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3946" y="273686"/>
            <a:ext cx="8803277" cy="536212"/>
          </a:xfrm>
        </p:spPr>
        <p:txBody>
          <a:bodyPr>
            <a:noAutofit/>
          </a:bodyPr>
          <a:lstStyle/>
          <a:p>
            <a:pPr algn="ctr"/>
            <a:r>
              <a:rPr lang="ar-KW" sz="3600" dirty="0"/>
              <a:t>مقاممات الحريري)</a:t>
            </a:r>
            <a:r>
              <a:rPr lang="tr-TR" sz="3600" dirty="0"/>
              <a:t>) </a:t>
            </a:r>
            <a:r>
              <a:rPr lang="tr-TR" sz="3600" dirty="0" err="1">
                <a:latin typeface="Times New Roman" panose="02020603050405020304" pitchFamily="18" charset="0"/>
                <a:cs typeface="Times New Roman" panose="02020603050405020304" pitchFamily="18" charset="0"/>
              </a:rPr>
              <a:t>Makâmâtu’l-Harîrî</a:t>
            </a:r>
            <a:endParaRPr lang="tr-TR" sz="3600" dirty="0"/>
          </a:p>
        </p:txBody>
      </p:sp>
      <p:pic>
        <p:nvPicPr>
          <p:cNvPr id="6146" name="Picture 2" descr="http://mimages.ksu.edu.sa/images/Makhtotah%201040/DSC0010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25634" y="1110344"/>
            <a:ext cx="7093132" cy="538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453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134600" cy="1045664"/>
          </a:xfrm>
        </p:spPr>
        <p:txBody>
          <a:bodyPr/>
          <a:lstStyle/>
          <a:p>
            <a:pPr algn="ctr"/>
            <a:r>
              <a:rPr lang="tr-TR" dirty="0" smtClean="0"/>
              <a:t>(</a:t>
            </a:r>
            <a:r>
              <a:rPr lang="ar-KW" dirty="0" smtClean="0"/>
              <a:t>الزمخشري</a:t>
            </a:r>
            <a:r>
              <a:rPr lang="tr-TR" dirty="0" smtClean="0"/>
              <a:t>) </a:t>
            </a:r>
            <a:r>
              <a:rPr lang="tr-TR" dirty="0" smtClean="0">
                <a:latin typeface="Times New Roman" panose="02020603050405020304" pitchFamily="18" charset="0"/>
                <a:cs typeface="Times New Roman" panose="02020603050405020304" pitchFamily="18" charset="0"/>
              </a:rPr>
              <a:t>ez-</a:t>
            </a:r>
            <a:r>
              <a:rPr lang="tr-TR" dirty="0" err="1" smtClean="0">
                <a:latin typeface="Times New Roman" panose="02020603050405020304" pitchFamily="18" charset="0"/>
                <a:cs typeface="Times New Roman" panose="02020603050405020304" pitchFamily="18" charset="0"/>
              </a:rPr>
              <a:t>Zemahşerî</a:t>
            </a:r>
            <a:r>
              <a:rPr lang="tr-TR" dirty="0" smtClean="0">
                <a:latin typeface="Times New Roman" panose="02020603050405020304" pitchFamily="18" charset="0"/>
                <a:cs typeface="Times New Roman" panose="02020603050405020304" pitchFamily="18" charset="0"/>
              </a:rPr>
              <a:t> (öl. 538/1144)</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half" idx="1"/>
          </p:nvPr>
        </p:nvSpPr>
        <p:spPr>
          <a:xfrm>
            <a:off x="838199" y="2145485"/>
            <a:ext cx="6816635" cy="4031477"/>
          </a:xfrm>
        </p:spPr>
        <p:txBody>
          <a:bodyPr>
            <a:normAutofit/>
          </a:bodyPr>
          <a:lstStyle/>
          <a:p>
            <a:pPr algn="just"/>
            <a:r>
              <a:rPr lang="tr-TR" dirty="0" smtClean="0">
                <a:latin typeface="Times New Roman" panose="02020603050405020304" pitchFamily="18" charset="0"/>
                <a:cs typeface="Times New Roman" panose="02020603050405020304" pitchFamily="18" charset="0"/>
              </a:rPr>
              <a:t>Eser, ez-</a:t>
            </a:r>
            <a:r>
              <a:rPr lang="tr-TR" dirty="0" err="1" smtClean="0">
                <a:latin typeface="Times New Roman" panose="02020603050405020304" pitchFamily="18" charset="0"/>
                <a:cs typeface="Times New Roman" panose="02020603050405020304" pitchFamily="18" charset="0"/>
              </a:rPr>
              <a:t>Zemahşerî’nin</a:t>
            </a:r>
            <a:r>
              <a:rPr lang="tr-TR" dirty="0" smtClean="0">
                <a:latin typeface="Times New Roman" panose="02020603050405020304" pitchFamily="18" charset="0"/>
                <a:cs typeface="Times New Roman" panose="02020603050405020304" pitchFamily="18" charset="0"/>
              </a:rPr>
              <a:t> ağır bir hastalıktan sonra yazdığı 50 </a:t>
            </a:r>
            <a:r>
              <a:rPr lang="tr-TR" dirty="0" err="1" smtClean="0">
                <a:latin typeface="Times New Roman" panose="02020603050405020304" pitchFamily="18" charset="0"/>
                <a:cs typeface="Times New Roman" panose="02020603050405020304" pitchFamily="18" charset="0"/>
              </a:rPr>
              <a:t>makâmeden</a:t>
            </a:r>
            <a:r>
              <a:rPr lang="tr-TR" dirty="0" smtClean="0">
                <a:latin typeface="Times New Roman" panose="02020603050405020304" pitchFamily="18" charset="0"/>
                <a:cs typeface="Times New Roman" panose="02020603050405020304" pitchFamily="18" charset="0"/>
              </a:rPr>
              <a:t> oluşur.</a:t>
            </a:r>
          </a:p>
          <a:p>
            <a:pPr algn="just"/>
            <a:r>
              <a:rPr lang="tr-TR" dirty="0" smtClean="0">
                <a:latin typeface="Times New Roman" panose="02020603050405020304" pitchFamily="18" charset="0"/>
                <a:cs typeface="Times New Roman" panose="02020603050405020304" pitchFamily="18" charset="0"/>
              </a:rPr>
              <a:t>Yazarın kendisine yaptığı nasihatleri içerir.</a:t>
            </a:r>
          </a:p>
          <a:p>
            <a:pPr algn="just"/>
            <a:r>
              <a:rPr lang="tr-TR" dirty="0" smtClean="0">
                <a:latin typeface="Times New Roman" panose="02020603050405020304" pitchFamily="18" charset="0"/>
                <a:cs typeface="Times New Roman" panose="02020603050405020304" pitchFamily="18" charset="0"/>
              </a:rPr>
              <a:t>Eserde yer alan </a:t>
            </a:r>
            <a:r>
              <a:rPr lang="tr-TR" dirty="0" err="1" smtClean="0">
                <a:latin typeface="Times New Roman" panose="02020603050405020304" pitchFamily="18" charset="0"/>
                <a:cs typeface="Times New Roman" panose="02020603050405020304" pitchFamily="18" charset="0"/>
              </a:rPr>
              <a:t>makâmeler</a:t>
            </a:r>
            <a:r>
              <a:rPr lang="tr-TR" dirty="0" smtClean="0">
                <a:latin typeface="Times New Roman" panose="02020603050405020304" pitchFamily="18" charset="0"/>
                <a:cs typeface="Times New Roman" panose="02020603050405020304" pitchFamily="18" charset="0"/>
              </a:rPr>
              <a:t>, konularına göre </a:t>
            </a:r>
            <a:r>
              <a:rPr lang="tr-TR" dirty="0" err="1" smtClean="0">
                <a:latin typeface="Times New Roman" panose="02020603050405020304" pitchFamily="18" charset="0"/>
                <a:cs typeface="Times New Roman" panose="02020603050405020304" pitchFamily="18" charset="0"/>
              </a:rPr>
              <a:t>mürşidler</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makamesi</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takvâ</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makâmesi</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zühd</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makâmesi</a:t>
            </a:r>
            <a:r>
              <a:rPr lang="tr-TR" dirty="0" smtClean="0">
                <a:latin typeface="Times New Roman" panose="02020603050405020304" pitchFamily="18" charset="0"/>
                <a:cs typeface="Times New Roman" panose="02020603050405020304" pitchFamily="18" charset="0"/>
              </a:rPr>
              <a:t> şeklinde adlandırılmışlardır. </a:t>
            </a:r>
          </a:p>
          <a:p>
            <a:pPr algn="just"/>
            <a:r>
              <a:rPr lang="tr-TR" dirty="0" smtClean="0">
                <a:latin typeface="Times New Roman" panose="02020603050405020304" pitchFamily="18" charset="0"/>
                <a:cs typeface="Times New Roman" panose="02020603050405020304" pitchFamily="18" charset="0"/>
              </a:rPr>
              <a:t>1894 yılında Kahire’de basılan eser, Almancaya da tercüme edilmiştir.</a:t>
            </a:r>
          </a:p>
        </p:txBody>
      </p:sp>
      <p:sp>
        <p:nvSpPr>
          <p:cNvPr id="4" name="İçerik Yer Tutucusu 3"/>
          <p:cNvSpPr>
            <a:spLocks noGrp="1"/>
          </p:cNvSpPr>
          <p:nvPr>
            <p:ph sz="half" idx="2"/>
          </p:nvPr>
        </p:nvSpPr>
        <p:spPr>
          <a:xfrm>
            <a:off x="838200" y="1410790"/>
            <a:ext cx="10252166" cy="734695"/>
          </a:xfrm>
        </p:spPr>
        <p:txBody>
          <a:bodyPr>
            <a:normAutofit/>
          </a:bodyPr>
          <a:lstStyle/>
          <a:p>
            <a:pPr marL="0" indent="0" algn="ctr">
              <a:buNone/>
            </a:pPr>
            <a:r>
              <a:rPr lang="tr-TR" dirty="0" smtClean="0"/>
              <a:t>(</a:t>
            </a:r>
            <a:r>
              <a:rPr lang="ar-KW" sz="3600" dirty="0" smtClean="0"/>
              <a:t>شرح مقامات الزمخشري</a:t>
            </a:r>
            <a:r>
              <a:rPr lang="tr-TR" sz="3600" dirty="0" smtClean="0"/>
              <a:t>) </a:t>
            </a:r>
            <a:r>
              <a:rPr lang="tr-TR" sz="3600" dirty="0" err="1" smtClean="0">
                <a:latin typeface="Times New Roman" panose="02020603050405020304" pitchFamily="18" charset="0"/>
                <a:cs typeface="Times New Roman" panose="02020603050405020304" pitchFamily="18" charset="0"/>
              </a:rPr>
              <a:t>Şerhu</a:t>
            </a:r>
            <a:r>
              <a:rPr lang="tr-TR" sz="3600" dirty="0" smtClean="0">
                <a:latin typeface="Times New Roman" panose="02020603050405020304" pitchFamily="18" charset="0"/>
                <a:cs typeface="Times New Roman" panose="02020603050405020304" pitchFamily="18" charset="0"/>
              </a:rPr>
              <a:t> </a:t>
            </a:r>
            <a:r>
              <a:rPr lang="tr-TR" sz="3600" dirty="0" err="1" smtClean="0">
                <a:latin typeface="Times New Roman" panose="02020603050405020304" pitchFamily="18" charset="0"/>
                <a:cs typeface="Times New Roman" panose="02020603050405020304" pitchFamily="18" charset="0"/>
              </a:rPr>
              <a:t>Makâmâti’z-Zemahşerî</a:t>
            </a:r>
            <a:endParaRPr lang="tr-TR" sz="3600" dirty="0">
              <a:latin typeface="Times New Roman" panose="02020603050405020304" pitchFamily="18" charset="0"/>
              <a:cs typeface="Times New Roman" panose="02020603050405020304" pitchFamily="18" charset="0"/>
            </a:endParaRPr>
          </a:p>
        </p:txBody>
      </p:sp>
      <p:pic>
        <p:nvPicPr>
          <p:cNvPr id="8196" name="Picture 4" descr="Image result for â«Ø§ÙØ²ÙØ®Ø´Ø±Ù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713" y="2145485"/>
            <a:ext cx="3605349"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774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134600" cy="1045664"/>
          </a:xfrm>
        </p:spPr>
        <p:txBody>
          <a:bodyPr/>
          <a:lstStyle/>
          <a:p>
            <a:pPr algn="ctr"/>
            <a:r>
              <a:rPr lang="tr-TR" dirty="0" smtClean="0"/>
              <a:t>(</a:t>
            </a:r>
            <a:r>
              <a:rPr lang="ar-KW" dirty="0" smtClean="0"/>
              <a:t>الزمخشري</a:t>
            </a:r>
            <a:r>
              <a:rPr lang="tr-TR" dirty="0" smtClean="0"/>
              <a:t>) </a:t>
            </a:r>
            <a:r>
              <a:rPr lang="tr-TR" dirty="0" smtClean="0">
                <a:latin typeface="Times New Roman" panose="02020603050405020304" pitchFamily="18" charset="0"/>
                <a:cs typeface="Times New Roman" panose="02020603050405020304" pitchFamily="18" charset="0"/>
              </a:rPr>
              <a:t>ez-</a:t>
            </a:r>
            <a:r>
              <a:rPr lang="tr-TR" dirty="0" err="1" smtClean="0">
                <a:latin typeface="Times New Roman" panose="02020603050405020304" pitchFamily="18" charset="0"/>
                <a:cs typeface="Times New Roman" panose="02020603050405020304" pitchFamily="18" charset="0"/>
              </a:rPr>
              <a:t>Zemahşerî</a:t>
            </a:r>
            <a:r>
              <a:rPr lang="tr-TR" dirty="0" smtClean="0">
                <a:latin typeface="Times New Roman" panose="02020603050405020304" pitchFamily="18" charset="0"/>
                <a:cs typeface="Times New Roman" panose="02020603050405020304" pitchFamily="18" charset="0"/>
              </a:rPr>
              <a:t> (öl. 538/1144)</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half" idx="1"/>
          </p:nvPr>
        </p:nvSpPr>
        <p:spPr>
          <a:xfrm>
            <a:off x="838201" y="1975667"/>
            <a:ext cx="5040086" cy="4477384"/>
          </a:xfrm>
        </p:spPr>
        <p:txBody>
          <a:bodyPr>
            <a:normAutofit fontScale="92500" lnSpcReduction="20000"/>
          </a:bodyPr>
          <a:lstStyle/>
          <a:p>
            <a:pPr algn="just"/>
            <a:r>
              <a:rPr lang="tr-TR" dirty="0" smtClean="0">
                <a:latin typeface="Times New Roman" panose="02020603050405020304" pitchFamily="18" charset="0"/>
                <a:cs typeface="Times New Roman" panose="02020603050405020304" pitchFamily="18" charset="0"/>
              </a:rPr>
              <a:t>Eser seçilmiş vecizelerden oluşmaktadır.</a:t>
            </a:r>
          </a:p>
          <a:p>
            <a:pPr algn="just"/>
            <a:r>
              <a:rPr lang="tr-TR" dirty="0" smtClean="0">
                <a:latin typeface="Times New Roman" panose="02020603050405020304" pitchFamily="18" charset="0"/>
                <a:cs typeface="Times New Roman" panose="02020603050405020304" pitchFamily="18" charset="0"/>
              </a:rPr>
              <a:t>Birçok defa baskısı bulunan eser, Ali </a:t>
            </a:r>
            <a:r>
              <a:rPr lang="tr-TR" dirty="0" err="1" smtClean="0">
                <a:latin typeface="Times New Roman" panose="02020603050405020304" pitchFamily="18" charset="0"/>
                <a:cs typeface="Times New Roman" panose="02020603050405020304" pitchFamily="18" charset="0"/>
              </a:rPr>
              <a:t>Nazîmâ</a:t>
            </a:r>
            <a:r>
              <a:rPr lang="tr-TR" dirty="0" smtClean="0">
                <a:latin typeface="Times New Roman" panose="02020603050405020304" pitchFamily="18" charset="0"/>
                <a:cs typeface="Times New Roman" panose="02020603050405020304" pitchFamily="18" charset="0"/>
              </a:rPr>
              <a:t> tarafından Türkçeye tercüme edilerek 1303 yılında İstanbul’da neşredilmiştir.</a:t>
            </a:r>
          </a:p>
          <a:p>
            <a:pPr algn="just"/>
            <a:r>
              <a:rPr lang="tr-TR" dirty="0" smtClean="0">
                <a:latin typeface="Times New Roman" panose="02020603050405020304" pitchFamily="18" charset="0"/>
                <a:cs typeface="Times New Roman" panose="02020603050405020304" pitchFamily="18" charset="0"/>
              </a:rPr>
              <a:t>Eserde yer alan </a:t>
            </a:r>
            <a:r>
              <a:rPr lang="tr-TR" dirty="0" err="1" smtClean="0">
                <a:latin typeface="Times New Roman" panose="02020603050405020304" pitchFamily="18" charset="0"/>
                <a:cs typeface="Times New Roman" panose="02020603050405020304" pitchFamily="18" charset="0"/>
              </a:rPr>
              <a:t>makâmeler</a:t>
            </a:r>
            <a:r>
              <a:rPr lang="tr-TR" dirty="0" smtClean="0">
                <a:latin typeface="Times New Roman" panose="02020603050405020304" pitchFamily="18" charset="0"/>
                <a:cs typeface="Times New Roman" panose="02020603050405020304" pitchFamily="18" charset="0"/>
              </a:rPr>
              <a:t>, konularına göre </a:t>
            </a:r>
            <a:r>
              <a:rPr lang="tr-TR" dirty="0" err="1" smtClean="0">
                <a:latin typeface="Times New Roman" panose="02020603050405020304" pitchFamily="18" charset="0"/>
                <a:cs typeface="Times New Roman" panose="02020603050405020304" pitchFamily="18" charset="0"/>
              </a:rPr>
              <a:t>mürşidler</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makamesi</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takvâ</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makâmesi</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zühd</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makâmesi</a:t>
            </a:r>
            <a:r>
              <a:rPr lang="tr-TR" dirty="0" smtClean="0">
                <a:latin typeface="Times New Roman" panose="02020603050405020304" pitchFamily="18" charset="0"/>
                <a:cs typeface="Times New Roman" panose="02020603050405020304" pitchFamily="18" charset="0"/>
              </a:rPr>
              <a:t> şeklinde adlandırılmışlardır. </a:t>
            </a:r>
          </a:p>
          <a:p>
            <a:pPr algn="just"/>
            <a:r>
              <a:rPr lang="tr-TR" dirty="0" smtClean="0">
                <a:latin typeface="Times New Roman" panose="02020603050405020304" pitchFamily="18" charset="0"/>
                <a:cs typeface="Times New Roman" panose="02020603050405020304" pitchFamily="18" charset="0"/>
              </a:rPr>
              <a:t>1894 yılında Kahire’de basılan eser, Almancaya da tercüme edilmiştir.</a:t>
            </a:r>
          </a:p>
        </p:txBody>
      </p:sp>
      <p:sp>
        <p:nvSpPr>
          <p:cNvPr id="4" name="İçerik Yer Tutucusu 3"/>
          <p:cNvSpPr>
            <a:spLocks noGrp="1"/>
          </p:cNvSpPr>
          <p:nvPr>
            <p:ph sz="half" idx="2"/>
          </p:nvPr>
        </p:nvSpPr>
        <p:spPr>
          <a:xfrm>
            <a:off x="838200" y="1410790"/>
            <a:ext cx="10252166" cy="734695"/>
          </a:xfrm>
        </p:spPr>
        <p:txBody>
          <a:bodyPr>
            <a:normAutofit fontScale="92500" lnSpcReduction="20000"/>
          </a:bodyPr>
          <a:lstStyle/>
          <a:p>
            <a:pPr marL="0" indent="0" algn="ctr">
              <a:buNone/>
            </a:pPr>
            <a:r>
              <a:rPr lang="tr-TR" dirty="0" smtClean="0"/>
              <a:t>(</a:t>
            </a:r>
            <a:r>
              <a:rPr lang="ar-KW" sz="3600" dirty="0">
                <a:latin typeface="Times New Roman" panose="02020603050405020304" pitchFamily="18" charset="0"/>
                <a:cs typeface="Times New Roman" panose="02020603050405020304" pitchFamily="18" charset="0"/>
              </a:rPr>
              <a:t>نوابغ الكلم</a:t>
            </a:r>
            <a:r>
              <a:rPr lang="tr-TR" sz="3600" dirty="0" smtClean="0"/>
              <a:t>) </a:t>
            </a:r>
            <a:r>
              <a:rPr lang="tr-TR" sz="3600" dirty="0" err="1" smtClean="0">
                <a:latin typeface="Times New Roman" panose="02020603050405020304" pitchFamily="18" charset="0"/>
                <a:cs typeface="Times New Roman" panose="02020603050405020304" pitchFamily="18" charset="0"/>
              </a:rPr>
              <a:t>Nevâbiğu’l</a:t>
            </a:r>
            <a:r>
              <a:rPr lang="tr-TR" sz="3600" dirty="0" smtClean="0">
                <a:latin typeface="Times New Roman" panose="02020603050405020304" pitchFamily="18" charset="0"/>
                <a:cs typeface="Times New Roman" panose="02020603050405020304" pitchFamily="18" charset="0"/>
              </a:rPr>
              <a:t>-kelim</a:t>
            </a:r>
            <a:endParaRPr lang="tr-TR" sz="3600" dirty="0">
              <a:latin typeface="Times New Roman" panose="02020603050405020304" pitchFamily="18" charset="0"/>
              <a:cs typeface="Times New Roman" panose="02020603050405020304" pitchFamily="18" charset="0"/>
            </a:endParaRPr>
          </a:p>
        </p:txBody>
      </p:sp>
      <p:pic>
        <p:nvPicPr>
          <p:cNvPr id="7170" name="Picture 2" descr="Image result for â«Ø§ÙØ²ÙØ®Ø´Ø±Ù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477" y="1933575"/>
            <a:ext cx="5722712" cy="451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823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134600" cy="1045664"/>
          </a:xfrm>
        </p:spPr>
        <p:txBody>
          <a:bodyPr/>
          <a:lstStyle/>
          <a:p>
            <a:pPr algn="ctr"/>
            <a:r>
              <a:rPr lang="tr-TR" dirty="0" smtClean="0"/>
              <a:t>(</a:t>
            </a:r>
            <a:r>
              <a:rPr lang="ar-KW" dirty="0" smtClean="0"/>
              <a:t>الزمخشري</a:t>
            </a:r>
            <a:r>
              <a:rPr lang="tr-TR" dirty="0" smtClean="0"/>
              <a:t>) </a:t>
            </a:r>
            <a:r>
              <a:rPr lang="tr-TR" dirty="0" smtClean="0">
                <a:latin typeface="Times New Roman" panose="02020603050405020304" pitchFamily="18" charset="0"/>
                <a:cs typeface="Times New Roman" panose="02020603050405020304" pitchFamily="18" charset="0"/>
              </a:rPr>
              <a:t>ez-</a:t>
            </a:r>
            <a:r>
              <a:rPr lang="tr-TR" dirty="0" err="1" smtClean="0">
                <a:latin typeface="Times New Roman" panose="02020603050405020304" pitchFamily="18" charset="0"/>
                <a:cs typeface="Times New Roman" panose="02020603050405020304" pitchFamily="18" charset="0"/>
              </a:rPr>
              <a:t>Zemahşerî</a:t>
            </a:r>
            <a:r>
              <a:rPr lang="tr-TR" dirty="0" smtClean="0">
                <a:latin typeface="Times New Roman" panose="02020603050405020304" pitchFamily="18" charset="0"/>
                <a:cs typeface="Times New Roman" panose="02020603050405020304" pitchFamily="18" charset="0"/>
              </a:rPr>
              <a:t> (öl. 538/1144)</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half" idx="1"/>
          </p:nvPr>
        </p:nvSpPr>
        <p:spPr>
          <a:xfrm>
            <a:off x="838200" y="1515291"/>
            <a:ext cx="10617925" cy="4937760"/>
          </a:xfrm>
        </p:spPr>
        <p:txBody>
          <a:bodyPr>
            <a:normAutofit fontScale="85000" lnSpcReduction="20000"/>
          </a:bodyPr>
          <a:lstStyle/>
          <a:p>
            <a:pPr algn="just"/>
            <a:r>
              <a:rPr lang="tr-TR" dirty="0" smtClean="0">
                <a:latin typeface="Times New Roman" panose="02020603050405020304" pitchFamily="18" charset="0"/>
                <a:cs typeface="Times New Roman" panose="02020603050405020304" pitchFamily="18" charset="0"/>
              </a:rPr>
              <a:t>Türkmenistan’ın </a:t>
            </a:r>
            <a:r>
              <a:rPr lang="tr-TR" dirty="0" err="1" smtClean="0">
                <a:latin typeface="Times New Roman" panose="02020603050405020304" pitchFamily="18" charset="0"/>
                <a:cs typeface="Times New Roman" panose="02020603050405020304" pitchFamily="18" charset="0"/>
              </a:rPr>
              <a:t>Hârizm</a:t>
            </a:r>
            <a:r>
              <a:rPr lang="tr-TR" dirty="0" smtClean="0">
                <a:latin typeface="Times New Roman" panose="02020603050405020304" pitchFamily="18" charset="0"/>
                <a:cs typeface="Times New Roman" panose="02020603050405020304" pitchFamily="18" charset="0"/>
              </a:rPr>
              <a:t> bölgesinde yer alan </a:t>
            </a:r>
            <a:r>
              <a:rPr lang="tr-TR" dirty="0" err="1" smtClean="0">
                <a:latin typeface="Times New Roman" panose="02020603050405020304" pitchFamily="18" charset="0"/>
                <a:cs typeface="Times New Roman" panose="02020603050405020304" pitchFamily="18" charset="0"/>
              </a:rPr>
              <a:t>Zemahşer’de</a:t>
            </a:r>
            <a:r>
              <a:rPr lang="tr-TR" dirty="0" smtClean="0">
                <a:latin typeface="Times New Roman" panose="02020603050405020304" pitchFamily="18" charset="0"/>
                <a:cs typeface="Times New Roman" panose="02020603050405020304" pitchFamily="18" charset="0"/>
              </a:rPr>
              <a:t> doğmuştur.</a:t>
            </a:r>
          </a:p>
          <a:p>
            <a:pPr algn="just"/>
            <a:r>
              <a:rPr lang="tr-TR" dirty="0" smtClean="0">
                <a:latin typeface="Times New Roman" panose="02020603050405020304" pitchFamily="18" charset="0"/>
                <a:cs typeface="Times New Roman" panose="02020603050405020304" pitchFamily="18" charset="0"/>
              </a:rPr>
              <a:t>Ez-</a:t>
            </a:r>
            <a:r>
              <a:rPr lang="tr-TR" dirty="0" err="1" smtClean="0">
                <a:latin typeface="Times New Roman" panose="02020603050405020304" pitchFamily="18" charset="0"/>
                <a:cs typeface="Times New Roman" panose="02020603050405020304" pitchFamily="18" charset="0"/>
              </a:rPr>
              <a:t>Zemahşerî’yi</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genelde Fars kökenli kabul edenlerin </a:t>
            </a:r>
            <a:r>
              <a:rPr lang="tr-TR" dirty="0" smtClean="0">
                <a:latin typeface="Times New Roman" panose="02020603050405020304" pitchFamily="18" charset="0"/>
                <a:cs typeface="Times New Roman" panose="02020603050405020304" pitchFamily="18" charset="0"/>
              </a:rPr>
              <a:t>yanı sıra, </a:t>
            </a:r>
            <a:r>
              <a:rPr lang="tr-TR" dirty="0">
                <a:latin typeface="Times New Roman" panose="02020603050405020304" pitchFamily="18" charset="0"/>
                <a:cs typeface="Times New Roman" panose="02020603050405020304" pitchFamily="18" charset="0"/>
              </a:rPr>
              <a:t>özellikle yaşadığı dönemde </a:t>
            </a:r>
            <a:r>
              <a:rPr lang="tr-TR" dirty="0" err="1">
                <a:latin typeface="Times New Roman" panose="02020603050405020304" pitchFamily="18" charset="0"/>
                <a:cs typeface="Times New Roman" panose="02020603050405020304" pitchFamily="18" charset="0"/>
              </a:rPr>
              <a:t>Hârizm’deki</a:t>
            </a:r>
            <a:r>
              <a:rPr lang="tr-TR" dirty="0">
                <a:latin typeface="Times New Roman" panose="02020603050405020304" pitchFamily="18" charset="0"/>
                <a:cs typeface="Times New Roman" panose="02020603050405020304" pitchFamily="18" charset="0"/>
              </a:rPr>
              <a:t> nüfusun büyük çoğunluğunu </a:t>
            </a:r>
            <a:r>
              <a:rPr lang="tr-TR" dirty="0" err="1">
                <a:latin typeface="Times New Roman" panose="02020603050405020304" pitchFamily="18" charset="0"/>
                <a:cs typeface="Times New Roman" panose="02020603050405020304" pitchFamily="18" charset="0"/>
              </a:rPr>
              <a:t>Türkler’in</a:t>
            </a:r>
            <a:r>
              <a:rPr lang="tr-TR" dirty="0">
                <a:latin typeface="Times New Roman" panose="02020603050405020304" pitchFamily="18" charset="0"/>
                <a:cs typeface="Times New Roman" panose="02020603050405020304" pitchFamily="18" charset="0"/>
              </a:rPr>
              <a:t> oluşturmasından dolayı Türk asıllı kabul edenler de vardır</a:t>
            </a:r>
            <a:r>
              <a:rPr lang="tr-TR" dirty="0" smtClean="0">
                <a:latin typeface="Times New Roman" panose="02020603050405020304" pitchFamily="18" charset="0"/>
                <a:cs typeface="Times New Roman" panose="02020603050405020304" pitchFamily="18" charset="0"/>
              </a:rPr>
              <a:t>.</a:t>
            </a:r>
          </a:p>
          <a:p>
            <a:pPr algn="just"/>
            <a:r>
              <a:rPr lang="tr-TR" dirty="0" smtClean="0">
                <a:latin typeface="Times New Roman" panose="02020603050405020304" pitchFamily="18" charset="0"/>
                <a:cs typeface="Times New Roman" panose="02020603050405020304" pitchFamily="18" charset="0"/>
              </a:rPr>
              <a:t>Eserlerinin tamamını Arapça kaleme almıştır. </a:t>
            </a:r>
          </a:p>
          <a:p>
            <a:pPr algn="just"/>
            <a:r>
              <a:rPr lang="tr-TR" dirty="0" smtClean="0">
                <a:latin typeface="Times New Roman" panose="02020603050405020304" pitchFamily="18" charset="0"/>
                <a:cs typeface="Times New Roman" panose="02020603050405020304" pitchFamily="18" charset="0"/>
              </a:rPr>
              <a:t>Kaynaklarda bir bacağının takma olduğu ve bu yüzden uzun elbise giydiği belirtilmektedir.</a:t>
            </a:r>
          </a:p>
          <a:p>
            <a:pPr algn="just"/>
            <a:r>
              <a:rPr lang="tr-TR" dirty="0" smtClean="0">
                <a:latin typeface="Times New Roman" panose="02020603050405020304" pitchFamily="18" charset="0"/>
                <a:cs typeface="Times New Roman" panose="02020603050405020304" pitchFamily="18" charset="0"/>
              </a:rPr>
              <a:t>Gerek </a:t>
            </a:r>
            <a:r>
              <a:rPr lang="tr-TR" dirty="0">
                <a:latin typeface="Times New Roman" panose="02020603050405020304" pitchFamily="18" charset="0"/>
                <a:cs typeface="Times New Roman" panose="02020603050405020304" pitchFamily="18" charset="0"/>
              </a:rPr>
              <a:t>sakatlığı gerekse ailesinin geçim sıkıntısı çekmesi yüzünden babası </a:t>
            </a:r>
            <a:r>
              <a:rPr lang="tr-TR" dirty="0" smtClean="0">
                <a:latin typeface="Times New Roman" panose="02020603050405020304" pitchFamily="18" charset="0"/>
                <a:cs typeface="Times New Roman" panose="02020603050405020304" pitchFamily="18" charset="0"/>
              </a:rPr>
              <a:t>tarafından ilk olarak </a:t>
            </a:r>
            <a:r>
              <a:rPr lang="tr-TR" dirty="0">
                <a:latin typeface="Times New Roman" panose="02020603050405020304" pitchFamily="18" charset="0"/>
                <a:cs typeface="Times New Roman" panose="02020603050405020304" pitchFamily="18" charset="0"/>
              </a:rPr>
              <a:t>terzilik mesleğine </a:t>
            </a:r>
            <a:r>
              <a:rPr lang="tr-TR" dirty="0" smtClean="0">
                <a:latin typeface="Times New Roman" panose="02020603050405020304" pitchFamily="18" charset="0"/>
                <a:cs typeface="Times New Roman" panose="02020603050405020304" pitchFamily="18" charset="0"/>
              </a:rPr>
              <a:t>verilmiş, sonrasında ilim tahsili hususundaki ısrarı üzerine medreseye gönderilmiştir.</a:t>
            </a:r>
          </a:p>
          <a:p>
            <a:pPr algn="just"/>
            <a:r>
              <a:rPr lang="tr-TR" dirty="0" smtClean="0">
                <a:latin typeface="Times New Roman" panose="02020603050405020304" pitchFamily="18" charset="0"/>
                <a:cs typeface="Times New Roman" panose="02020603050405020304" pitchFamily="18" charset="0"/>
              </a:rPr>
              <a:t>Öğrenci seçiminde çok ciddi davranmış, </a:t>
            </a:r>
            <a:r>
              <a:rPr lang="tr-TR" dirty="0" err="1" smtClean="0">
                <a:latin typeface="Times New Roman" panose="02020603050405020304" pitchFamily="18" charset="0"/>
                <a:cs typeface="Times New Roman" panose="02020603050405020304" pitchFamily="18" charset="0"/>
              </a:rPr>
              <a:t>Hârizm</a:t>
            </a:r>
            <a:r>
              <a:rPr lang="tr-TR" dirty="0" smtClean="0">
                <a:latin typeface="Times New Roman" panose="02020603050405020304" pitchFamily="18" charset="0"/>
                <a:cs typeface="Times New Roman" panose="02020603050405020304" pitchFamily="18" charset="0"/>
              </a:rPr>
              <a:t>, Bağdat ve Mekke gibi şehirlerde dersler vermiştir. </a:t>
            </a:r>
          </a:p>
          <a:p>
            <a:pPr algn="just"/>
            <a:r>
              <a:rPr lang="tr-TR" dirty="0" err="1">
                <a:latin typeface="Times New Roman" panose="02020603050405020304" pitchFamily="18" charset="0"/>
                <a:cs typeface="Times New Roman" panose="02020603050405020304" pitchFamily="18" charset="0"/>
              </a:rPr>
              <a:t>Zemahşerî</a:t>
            </a:r>
            <a:r>
              <a:rPr lang="tr-TR" dirty="0">
                <a:latin typeface="Times New Roman" panose="02020603050405020304" pitchFamily="18" charset="0"/>
                <a:cs typeface="Times New Roman" panose="02020603050405020304" pitchFamily="18" charset="0"/>
              </a:rPr>
              <a:t> hayatının ilk kırk beş yılında makam ve mevki peşinde koşan, şöhret düşkünü, hırçın ve kibirli bir şahsiyet olarak bilinmektedir</a:t>
            </a:r>
            <a:r>
              <a:rPr lang="tr-TR" dirty="0" smtClean="0">
                <a:latin typeface="Times New Roman" panose="02020603050405020304" pitchFamily="18" charset="0"/>
                <a:cs typeface="Times New Roman" panose="02020603050405020304" pitchFamily="18" charset="0"/>
              </a:rPr>
              <a:t>. Bu nitelikleri şiirlerine de yansımıştır. Kırk beş yaşında yakalandığı bir hastalık sonrası olgunlaşmıştır.</a:t>
            </a:r>
          </a:p>
          <a:p>
            <a:pPr algn="just"/>
            <a:endParaRPr lang="tr-TR" dirty="0" smtClean="0"/>
          </a:p>
          <a:p>
            <a:pPr algn="just"/>
            <a:endParaRPr lang="tr-T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63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ar-KW" dirty="0" smtClean="0"/>
              <a:t>الجاحظ</a:t>
            </a:r>
            <a:endParaRPr lang="tr-TR" dirty="0"/>
          </a:p>
        </p:txBody>
      </p:sp>
      <p:sp>
        <p:nvSpPr>
          <p:cNvPr id="3" name="Metin Yer Tutucusu 2"/>
          <p:cNvSpPr>
            <a:spLocks noGrp="1"/>
          </p:cNvSpPr>
          <p:nvPr>
            <p:ph type="body" idx="1"/>
          </p:nvPr>
        </p:nvSpPr>
        <p:spPr>
          <a:xfrm>
            <a:off x="839788" y="1681163"/>
            <a:ext cx="10838406" cy="823912"/>
          </a:xfrm>
        </p:spPr>
        <p:txBody>
          <a:bodyPr/>
          <a:lstStyle/>
          <a:p>
            <a:pPr algn="ctr"/>
            <a:r>
              <a:rPr lang="ar-KW" dirty="0" smtClean="0"/>
              <a:t>البيان و التبيين</a:t>
            </a:r>
            <a:endParaRPr lang="tr-TR" dirty="0"/>
          </a:p>
        </p:txBody>
      </p:sp>
      <p:sp>
        <p:nvSpPr>
          <p:cNvPr id="6" name="İçerik Yer Tutucusu 5"/>
          <p:cNvSpPr>
            <a:spLocks noGrp="1"/>
          </p:cNvSpPr>
          <p:nvPr>
            <p:ph sz="quarter" idx="4"/>
          </p:nvPr>
        </p:nvSpPr>
        <p:spPr>
          <a:xfrm>
            <a:off x="640081" y="2730137"/>
            <a:ext cx="11038114" cy="3459526"/>
          </a:xfrm>
        </p:spPr>
        <p:txBody>
          <a:bodyPr>
            <a:normAutofit/>
          </a:bodyPr>
          <a:lstStyle/>
          <a:p>
            <a:pPr algn="just"/>
            <a:r>
              <a:rPr lang="tr-TR" dirty="0">
                <a:latin typeface="Times New Roman" panose="02020603050405020304" pitchFamily="18" charset="0"/>
                <a:cs typeface="Times New Roman" panose="02020603050405020304" pitchFamily="18" charset="0"/>
              </a:rPr>
              <a:t>Bu eseri </a:t>
            </a:r>
            <a:r>
              <a:rPr lang="tr-TR" dirty="0" err="1">
                <a:latin typeface="Times New Roman" panose="02020603050405020304" pitchFamily="18" charset="0"/>
                <a:cs typeface="Times New Roman" panose="02020603050405020304" pitchFamily="18" charset="0"/>
              </a:rPr>
              <a:t>Ahmed</a:t>
            </a:r>
            <a:r>
              <a:rPr lang="tr-TR" dirty="0">
                <a:latin typeface="Times New Roman" panose="02020603050405020304" pitchFamily="18" charset="0"/>
                <a:cs typeface="Times New Roman" panose="02020603050405020304" pitchFamily="18" charset="0"/>
              </a:rPr>
              <a:t> b. </a:t>
            </a:r>
            <a:r>
              <a:rPr lang="tr-TR" dirty="0" err="1">
                <a:latin typeface="Times New Roman" panose="02020603050405020304" pitchFamily="18" charset="0"/>
                <a:cs typeface="Times New Roman" panose="02020603050405020304" pitchFamily="18" charset="0"/>
              </a:rPr>
              <a:t>Ebî</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Du’âd’a</a:t>
            </a:r>
            <a:r>
              <a:rPr lang="tr-TR" dirty="0">
                <a:latin typeface="Times New Roman" panose="02020603050405020304" pitchFamily="18" charset="0"/>
                <a:cs typeface="Times New Roman" panose="02020603050405020304" pitchFamily="18" charset="0"/>
              </a:rPr>
              <a:t> takdim ederek 5.000 dinar ödül almıştır.</a:t>
            </a:r>
          </a:p>
          <a:p>
            <a:pPr algn="just"/>
            <a:r>
              <a:rPr lang="tr-TR" dirty="0">
                <a:latin typeface="Times New Roman" panose="02020603050405020304" pitchFamily="18" charset="0"/>
                <a:cs typeface="Times New Roman" panose="02020603050405020304" pitchFamily="18" charset="0"/>
              </a:rPr>
              <a:t>Beyan ve belagat, hutbeler, şiirler, </a:t>
            </a:r>
            <a:r>
              <a:rPr lang="tr-TR" dirty="0" err="1">
                <a:latin typeface="Times New Roman" panose="02020603050405020304" pitchFamily="18" charset="0"/>
                <a:cs typeface="Times New Roman" panose="02020603050405020304" pitchFamily="18" charset="0"/>
              </a:rPr>
              <a:t>secili</a:t>
            </a:r>
            <a:r>
              <a:rPr lang="tr-TR" dirty="0">
                <a:latin typeface="Times New Roman" panose="02020603050405020304" pitchFamily="18" charset="0"/>
                <a:cs typeface="Times New Roman" panose="02020603050405020304" pitchFamily="18" charset="0"/>
              </a:rPr>
              <a:t> nesir örnekleri, </a:t>
            </a:r>
            <a:r>
              <a:rPr lang="tr-TR" dirty="0" err="1">
                <a:latin typeface="Times New Roman" panose="02020603050405020304" pitchFamily="18" charset="0"/>
                <a:cs typeface="Times New Roman" panose="02020603050405020304" pitchFamily="18" charset="0"/>
              </a:rPr>
              <a:t>vasiyyet</a:t>
            </a:r>
            <a:r>
              <a:rPr lang="tr-TR" dirty="0">
                <a:latin typeface="Times New Roman" panose="02020603050405020304" pitchFamily="18" charset="0"/>
                <a:cs typeface="Times New Roman" panose="02020603050405020304" pitchFamily="18" charset="0"/>
              </a:rPr>
              <a:t> ve mektuplardan seçmeler, </a:t>
            </a:r>
            <a:r>
              <a:rPr lang="tr-TR" dirty="0" err="1">
                <a:latin typeface="Times New Roman" panose="02020603050405020304" pitchFamily="18" charset="0"/>
                <a:cs typeface="Times New Roman" panose="02020603050405020304" pitchFamily="18" charset="0"/>
              </a:rPr>
              <a:t>zahidlerin</a:t>
            </a:r>
            <a:r>
              <a:rPr lang="tr-TR" dirty="0">
                <a:latin typeface="Times New Roman" panose="02020603050405020304" pitchFamily="18" charset="0"/>
                <a:cs typeface="Times New Roman" panose="02020603050405020304" pitchFamily="18" charset="0"/>
              </a:rPr>
              <a:t> ve vaizlerin sözlerinden bazı örnekler, vecizeler, Kuran ve hadisten bol miktarda </a:t>
            </a:r>
            <a:r>
              <a:rPr lang="tr-TR" dirty="0" err="1">
                <a:latin typeface="Times New Roman" panose="02020603050405020304" pitchFamily="18" charset="0"/>
                <a:cs typeface="Times New Roman" panose="02020603050405020304" pitchFamily="18" charset="0"/>
              </a:rPr>
              <a:t>iştişhad</a:t>
            </a:r>
            <a:r>
              <a:rPr lang="tr-TR" dirty="0">
                <a:latin typeface="Times New Roman" panose="02020603050405020304" pitchFamily="18" charset="0"/>
                <a:cs typeface="Times New Roman" panose="02020603050405020304" pitchFamily="18" charset="0"/>
              </a:rPr>
              <a:t> ihtiva etmesi sebebiyle ansiklopedik bir eser mahiyeti taşır.</a:t>
            </a:r>
          </a:p>
          <a:p>
            <a:pPr algn="just"/>
            <a:r>
              <a:rPr lang="tr-TR" dirty="0" err="1">
                <a:latin typeface="Times New Roman" panose="02020603050405020304" pitchFamily="18" charset="0"/>
                <a:cs typeface="Times New Roman" panose="02020603050405020304" pitchFamily="18" charset="0"/>
              </a:rPr>
              <a:t>Abdusselâm</a:t>
            </a:r>
            <a:r>
              <a:rPr lang="tr-TR" dirty="0">
                <a:latin typeface="Times New Roman" panose="02020603050405020304" pitchFamily="18" charset="0"/>
                <a:cs typeface="Times New Roman" panose="02020603050405020304" pitchFamily="18" charset="0"/>
              </a:rPr>
              <a:t> Muhammed </a:t>
            </a:r>
            <a:r>
              <a:rPr lang="tr-TR" dirty="0" err="1">
                <a:latin typeface="Times New Roman" panose="02020603050405020304" pitchFamily="18" charset="0"/>
                <a:cs typeface="Times New Roman" panose="02020603050405020304" pitchFamily="18" charset="0"/>
              </a:rPr>
              <a:t>Hârûn</a:t>
            </a:r>
            <a:r>
              <a:rPr lang="tr-TR" dirty="0">
                <a:latin typeface="Times New Roman" panose="02020603050405020304" pitchFamily="18" charset="0"/>
                <a:cs typeface="Times New Roman" panose="02020603050405020304" pitchFamily="18" charset="0"/>
              </a:rPr>
              <a:t> tarafından tahkik edilerek 4 cilt halinde 1948 ve 1975 yıllarında Mısır’da tekrar basılmıştır.</a:t>
            </a:r>
          </a:p>
          <a:p>
            <a:pPr algn="just"/>
            <a:endParaRPr lang="tr-T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816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418065" cy="588464"/>
          </a:xfrm>
        </p:spPr>
        <p:txBody>
          <a:bodyPr>
            <a:normAutofit/>
          </a:bodyPr>
          <a:lstStyle/>
          <a:p>
            <a:r>
              <a:rPr lang="tr-TR" sz="2000" b="1" dirty="0" smtClean="0">
                <a:latin typeface="Times New Roman" panose="02020603050405020304" pitchFamily="18" charset="0"/>
                <a:cs typeface="Times New Roman" panose="02020603050405020304" pitchFamily="18" charset="0"/>
              </a:rPr>
              <a:t>*</a:t>
            </a:r>
            <a:r>
              <a:rPr lang="tr-TR" sz="1800" b="1" dirty="0" smtClean="0">
                <a:latin typeface="Times New Roman" panose="02020603050405020304" pitchFamily="18" charset="0"/>
                <a:cs typeface="Times New Roman" panose="02020603050405020304" pitchFamily="18" charset="0"/>
              </a:rPr>
              <a:t>el-</a:t>
            </a:r>
            <a:r>
              <a:rPr lang="tr-TR" sz="1800" b="1" dirty="0" err="1" smtClean="0">
                <a:latin typeface="Times New Roman" panose="02020603050405020304" pitchFamily="18" charset="0"/>
                <a:cs typeface="Times New Roman" panose="02020603050405020304" pitchFamily="18" charset="0"/>
              </a:rPr>
              <a:t>Câhiz’in</a:t>
            </a:r>
            <a:r>
              <a:rPr lang="tr-TR" sz="1800" b="1" dirty="0" smtClean="0">
                <a:latin typeface="Times New Roman" panose="02020603050405020304" pitchFamily="18" charset="0"/>
                <a:cs typeface="Times New Roman" panose="02020603050405020304" pitchFamily="18" charset="0"/>
              </a:rPr>
              <a:t> (öl.255/869) el-</a:t>
            </a:r>
            <a:r>
              <a:rPr lang="tr-TR" sz="1800" b="1" dirty="0" err="1" smtClean="0">
                <a:latin typeface="Times New Roman" panose="02020603050405020304" pitchFamily="18" charset="0"/>
                <a:cs typeface="Times New Roman" panose="02020603050405020304" pitchFamily="18" charset="0"/>
              </a:rPr>
              <a:t>Beyân</a:t>
            </a:r>
            <a:r>
              <a:rPr lang="tr-TR" sz="1800" b="1" dirty="0" smtClean="0">
                <a:latin typeface="Times New Roman" panose="02020603050405020304" pitchFamily="18" charset="0"/>
                <a:cs typeface="Times New Roman" panose="02020603050405020304" pitchFamily="18" charset="0"/>
              </a:rPr>
              <a:t> </a:t>
            </a:r>
            <a:r>
              <a:rPr lang="tr-TR" sz="1800" b="1" dirty="0" err="1" smtClean="0">
                <a:latin typeface="Times New Roman" panose="02020603050405020304" pitchFamily="18" charset="0"/>
                <a:cs typeface="Times New Roman" panose="02020603050405020304" pitchFamily="18" charset="0"/>
              </a:rPr>
              <a:t>ve’tebyîn</a:t>
            </a:r>
            <a:r>
              <a:rPr lang="tr-TR" sz="1800" b="1" dirty="0">
                <a:latin typeface="Times New Roman" panose="02020603050405020304" pitchFamily="18" charset="0"/>
                <a:cs typeface="Times New Roman" panose="02020603050405020304" pitchFamily="18" charset="0"/>
              </a:rPr>
              <a:t> </a:t>
            </a:r>
            <a:r>
              <a:rPr lang="tr-TR" sz="1800" b="1" dirty="0" smtClean="0">
                <a:latin typeface="Times New Roman" panose="02020603050405020304" pitchFamily="18" charset="0"/>
                <a:cs typeface="Times New Roman" panose="02020603050405020304" pitchFamily="18" charset="0"/>
              </a:rPr>
              <a:t>adlı eserinden iki sayfa</a:t>
            </a:r>
            <a:endParaRPr lang="tr-TR" sz="1800" b="1" dirty="0">
              <a:latin typeface="Times New Roman" panose="02020603050405020304" pitchFamily="18" charset="0"/>
              <a:cs typeface="Times New Roman" panose="02020603050405020304" pitchFamily="18" charset="0"/>
            </a:endParaRPr>
          </a:p>
        </p:txBody>
      </p:sp>
      <p:pic>
        <p:nvPicPr>
          <p:cNvPr id="2050" name="Picture 2" descr="https://cdn.islamansiklopedisi.org.tr/madde/7/cahiz-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1520" y="1033013"/>
            <a:ext cx="11183305" cy="536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06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ar-KW" dirty="0" smtClean="0"/>
              <a:t>الجاحظ</a:t>
            </a:r>
            <a:endParaRPr lang="tr-TR" dirty="0"/>
          </a:p>
        </p:txBody>
      </p:sp>
      <p:sp>
        <p:nvSpPr>
          <p:cNvPr id="3" name="Metin Yer Tutucusu 2"/>
          <p:cNvSpPr>
            <a:spLocks noGrp="1"/>
          </p:cNvSpPr>
          <p:nvPr>
            <p:ph type="body" idx="1"/>
          </p:nvPr>
        </p:nvSpPr>
        <p:spPr>
          <a:xfrm>
            <a:off x="839788" y="1489167"/>
            <a:ext cx="10720841" cy="770708"/>
          </a:xfrm>
        </p:spPr>
        <p:txBody>
          <a:bodyPr/>
          <a:lstStyle/>
          <a:p>
            <a:pPr algn="ctr"/>
            <a:r>
              <a:rPr lang="ar-KW" dirty="0"/>
              <a:t>كتاب الحيوان</a:t>
            </a:r>
            <a:endParaRPr lang="tr-TR" dirty="0"/>
          </a:p>
        </p:txBody>
      </p:sp>
      <p:sp>
        <p:nvSpPr>
          <p:cNvPr id="4" name="İçerik Yer Tutucusu 3"/>
          <p:cNvSpPr>
            <a:spLocks noGrp="1"/>
          </p:cNvSpPr>
          <p:nvPr>
            <p:ph sz="half" idx="2"/>
          </p:nvPr>
        </p:nvSpPr>
        <p:spPr>
          <a:xfrm>
            <a:off x="731520" y="2259876"/>
            <a:ext cx="5342709" cy="3958044"/>
          </a:xfrm>
        </p:spPr>
        <p:txBody>
          <a:bodyPr>
            <a:noAutofit/>
          </a:bodyPr>
          <a:lstStyle/>
          <a:p>
            <a:pPr algn="just"/>
            <a:r>
              <a:rPr lang="tr-TR" sz="2400" dirty="0">
                <a:latin typeface="Times New Roman" panose="02020603050405020304" pitchFamily="18" charset="0"/>
                <a:cs typeface="Times New Roman" panose="02020603050405020304" pitchFamily="18" charset="0"/>
              </a:rPr>
              <a:t>Bir kültür ansiklopedisidir. Kitabın asıl konusunu oluşturan hayvanlardan bahsetmesinin </a:t>
            </a:r>
            <a:r>
              <a:rPr lang="tr-TR" sz="2400" dirty="0" smtClean="0">
                <a:latin typeface="Times New Roman" panose="02020603050405020304" pitchFamily="18" charset="0"/>
                <a:cs typeface="Times New Roman" panose="02020603050405020304" pitchFamily="18" charset="0"/>
              </a:rPr>
              <a:t>yanı sıra </a:t>
            </a:r>
            <a:r>
              <a:rPr lang="tr-TR" sz="2400" dirty="0">
                <a:latin typeface="Times New Roman" panose="02020603050405020304" pitchFamily="18" charset="0"/>
                <a:cs typeface="Times New Roman" panose="02020603050405020304" pitchFamily="18" charset="0"/>
              </a:rPr>
              <a:t>tıp, eczacılık, veraset, toplumla uyum, felsefe, mezhepler, edebiyat, dil ve </a:t>
            </a:r>
            <a:r>
              <a:rPr lang="tr-TR" sz="2400" dirty="0" err="1">
                <a:latin typeface="Times New Roman" panose="02020603050405020304" pitchFamily="18" charset="0"/>
                <a:cs typeface="Times New Roman" panose="02020603050405020304" pitchFamily="18" charset="0"/>
              </a:rPr>
              <a:t>belağat</a:t>
            </a:r>
            <a:r>
              <a:rPr lang="tr-TR" sz="2400" dirty="0">
                <a:latin typeface="Times New Roman" panose="02020603050405020304" pitchFamily="18" charset="0"/>
                <a:cs typeface="Times New Roman" panose="02020603050405020304" pitchFamily="18" charset="0"/>
              </a:rPr>
              <a:t> ekolleri, astronomi, coğrafya, tarih, âdet ve gelenekleri de ele alır.</a:t>
            </a:r>
          </a:p>
          <a:p>
            <a:pPr algn="just"/>
            <a:endParaRPr lang="tr-TR" sz="2400" dirty="0" smtClean="0">
              <a:latin typeface="Times New Roman" panose="02020603050405020304" pitchFamily="18" charset="0"/>
              <a:cs typeface="Times New Roman" panose="02020603050405020304" pitchFamily="18" charset="0"/>
            </a:endParaRPr>
          </a:p>
        </p:txBody>
      </p:sp>
      <p:sp>
        <p:nvSpPr>
          <p:cNvPr id="6" name="İçerik Yer Tutucusu 5"/>
          <p:cNvSpPr>
            <a:spLocks noGrp="1"/>
          </p:cNvSpPr>
          <p:nvPr>
            <p:ph sz="quarter" idx="4"/>
          </p:nvPr>
        </p:nvSpPr>
        <p:spPr>
          <a:xfrm>
            <a:off x="6074229" y="2259876"/>
            <a:ext cx="5577840" cy="4245428"/>
          </a:xfrm>
        </p:spPr>
        <p:txBody>
          <a:bodyPr>
            <a:noAutofit/>
          </a:bodyPr>
          <a:lstStyle/>
          <a:p>
            <a:pPr algn="just"/>
            <a:r>
              <a:rPr lang="tr-TR" sz="2400" dirty="0">
                <a:latin typeface="Times New Roman" panose="02020603050405020304" pitchFamily="18" charset="0"/>
                <a:cs typeface="Times New Roman" panose="02020603050405020304" pitchFamily="18" charset="0"/>
              </a:rPr>
              <a:t>Ele aldığı tüm konularla ilgili Kuran, hadis ve şiir gibi türlerden örneklere yer vermiştir.</a:t>
            </a:r>
          </a:p>
          <a:p>
            <a:pPr algn="just"/>
            <a:r>
              <a:rPr lang="tr-TR" sz="2400" dirty="0">
                <a:latin typeface="Times New Roman" panose="02020603050405020304" pitchFamily="18" charset="0"/>
                <a:cs typeface="Times New Roman" panose="02020603050405020304" pitchFamily="18" charset="0"/>
              </a:rPr>
              <a:t>O dönemde bilinen hayvan türlerini tasvir eder, özelliklerini, hayat tarzlarını ele alır ve bu hayvanlar hakkında söylenen hikaye, şiirden </a:t>
            </a:r>
            <a:r>
              <a:rPr lang="tr-TR" sz="2400" dirty="0" err="1">
                <a:latin typeface="Times New Roman" panose="02020603050405020304" pitchFamily="18" charset="0"/>
                <a:cs typeface="Times New Roman" panose="02020603050405020304" pitchFamily="18" charset="0"/>
              </a:rPr>
              <a:t>şevâhidi</a:t>
            </a:r>
            <a:r>
              <a:rPr lang="tr-TR" sz="2400" dirty="0">
                <a:latin typeface="Times New Roman" panose="02020603050405020304" pitchFamily="18" charset="0"/>
                <a:cs typeface="Times New Roman" panose="02020603050405020304" pitchFamily="18" charset="0"/>
              </a:rPr>
              <a:t> sunar. </a:t>
            </a:r>
          </a:p>
          <a:p>
            <a:pPr algn="just"/>
            <a:r>
              <a:rPr lang="tr-TR" sz="2400" dirty="0">
                <a:latin typeface="Times New Roman" panose="02020603050405020304" pitchFamily="18" charset="0"/>
                <a:cs typeface="Times New Roman" panose="02020603050405020304" pitchFamily="18" charset="0"/>
              </a:rPr>
              <a:t>Konuları işlerken kendi görüşünü sunmak ya da savunmak için bir tartışma ortamı yaratır.</a:t>
            </a:r>
          </a:p>
          <a:p>
            <a:pPr algn="just"/>
            <a:endParaRPr lang="tr-T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677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8626" y="457200"/>
            <a:ext cx="4574448" cy="927463"/>
          </a:xfrm>
        </p:spPr>
        <p:txBody>
          <a:bodyPr>
            <a:normAutofit/>
          </a:bodyPr>
          <a:lstStyle/>
          <a:p>
            <a:pPr algn="ctr"/>
            <a:r>
              <a:rPr lang="ar-KW" dirty="0"/>
              <a:t>كتاب </a:t>
            </a:r>
            <a:r>
              <a:rPr lang="ar-KW" dirty="0" smtClean="0"/>
              <a:t>الحيوان</a:t>
            </a:r>
            <a:endParaRPr lang="tr-TR" dirty="0"/>
          </a:p>
        </p:txBody>
      </p:sp>
      <p:sp>
        <p:nvSpPr>
          <p:cNvPr id="4" name="Metin Yer Tutucusu 3"/>
          <p:cNvSpPr>
            <a:spLocks noGrp="1"/>
          </p:cNvSpPr>
          <p:nvPr>
            <p:ph type="body" sz="half" idx="2"/>
          </p:nvPr>
        </p:nvSpPr>
        <p:spPr>
          <a:xfrm>
            <a:off x="428626" y="1476103"/>
            <a:ext cx="4287065" cy="4702628"/>
          </a:xfrm>
        </p:spPr>
        <p:txBody>
          <a:bodyPr>
            <a:noAutofit/>
          </a:bodyPr>
          <a:lstStyle/>
          <a:p>
            <a:pPr algn="just"/>
            <a:r>
              <a:rPr lang="tr-TR" sz="2400" dirty="0" smtClean="0">
                <a:latin typeface="Times New Roman" panose="02020603050405020304" pitchFamily="18" charset="0"/>
                <a:cs typeface="Times New Roman" panose="02020603050405020304" pitchFamily="18" charset="0"/>
              </a:rPr>
              <a:t>Okuyucuyu </a:t>
            </a:r>
            <a:r>
              <a:rPr lang="tr-TR" sz="2400" dirty="0">
                <a:latin typeface="Times New Roman" panose="02020603050405020304" pitchFamily="18" charset="0"/>
                <a:cs typeface="Times New Roman" panose="02020603050405020304" pitchFamily="18" charset="0"/>
              </a:rPr>
              <a:t>sıkmamak için bazen konu dışına çıkarak, hoş ve eğlendirici konulara geçer, uzun cümlelerden kaçınır.</a:t>
            </a:r>
          </a:p>
          <a:p>
            <a:pPr algn="just"/>
            <a:r>
              <a:rPr lang="tr-TR" sz="2400" dirty="0">
                <a:latin typeface="Times New Roman" panose="02020603050405020304" pitchFamily="18" charset="0"/>
                <a:cs typeface="Times New Roman" panose="02020603050405020304" pitchFamily="18" charset="0"/>
              </a:rPr>
              <a:t>1905-1907 yılları arasında Mısır’da 7 cilt halinde neşredilmiştir. </a:t>
            </a:r>
          </a:p>
          <a:p>
            <a:pPr algn="just"/>
            <a:r>
              <a:rPr lang="tr-TR" sz="2400" dirty="0" err="1">
                <a:latin typeface="Times New Roman" panose="02020603050405020304" pitchFamily="18" charset="0"/>
                <a:cs typeface="Times New Roman" panose="02020603050405020304" pitchFamily="18" charset="0"/>
              </a:rPr>
              <a:t>Abdusselâm</a:t>
            </a:r>
            <a:r>
              <a:rPr lang="tr-TR" sz="2400" dirty="0">
                <a:latin typeface="Times New Roman" panose="02020603050405020304" pitchFamily="18" charset="0"/>
                <a:cs typeface="Times New Roman" panose="02020603050405020304" pitchFamily="18" charset="0"/>
              </a:rPr>
              <a:t> Muhammed </a:t>
            </a:r>
            <a:r>
              <a:rPr lang="tr-TR" sz="2400" dirty="0" err="1">
                <a:latin typeface="Times New Roman" panose="02020603050405020304" pitchFamily="18" charset="0"/>
                <a:cs typeface="Times New Roman" panose="02020603050405020304" pitchFamily="18" charset="0"/>
              </a:rPr>
              <a:t>Hârûn</a:t>
            </a:r>
            <a:r>
              <a:rPr lang="tr-TR" sz="2400" dirty="0">
                <a:latin typeface="Times New Roman" panose="02020603050405020304" pitchFamily="18" charset="0"/>
                <a:cs typeface="Times New Roman" panose="02020603050405020304" pitchFamily="18" charset="0"/>
              </a:rPr>
              <a:t> tarafından düzenlenerek 1938-1945 yılları arasında Kahire’de yayınlanmıştır. Aynı yazar tarafından neşredilen 8. ciltte ise kitabın fihristi yer alır.</a:t>
            </a:r>
          </a:p>
          <a:p>
            <a:pPr algn="just"/>
            <a:endParaRPr lang="tr-TR" sz="2400" dirty="0">
              <a:latin typeface="Times New Roman" panose="02020603050405020304" pitchFamily="18" charset="0"/>
              <a:cs typeface="Times New Roman" panose="02020603050405020304" pitchFamily="18" charset="0"/>
            </a:endParaRPr>
          </a:p>
        </p:txBody>
      </p:sp>
      <p:pic>
        <p:nvPicPr>
          <p:cNvPr id="1026" name="Picture 2" descr="https://cdn.islamansiklopedisi.org.tr/madde/7/cahiz-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3188" y="1284541"/>
            <a:ext cx="6172200" cy="427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401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10276703" cy="1600200"/>
          </a:xfrm>
        </p:spPr>
        <p:txBody>
          <a:bodyPr/>
          <a:lstStyle/>
          <a:p>
            <a:pPr algn="ctr"/>
            <a:r>
              <a:rPr lang="ar-KW" dirty="0" smtClean="0"/>
              <a:t>رسائل الجاحظ</a:t>
            </a:r>
            <a:r>
              <a:rPr lang="en-GB" dirty="0" smtClean="0"/>
              <a:t/>
            </a:r>
            <a:br>
              <a:rPr lang="en-GB" dirty="0" smtClean="0"/>
            </a:br>
            <a:endParaRPr lang="tr-TR" dirty="0"/>
          </a:p>
        </p:txBody>
      </p:sp>
      <p:sp>
        <p:nvSpPr>
          <p:cNvPr id="4" name="Metin Yer Tutucusu 3"/>
          <p:cNvSpPr>
            <a:spLocks noGrp="1"/>
          </p:cNvSpPr>
          <p:nvPr>
            <p:ph type="body" sz="half" idx="2"/>
          </p:nvPr>
        </p:nvSpPr>
        <p:spPr>
          <a:xfrm>
            <a:off x="1097280" y="2057399"/>
            <a:ext cx="10123714" cy="3050178"/>
          </a:xfrm>
        </p:spPr>
        <p:txBody>
          <a:bodyPr>
            <a:noAutofit/>
          </a:bodyPr>
          <a:lstStyle/>
          <a:p>
            <a:pPr algn="just"/>
            <a:r>
              <a:rPr lang="tr-TR" sz="3200" dirty="0" smtClean="0">
                <a:latin typeface="Times New Roman" panose="02020603050405020304" pitchFamily="18" charset="0"/>
                <a:cs typeface="Times New Roman" panose="02020603050405020304" pitchFamily="18" charset="0"/>
              </a:rPr>
              <a:t>El-</a:t>
            </a:r>
            <a:r>
              <a:rPr lang="tr-TR" sz="3200" dirty="0" err="1" smtClean="0">
                <a:latin typeface="Times New Roman" panose="02020603050405020304" pitchFamily="18" charset="0"/>
                <a:cs typeface="Times New Roman" panose="02020603050405020304" pitchFamily="18" charset="0"/>
              </a:rPr>
              <a:t>Câhiz</a:t>
            </a:r>
            <a:r>
              <a:rPr lang="tr-TR" sz="3200" dirty="0" smtClean="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tarafından kaleme </a:t>
            </a:r>
            <a:r>
              <a:rPr lang="tr-TR" sz="3200" dirty="0" smtClean="0">
                <a:latin typeface="Times New Roman" panose="02020603050405020304" pitchFamily="18" charset="0"/>
                <a:cs typeface="Times New Roman" panose="02020603050405020304" pitchFamily="18" charset="0"/>
              </a:rPr>
              <a:t>alınmıştır. Risalelerinden oluşan bir koleksiyondur. İlk 17 risâleyi içeren iki cildi Abdusselâm Muhammed </a:t>
            </a:r>
            <a:r>
              <a:rPr lang="tr-TR" sz="3200" dirty="0" err="1" smtClean="0">
                <a:latin typeface="Times New Roman" panose="02020603050405020304" pitchFamily="18" charset="0"/>
                <a:cs typeface="Times New Roman" panose="02020603050405020304" pitchFamily="18" charset="0"/>
              </a:rPr>
              <a:t>Hârûn</a:t>
            </a:r>
            <a:r>
              <a:rPr lang="tr-TR" sz="3200" dirty="0" smtClean="0">
                <a:latin typeface="Times New Roman" panose="02020603050405020304" pitchFamily="18" charset="0"/>
                <a:cs typeface="Times New Roman" panose="02020603050405020304" pitchFamily="18" charset="0"/>
              </a:rPr>
              <a:t> tarafından düzenlenerek 1964 yılında, Ubeydullah b. </a:t>
            </a:r>
            <a:r>
              <a:rPr lang="tr-TR" sz="3200" dirty="0" err="1" smtClean="0">
                <a:latin typeface="Times New Roman" panose="02020603050405020304" pitchFamily="18" charset="0"/>
                <a:cs typeface="Times New Roman" panose="02020603050405020304" pitchFamily="18" charset="0"/>
              </a:rPr>
              <a:t>Hassân’ın</a:t>
            </a:r>
            <a:r>
              <a:rPr lang="tr-TR" sz="3200" dirty="0" smtClean="0">
                <a:latin typeface="Times New Roman" panose="02020603050405020304" pitchFamily="18" charset="0"/>
                <a:cs typeface="Times New Roman" panose="02020603050405020304" pitchFamily="18" charset="0"/>
              </a:rPr>
              <a:t> seçmelerini ihtiva eden iki cildi ise yine A. M. </a:t>
            </a:r>
            <a:r>
              <a:rPr lang="tr-TR" sz="3200" dirty="0" err="1" smtClean="0">
                <a:latin typeface="Times New Roman" panose="02020603050405020304" pitchFamily="18" charset="0"/>
                <a:cs typeface="Times New Roman" panose="02020603050405020304" pitchFamily="18" charset="0"/>
              </a:rPr>
              <a:t>Hârûn</a:t>
            </a:r>
            <a:r>
              <a:rPr lang="tr-TR" sz="3200" dirty="0" smtClean="0">
                <a:latin typeface="Times New Roman" panose="02020603050405020304" pitchFamily="18" charset="0"/>
                <a:cs typeface="Times New Roman" panose="02020603050405020304" pitchFamily="18" charset="0"/>
              </a:rPr>
              <a:t> tarafından 1979 yılında Mısır’da neşredilmiştir.</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968300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3871</Words>
  <Application>Microsoft Office PowerPoint</Application>
  <PresentationFormat>Geniş ekran</PresentationFormat>
  <Paragraphs>262</Paragraphs>
  <Slides>49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49</vt:i4>
      </vt:variant>
    </vt:vector>
  </HeadingPairs>
  <TitlesOfParts>
    <vt:vector size="54" baseType="lpstr">
      <vt:lpstr>Arial</vt:lpstr>
      <vt:lpstr>Calibri</vt:lpstr>
      <vt:lpstr>Calibri Light</vt:lpstr>
      <vt:lpstr>Times New Roman</vt:lpstr>
      <vt:lpstr>Office Teması</vt:lpstr>
      <vt:lpstr>ARAPÇA KAYNAKLAR</vt:lpstr>
      <vt:lpstr>EDEBİYAT NEDİR? </vt:lpstr>
      <vt:lpstr>EDEBİYAT KİTAPLARI: ANSİKLOPEDİK EDEBİYAT KİTAPLARI</vt:lpstr>
      <vt:lpstr>الجاحظ  Arap edebiyatının en büyük nesir yazarlarından ve Mu’tezile kelamcılarındandır.</vt:lpstr>
      <vt:lpstr>الجاحظ</vt:lpstr>
      <vt:lpstr>*el-Câhiz’in (öl.255/869) el-Beyân ve’tebyîn adlı eserinden iki sayfa</vt:lpstr>
      <vt:lpstr>الجاحظ</vt:lpstr>
      <vt:lpstr>كتاب الحيوان</vt:lpstr>
      <vt:lpstr>رسائل الجاحظ </vt:lpstr>
      <vt:lpstr>كتاب البخلاء</vt:lpstr>
      <vt:lpstr>PowerPoint Sunusu</vt:lpstr>
      <vt:lpstr>عيون الأخبار (ابن قتيبة) </vt:lpstr>
      <vt:lpstr>*İbn Kuteybe’nin Uyûnu’l-ahbâr adlı eserinin kapağı. *İbn Kuteybe'nin el-Maʿârif adlı eserinin bir nüshasında müellifin hayatına ait fevâid (yazma eserlerin başında ve sonunda boş bulunan yapraklara okuyucular tarafından düşülen bazı notlar) kaydı.</vt:lpstr>
      <vt:lpstr>أدب الكاتب (ابن قتيبة)</vt:lpstr>
      <vt:lpstr>المبرّد و بعض مؤلفاته</vt:lpstr>
      <vt:lpstr>PowerPoint Sunusu</vt:lpstr>
      <vt:lpstr>العقد الفريد (ابن عبد ربّه)</vt:lpstr>
      <vt:lpstr>*Abdi Rabbihî’nin el-ıkdu’l-ferîd adlı eseri.</vt:lpstr>
      <vt:lpstr>المعرّي و بعض مؤلفاته</vt:lpstr>
      <vt:lpstr>المعرّي و بعض مؤلفاته</vt:lpstr>
      <vt:lpstr>المعرّي و بعض مؤلفاته</vt:lpstr>
      <vt:lpstr>كتاب نسب الخيل (هشام بن محمد الكلبي)</vt:lpstr>
      <vt:lpstr>PowerPoint Sunusu</vt:lpstr>
      <vt:lpstr>EMÂLÎ VE MECÂLİS TÜRÜ ESERLER *Ansiklopedik eserler arasında yer alır.</vt:lpstr>
      <vt:lpstr>الأمالي الزّجّاجي (الزّجّاجي)</vt:lpstr>
      <vt:lpstr>الأمالي (أبو علي القالي)</vt:lpstr>
      <vt:lpstr>الأمالي (ابن الشجري)</vt:lpstr>
      <vt:lpstr>أحمد أمين و بعض مؤلّفاته</vt:lpstr>
      <vt:lpstr>أحمد أمين و بعض مؤلّفاته</vt:lpstr>
      <vt:lpstr>PowerPoint Sunusu</vt:lpstr>
      <vt:lpstr>أحمد أمين و بعض مؤلّفاته</vt:lpstr>
      <vt:lpstr>أحمد أمين و بعض مؤلّفاته</vt:lpstr>
      <vt:lpstr>صبح الأعشي (القلقشندي)</vt:lpstr>
      <vt:lpstr>(القلقشندي)el-Kalkaşendî</vt:lpstr>
      <vt:lpstr>(المقري) el-Makkarî (öl. 1041/1631)</vt:lpstr>
      <vt:lpstr>(المقري) EL-MAKKARÎ (öl. 1041/1631)</vt:lpstr>
      <vt:lpstr>(المقري) el-Makkarî (öl. 1041/1631)</vt:lpstr>
      <vt:lpstr>أزهار الرياض (Ezhâru’r-riyâd)</vt:lpstr>
      <vt:lpstr>(الراغب الاصفهاني) er-Râğıb el-İsfehânî (öl.502/1108)</vt:lpstr>
      <vt:lpstr>Arap Edebiyatında Edebi bir Tür Olarak Makâme</vt:lpstr>
      <vt:lpstr>بديع الزمان الهمداني) ) Bedî’uz-zamân el-Hemedânî (öl. 398/1007)</vt:lpstr>
      <vt:lpstr>بديع الزمان الهمداني) ) Bedî’uz-zamân el-Hemedânî (öl. 398/1007)</vt:lpstr>
      <vt:lpstr>الحريري) ) Ebû Muhammed el-Kâsım b. ‘Alî el-Harîrî (öl. 515/1122)</vt:lpstr>
      <vt:lpstr>الحريري) ) Ebû Muhammed el-Kâsım b. ‘Alî el-Harîrî (öl. 515/1122)</vt:lpstr>
      <vt:lpstr>PowerPoint Sunusu</vt:lpstr>
      <vt:lpstr>مقاممات الحريري)) Makâmâtu’l-Harîrî</vt:lpstr>
      <vt:lpstr>(الزمخشري) ez-Zemahşerî (öl. 538/1144)</vt:lpstr>
      <vt:lpstr>(الزمخشري) ez-Zemahşerî (öl. 538/1144)</vt:lpstr>
      <vt:lpstr>(الزمخشري) ez-Zemahşerî (öl. 538/1144)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ARAPÇA KAYNAKLAR</dc:title>
  <dc:creator>zuhal kazar</dc:creator>
  <cp:lastModifiedBy>zuhal kazar</cp:lastModifiedBy>
  <cp:revision>140</cp:revision>
  <dcterms:created xsi:type="dcterms:W3CDTF">2019-02-23T12:13:51Z</dcterms:created>
  <dcterms:modified xsi:type="dcterms:W3CDTF">2019-03-03T20:34:17Z</dcterms:modified>
</cp:coreProperties>
</file>