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149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3846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88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12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4151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76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123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0437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3196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996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2813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69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57621"/>
            <a:ext cx="9144000" cy="32753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Ankara Üniversitesi </a:t>
            </a:r>
            <a:br>
              <a:rPr lang="tr-TR" sz="4400" dirty="0" smtClean="0"/>
            </a:br>
            <a:r>
              <a:rPr lang="tr-TR" sz="4400" dirty="0" smtClean="0"/>
              <a:t>Sağlık Bilimleri Fakültesi</a:t>
            </a:r>
            <a:br>
              <a:rPr lang="tr-TR" sz="4400" dirty="0" smtClean="0"/>
            </a:br>
            <a:r>
              <a:rPr lang="tr-TR" sz="4400" dirty="0" smtClean="0"/>
              <a:t>Sosyal Hizmet Bölümü</a:t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1111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Dersin Adı: Klinik Sosyal Hizmet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smtClean="0"/>
              <a:t>Ünite 13 Yaşlılarla Klinik Değerlendirme ve Sosyal Hizmet Uygulaması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6006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Bunun </a:t>
            </a:r>
            <a:r>
              <a:rPr lang="tr-TR" dirty="0" err="1" smtClean="0"/>
              <a:t>yanısıra</a:t>
            </a:r>
            <a:r>
              <a:rPr lang="tr-TR" dirty="0" smtClean="0"/>
              <a:t> bakım verenlere ve diğer aile üyelerine destekleyici hizmetler sağlanmasına yardımcı olmaktadır.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Yaşlılık döneminde yaşanan sorunların başında biliş ile ilgili sorunlar gelmektedir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Biliş, bilinçli düşünme süreçleri olarak tanımlanmaktadır.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Bilişsel süreçler, kişinin çevreyle ilgili bilgileri alması, bu bilgileri sentezlemesi ve sentez temelli bir eylem planı oluşturmasıdır.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Bilişsel bozukluklar, bir kişinin düşünce süreçlerinde veya hafızasındaki beyin fonksiyon bozukluğundan kaynaklanan açıklamalarla karakterizedir ve önceki işlev seviyesinden önemli bir düşüş oluşturmaktadır.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Yaşlı bireyler arasında yaygın olarak görülen bilişsel hastalıklardan ikisi </a:t>
            </a:r>
            <a:r>
              <a:rPr lang="tr-TR" dirty="0" err="1" smtClean="0"/>
              <a:t>alzheimer</a:t>
            </a:r>
            <a:r>
              <a:rPr lang="tr-TR" dirty="0" smtClean="0"/>
              <a:t> ve bunamadır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Alzheimer hastalarında görülen semptomlardan bazıları şunlardır:</a:t>
            </a:r>
          </a:p>
          <a:p>
            <a:r>
              <a:rPr lang="tr-TR" dirty="0" smtClean="0"/>
              <a:t>Hafıza kaybı</a:t>
            </a:r>
          </a:p>
          <a:p>
            <a:r>
              <a:rPr lang="tr-TR" dirty="0" smtClean="0"/>
              <a:t>Yargı kaybı</a:t>
            </a:r>
          </a:p>
          <a:p>
            <a:r>
              <a:rPr lang="tr-TR" dirty="0" smtClean="0"/>
              <a:t>Düşünme problemleri</a:t>
            </a:r>
          </a:p>
          <a:p>
            <a:r>
              <a:rPr lang="tr-TR" dirty="0" smtClean="0"/>
              <a:t>Kişilik değişiklikleri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Genetik Risk Faktörleri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sz="3200" dirty="0" smtClean="0"/>
              <a:t>İleri Yaş (65 yaş ve üzeri) 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Aile öyküsü 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Genetik (kromozom 1, 14 19, 21) 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Kafa travması öyküsü 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Cinsiyet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Küçük darbeler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Çevresel toksinler (su kirleticileri, alüminyum) </a:t>
            </a:r>
          </a:p>
          <a:p>
            <a:pPr>
              <a:lnSpc>
                <a:spcPct val="120000"/>
              </a:lnSpc>
            </a:pPr>
            <a:r>
              <a:rPr lang="tr-TR" sz="3200" dirty="0" smtClean="0"/>
              <a:t>Sigara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Psikolojik Risk Faktörleri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Depresyon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Stres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Risk Faktörleri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Düşük eğitim düzeyi</a:t>
            </a:r>
          </a:p>
          <a:p>
            <a:r>
              <a:rPr lang="tr-TR" sz="3200" dirty="0" smtClean="0"/>
              <a:t>Düşük meslek statüsü</a:t>
            </a:r>
          </a:p>
          <a:p>
            <a:r>
              <a:rPr lang="tr-TR" sz="3200" dirty="0" smtClean="0"/>
              <a:t>Yetersiz sosyal destek</a:t>
            </a:r>
          </a:p>
          <a:p>
            <a:r>
              <a:rPr lang="tr-TR" sz="3200" dirty="0" smtClean="0"/>
              <a:t>Düşük </a:t>
            </a:r>
            <a:r>
              <a:rPr lang="tr-TR" sz="3200" dirty="0" err="1" smtClean="0"/>
              <a:t>sosyo</a:t>
            </a:r>
            <a:r>
              <a:rPr lang="tr-TR" sz="3200" dirty="0" smtClean="0"/>
              <a:t>-ekonomik düzey</a:t>
            </a:r>
          </a:p>
          <a:p>
            <a:r>
              <a:rPr lang="tr-TR" sz="3200" dirty="0" smtClean="0"/>
              <a:t>Sağlık bakım hizmetlerine sınırlı erişim</a:t>
            </a:r>
            <a:endParaRPr lang="tr-T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çerçevede klinik alanda çalışan sosyal  hizmet uzmanları,</a:t>
            </a:r>
          </a:p>
          <a:p>
            <a:r>
              <a:rPr lang="tr-TR" dirty="0" smtClean="0"/>
              <a:t>Müracaatçı ve ailesiyle mesleki ilişki kurmak ve bu ilişkiyi devam ettirmek</a:t>
            </a:r>
          </a:p>
          <a:p>
            <a:r>
              <a:rPr lang="tr-TR" dirty="0" smtClean="0"/>
              <a:t>Kaynaklarla müracaatçıyı ilişkilendirmek,</a:t>
            </a:r>
          </a:p>
          <a:p>
            <a:r>
              <a:rPr lang="tr-TR" dirty="0" smtClean="0"/>
              <a:t>Tanı amaçlı değerlendirmeyi düzenlemek ve bu değerlendirmeye katılmak</a:t>
            </a:r>
          </a:p>
          <a:p>
            <a:r>
              <a:rPr lang="tr-TR" dirty="0" smtClean="0"/>
              <a:t>Müracaatçının bilişsel olmayan (duygusal ve davranışsal) durumunu değerlendirmek ve izlemek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Müracaatçıyı ve  ailesini mevcut müdahaleler ile ilgili eğitmek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Bakım ve destek kaynaklarıyla ilgili aileye bilgi vermek</a:t>
            </a:r>
          </a:p>
          <a:p>
            <a:pPr>
              <a:lnSpc>
                <a:spcPct val="150000"/>
              </a:lnSpc>
              <a:buNone/>
            </a:pPr>
            <a:r>
              <a:rPr lang="tr-TR" dirty="0" smtClean="0"/>
              <a:t>Müdahale sürecinde aktif bir şekilde yer alan sosyal hizmet uzmanı, </a:t>
            </a:r>
            <a:r>
              <a:rPr lang="tr-TR" dirty="0" err="1" smtClean="0"/>
              <a:t>multidisipliner</a:t>
            </a:r>
            <a:r>
              <a:rPr lang="tr-TR" dirty="0" smtClean="0"/>
              <a:t> ekibin bir parçasıdır.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Sosyal hizmet uzmanları, müracaatçıların işlevsellik düzeyleri  ve yaşam kalitesi üzerinde müdahalelerde bulunur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282</Words>
  <Application>Microsoft Office PowerPoint</Application>
  <PresentationFormat>Özel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          Ankara Üniversitesi  Sağlık Bilimleri Fakültesi Sosyal Hizmet Bölümü   </vt:lpstr>
      <vt:lpstr>Slayt 2</vt:lpstr>
      <vt:lpstr>Slayt 3</vt:lpstr>
      <vt:lpstr>Slayt 4</vt:lpstr>
      <vt:lpstr>Genetik Risk Faktörleri</vt:lpstr>
      <vt:lpstr>Psikolojik Risk Faktörleri</vt:lpstr>
      <vt:lpstr>Sosyal Risk Faktörleri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301 GRUPLARLA SOSYAL HİZMET Ünite 10 Gruplarda Çatışma ve Sorun Çözme</dc:title>
  <dc:creator>Ezgi</dc:creator>
  <cp:lastModifiedBy>toshiba pc</cp:lastModifiedBy>
  <cp:revision>35</cp:revision>
  <dcterms:created xsi:type="dcterms:W3CDTF">2016-12-04T13:02:32Z</dcterms:created>
  <dcterms:modified xsi:type="dcterms:W3CDTF">2017-12-23T14:00:25Z</dcterms:modified>
</cp:coreProperties>
</file>