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5: Link </a:t>
            </a:r>
            <a:r>
              <a:rPr lang="tr-TR" dirty="0" smtClean="0"/>
              <a:t>Layer</a:t>
            </a:r>
          </a:p>
          <a:p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Addressing, ARP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ARP: Address Resolution Protocol</a:t>
            </a:r>
          </a:p>
          <a:p>
            <a:pPr lvl="1"/>
            <a:r>
              <a:rPr lang="tr-TR" b="1" dirty="0" smtClean="0"/>
              <a:t>Determines interface’s MAC addres knowing its IP address</a:t>
            </a:r>
          </a:p>
          <a:p>
            <a:pPr lvl="1"/>
            <a:r>
              <a:rPr lang="tr-TR" b="1" dirty="0" smtClean="0"/>
              <a:t>Each IP node (host, router) on LAN has ARP table</a:t>
            </a:r>
          </a:p>
          <a:p>
            <a:pPr lvl="2"/>
            <a:r>
              <a:rPr lang="tr-TR" b="1" dirty="0" smtClean="0"/>
              <a:t>IP/MAC address mappings for some LAN nodes</a:t>
            </a:r>
          </a:p>
          <a:p>
            <a:pPr lvl="2"/>
            <a:r>
              <a:rPr lang="tr-TR" b="1" dirty="0" smtClean="0"/>
              <a:t>IP address, MAC address, TTL(Time to live)</a:t>
            </a:r>
          </a:p>
          <a:p>
            <a:pPr lvl="1"/>
            <a:r>
              <a:rPr lang="tr-TR" b="1" dirty="0" smtClean="0"/>
              <a:t>ARP is plug and play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5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</a:t>
            </a:r>
          </a:p>
          <a:p>
            <a:pPr lvl="1"/>
            <a:r>
              <a:rPr lang="tr-TR" b="1" dirty="0" smtClean="0"/>
              <a:t>Dominant wired LAN technology</a:t>
            </a:r>
          </a:p>
          <a:p>
            <a:pPr lvl="1"/>
            <a:r>
              <a:rPr lang="tr-TR" b="1" dirty="0" smtClean="0"/>
              <a:t>First widely used LAN technology</a:t>
            </a:r>
          </a:p>
          <a:p>
            <a:pPr lvl="1"/>
            <a:r>
              <a:rPr lang="tr-TR" b="1" dirty="0" smtClean="0"/>
              <a:t>Simple and cheaper</a:t>
            </a:r>
          </a:p>
          <a:p>
            <a:pPr lvl="1"/>
            <a:r>
              <a:rPr lang="tr-TR" b="1" dirty="0" smtClean="0"/>
              <a:t>Kept up with speed race: 10Mbps – 10Gbps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0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 – Physical topology</a:t>
            </a:r>
          </a:p>
          <a:p>
            <a:pPr lvl="1"/>
            <a:r>
              <a:rPr lang="tr-TR" b="1" dirty="0" smtClean="0"/>
              <a:t>Bus: popular through mid 90s</a:t>
            </a:r>
          </a:p>
          <a:p>
            <a:pPr lvl="2"/>
            <a:r>
              <a:rPr lang="tr-TR" b="1" dirty="0" smtClean="0"/>
              <a:t>All nodes in same collision domain</a:t>
            </a:r>
          </a:p>
          <a:p>
            <a:pPr lvl="1"/>
            <a:r>
              <a:rPr lang="tr-TR" b="1" dirty="0" smtClean="0"/>
              <a:t>Star: prevails today</a:t>
            </a:r>
          </a:p>
          <a:p>
            <a:pPr lvl="2"/>
            <a:r>
              <a:rPr lang="tr-TR" b="1" dirty="0" smtClean="0"/>
              <a:t>Active switch at center</a:t>
            </a:r>
          </a:p>
          <a:p>
            <a:pPr lvl="2"/>
            <a:r>
              <a:rPr lang="tr-TR" b="1" dirty="0" smtClean="0"/>
              <a:t>Each node runs a seperate Ethernet protocol</a:t>
            </a:r>
          </a:p>
          <a:p>
            <a:pPr lvl="2"/>
            <a:r>
              <a:rPr lang="tr-TR" b="1" dirty="0" smtClean="0"/>
              <a:t>Nodes do not collide with each other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</a:t>
            </a:r>
          </a:p>
          <a:p>
            <a:pPr lvl="1"/>
            <a:r>
              <a:rPr lang="tr-TR" b="1" dirty="0" smtClean="0"/>
              <a:t>Connectionless</a:t>
            </a:r>
          </a:p>
          <a:p>
            <a:pPr lvl="2"/>
            <a:r>
              <a:rPr lang="tr-TR" b="1" dirty="0" smtClean="0"/>
              <a:t>No handshaking between sending and receiving NICs</a:t>
            </a:r>
          </a:p>
          <a:p>
            <a:pPr lvl="1"/>
            <a:r>
              <a:rPr lang="tr-TR" b="1" dirty="0" smtClean="0"/>
              <a:t>Unreliable</a:t>
            </a:r>
          </a:p>
          <a:p>
            <a:pPr lvl="2"/>
            <a:r>
              <a:rPr lang="tr-TR" b="1" dirty="0" smtClean="0"/>
              <a:t>Receiving NIC does not send acks or naks to sending NIC</a:t>
            </a:r>
          </a:p>
          <a:p>
            <a:pPr lvl="1"/>
            <a:r>
              <a:rPr lang="tr-TR" b="1" dirty="0" smtClean="0"/>
              <a:t>Ethernet’s MAC protocol</a:t>
            </a:r>
          </a:p>
          <a:p>
            <a:pPr lvl="2"/>
            <a:r>
              <a:rPr lang="tr-TR" b="1" dirty="0" smtClean="0"/>
              <a:t>Unslotted CSMA/CD with binary backoff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8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Switches are link layer devices</a:t>
            </a:r>
            <a:endParaRPr lang="tr-TR" b="1" dirty="0"/>
          </a:p>
          <a:p>
            <a:r>
              <a:rPr lang="tr-TR" b="1" dirty="0" smtClean="0"/>
              <a:t>They store and forward Ethernet frames</a:t>
            </a:r>
          </a:p>
          <a:p>
            <a:r>
              <a:rPr lang="tr-TR" b="1" dirty="0" smtClean="0"/>
              <a:t>Examine incoming frame’s MAC address and selectively forward frame to one or more outgoing links</a:t>
            </a:r>
          </a:p>
          <a:p>
            <a:r>
              <a:rPr lang="tr-TR" b="1" dirty="0" smtClean="0"/>
              <a:t>Transparent</a:t>
            </a:r>
          </a:p>
          <a:p>
            <a:pPr lvl="1"/>
            <a:r>
              <a:rPr lang="tr-TR" b="1" dirty="0" smtClean="0"/>
              <a:t>Hosts are unaware of presence of switches</a:t>
            </a:r>
          </a:p>
          <a:p>
            <a:r>
              <a:rPr lang="tr-TR" b="1" dirty="0" smtClean="0"/>
              <a:t>Plug and play</a:t>
            </a:r>
          </a:p>
          <a:p>
            <a:r>
              <a:rPr lang="tr-TR" b="1" dirty="0" smtClean="0"/>
              <a:t>Self learning</a:t>
            </a:r>
          </a:p>
          <a:p>
            <a:pPr lvl="1"/>
            <a:r>
              <a:rPr lang="tr-TR" b="1" dirty="0" smtClean="0"/>
              <a:t>No need to be configured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6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Switch: Multiple simultaneous transmissions</a:t>
            </a:r>
          </a:p>
          <a:p>
            <a:pPr lvl="1"/>
            <a:r>
              <a:rPr lang="tr-TR" b="1" dirty="0" smtClean="0"/>
              <a:t>Hosts have dedicated direct connection to switch</a:t>
            </a:r>
          </a:p>
          <a:p>
            <a:pPr lvl="1"/>
            <a:r>
              <a:rPr lang="tr-TR" b="1" dirty="0" smtClean="0"/>
              <a:t>Switches buffer packets</a:t>
            </a:r>
          </a:p>
          <a:p>
            <a:pPr lvl="1"/>
            <a:r>
              <a:rPr lang="tr-TR" b="1" dirty="0" smtClean="0"/>
              <a:t>No collisions, full duplex</a:t>
            </a:r>
            <a:endParaRPr lang="tr-TR" b="1" dirty="0"/>
          </a:p>
          <a:p>
            <a:pPr lvl="1"/>
            <a:r>
              <a:rPr lang="tr-TR" b="1" dirty="0" smtClean="0"/>
              <a:t>Each switch has a switch table</a:t>
            </a:r>
          </a:p>
          <a:p>
            <a:pPr lvl="2"/>
            <a:r>
              <a:rPr lang="tr-TR" b="1" dirty="0" smtClean="0"/>
              <a:t>Each entry has MAC address of host, interface, time stamp</a:t>
            </a:r>
          </a:p>
          <a:p>
            <a:pPr lvl="2"/>
            <a:r>
              <a:rPr lang="tr-TR" b="1" dirty="0" smtClean="0"/>
              <a:t>Like routing 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5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Switch: Self learning</a:t>
            </a:r>
          </a:p>
          <a:p>
            <a:pPr lvl="1"/>
            <a:r>
              <a:rPr lang="tr-TR" b="1" dirty="0" smtClean="0"/>
              <a:t>Switch learns which hosts can be reached on which interfaces</a:t>
            </a:r>
          </a:p>
          <a:p>
            <a:pPr lvl="2"/>
            <a:r>
              <a:rPr lang="tr-TR" b="1" dirty="0" smtClean="0"/>
              <a:t>When frame received, switch learns location of sender</a:t>
            </a:r>
          </a:p>
          <a:p>
            <a:pPr lvl="2"/>
            <a:r>
              <a:rPr lang="tr-TR" b="1" dirty="0" smtClean="0"/>
              <a:t>Records sender/location pair in switch 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Switches vs. Routers</a:t>
            </a:r>
          </a:p>
          <a:p>
            <a:pPr lvl="1"/>
            <a:r>
              <a:rPr lang="tr-TR" b="1" dirty="0" smtClean="0"/>
              <a:t>Both are store-and-forward</a:t>
            </a:r>
          </a:p>
          <a:p>
            <a:pPr lvl="2"/>
            <a:r>
              <a:rPr lang="tr-TR" b="1" dirty="0" smtClean="0"/>
              <a:t>Routers are network layer devices</a:t>
            </a:r>
          </a:p>
          <a:p>
            <a:pPr lvl="2"/>
            <a:r>
              <a:rPr lang="tr-TR" b="1" dirty="0" smtClean="0"/>
              <a:t>Switches are link layer devices</a:t>
            </a:r>
          </a:p>
          <a:p>
            <a:pPr lvl="1"/>
            <a:r>
              <a:rPr lang="tr-TR" b="1" dirty="0" smtClean="0"/>
              <a:t>Both have forwarding tables</a:t>
            </a:r>
          </a:p>
          <a:p>
            <a:pPr lvl="2"/>
            <a:r>
              <a:rPr lang="tr-TR" b="1" dirty="0" smtClean="0"/>
              <a:t>Routers compute tables using routing algorithms, IP addresses</a:t>
            </a:r>
          </a:p>
          <a:p>
            <a:pPr lvl="2"/>
            <a:r>
              <a:rPr lang="tr-TR" b="1" smtClean="0"/>
              <a:t>Switches learn forwarding table using flooding, learning, MAC addresses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Multiple </a:t>
            </a:r>
            <a:r>
              <a:rPr lang="tr-TR" sz="1900" b="1" dirty="0" smtClean="0">
                <a:solidFill>
                  <a:srgbClr val="3E3D2D"/>
                </a:solidFill>
              </a:rPr>
              <a:t>Access </a:t>
            </a:r>
            <a:r>
              <a:rPr lang="tr-TR" sz="1900" b="1" dirty="0" smtClean="0">
                <a:solidFill>
                  <a:srgbClr val="3E3D2D"/>
                </a:solidFill>
              </a:rPr>
              <a:t>Protocols (CSMA)</a:t>
            </a:r>
            <a:endParaRPr lang="tr-TR" sz="1900" b="1" dirty="0" smtClean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LANs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Addressing, ARP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Ethernet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Switches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CSMA (carrier sense multiple access)</a:t>
            </a:r>
          </a:p>
          <a:p>
            <a:pPr lvl="2"/>
            <a:r>
              <a:rPr lang="tr-TR" b="1" dirty="0" smtClean="0"/>
              <a:t>Listen before transmit</a:t>
            </a:r>
          </a:p>
          <a:p>
            <a:pPr lvl="2"/>
            <a:r>
              <a:rPr lang="tr-TR" b="1" dirty="0" smtClean="0"/>
              <a:t>If channel sensed idle transmit entire frame</a:t>
            </a:r>
          </a:p>
          <a:p>
            <a:pPr lvl="2"/>
            <a:r>
              <a:rPr lang="tr-TR" b="1" dirty="0" smtClean="0"/>
              <a:t>If channel sensed busy defer transmission</a:t>
            </a:r>
            <a:endParaRPr lang="tr-TR" b="1" dirty="0"/>
          </a:p>
          <a:p>
            <a:pPr lvl="1"/>
            <a:r>
              <a:rPr lang="tr-TR" b="1" dirty="0" smtClean="0"/>
              <a:t>Collisions can still take place</a:t>
            </a:r>
          </a:p>
          <a:p>
            <a:pPr lvl="2"/>
            <a:r>
              <a:rPr lang="tr-TR" b="1" dirty="0" smtClean="0"/>
              <a:t>Because of propagation delay, two nodes may not hear each other</a:t>
            </a:r>
          </a:p>
          <a:p>
            <a:pPr lvl="2"/>
            <a:r>
              <a:rPr lang="tr-TR" b="1" dirty="0" smtClean="0"/>
              <a:t>With collision, entire packet transmission time wasted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36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CSMA/CD (Collision Detection)</a:t>
            </a:r>
          </a:p>
          <a:p>
            <a:pPr lvl="2"/>
            <a:r>
              <a:rPr lang="tr-TR" b="1" dirty="0" smtClean="0"/>
              <a:t>Collision detected within sort time</a:t>
            </a:r>
          </a:p>
          <a:p>
            <a:pPr lvl="2"/>
            <a:r>
              <a:rPr lang="tr-TR" b="1" dirty="0" smtClean="0"/>
              <a:t>Transmissions aborted, reducing channel wastage</a:t>
            </a:r>
          </a:p>
          <a:p>
            <a:pPr lvl="2"/>
            <a:r>
              <a:rPr lang="tr-TR" b="1" dirty="0" smtClean="0"/>
              <a:t>Collision Detection</a:t>
            </a:r>
          </a:p>
          <a:p>
            <a:pPr lvl="3"/>
            <a:r>
              <a:rPr lang="tr-TR" b="1" dirty="0" smtClean="0"/>
              <a:t>Easy in wired LANs</a:t>
            </a:r>
          </a:p>
          <a:p>
            <a:pPr lvl="3"/>
            <a:r>
              <a:rPr lang="tr-TR" b="1" dirty="0" smtClean="0"/>
              <a:t>Difficult in wireless LANs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Ethernet CSMA/CD algorithm (1)</a:t>
            </a:r>
          </a:p>
          <a:p>
            <a:pPr lvl="2"/>
            <a:r>
              <a:rPr lang="tr-TR" b="1" dirty="0" smtClean="0"/>
              <a:t>1. NIC receives datagram from network layer</a:t>
            </a:r>
          </a:p>
          <a:p>
            <a:pPr lvl="2"/>
            <a:r>
              <a:rPr lang="tr-TR" b="1" dirty="0" smtClean="0"/>
              <a:t>2. Creates frame</a:t>
            </a:r>
          </a:p>
          <a:p>
            <a:pPr lvl="2"/>
            <a:r>
              <a:rPr lang="tr-TR" b="1" dirty="0" smtClean="0"/>
              <a:t>3. If NIC senses channel idle, start transmission. Otherwise waits until channel idle.</a:t>
            </a:r>
          </a:p>
          <a:p>
            <a:pPr lvl="2"/>
            <a:r>
              <a:rPr lang="tr-TR" b="1" dirty="0" smtClean="0"/>
              <a:t>4. If NIC transmits entire frame without detecting another transmission NIC is done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Ethernet CSMA/CD algorithm (</a:t>
            </a:r>
            <a:r>
              <a:rPr lang="tr-TR" b="1" dirty="0"/>
              <a:t>2</a:t>
            </a:r>
            <a:r>
              <a:rPr lang="tr-TR" b="1" dirty="0" smtClean="0"/>
              <a:t>)</a:t>
            </a:r>
          </a:p>
          <a:p>
            <a:pPr lvl="2"/>
            <a:r>
              <a:rPr lang="tr-TR" b="1" dirty="0" smtClean="0"/>
              <a:t>5. If NIC detects another transmission while transmitting, aborts and sends jam signal</a:t>
            </a:r>
          </a:p>
          <a:p>
            <a:pPr lvl="2"/>
            <a:r>
              <a:rPr lang="tr-TR" b="1" dirty="0" smtClean="0"/>
              <a:t>6. After aborting, NIC enters binary (exponential) backoff:</a:t>
            </a:r>
            <a:endParaRPr lang="tr-TR" b="1" dirty="0"/>
          </a:p>
          <a:p>
            <a:pPr lvl="3"/>
            <a:r>
              <a:rPr lang="tr-TR" b="1" dirty="0" smtClean="0"/>
              <a:t>Longer backoff interval with more collisions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9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Taking turns MAC protocols</a:t>
            </a:r>
          </a:p>
          <a:p>
            <a:pPr lvl="1"/>
            <a:r>
              <a:rPr lang="tr-TR" b="1" dirty="0" smtClean="0"/>
              <a:t>Polling</a:t>
            </a:r>
          </a:p>
          <a:p>
            <a:pPr lvl="2"/>
            <a:r>
              <a:rPr lang="tr-TR" b="1" dirty="0" smtClean="0"/>
              <a:t>Master node invites slave nodes to transmit in turn</a:t>
            </a:r>
          </a:p>
          <a:p>
            <a:pPr lvl="2"/>
            <a:r>
              <a:rPr lang="tr-TR" b="1" dirty="0" smtClean="0"/>
              <a:t>Used with dumb slave devices</a:t>
            </a:r>
          </a:p>
          <a:p>
            <a:pPr lvl="2"/>
            <a:r>
              <a:rPr lang="tr-TR" b="1" dirty="0" smtClean="0"/>
              <a:t>Concerns:</a:t>
            </a:r>
          </a:p>
          <a:p>
            <a:pPr lvl="3"/>
            <a:r>
              <a:rPr lang="tr-TR" b="1" dirty="0" smtClean="0"/>
              <a:t>Polling overhead</a:t>
            </a:r>
          </a:p>
          <a:p>
            <a:pPr lvl="3"/>
            <a:r>
              <a:rPr lang="tr-TR" b="1" dirty="0" smtClean="0"/>
              <a:t>Latency</a:t>
            </a:r>
          </a:p>
          <a:p>
            <a:pPr lvl="3"/>
            <a:r>
              <a:rPr lang="tr-TR" b="1" dirty="0" smtClean="0"/>
              <a:t>Single point of failure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56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Taking turns MAC protocols</a:t>
            </a:r>
          </a:p>
          <a:p>
            <a:pPr lvl="1"/>
            <a:r>
              <a:rPr lang="tr-TR" b="1" dirty="0" smtClean="0"/>
              <a:t>Token Passing</a:t>
            </a:r>
          </a:p>
          <a:p>
            <a:pPr lvl="2"/>
            <a:r>
              <a:rPr lang="tr-TR" b="1" dirty="0" smtClean="0"/>
              <a:t>Control token is passed from one node to next sequentially</a:t>
            </a:r>
          </a:p>
          <a:p>
            <a:pPr lvl="2"/>
            <a:r>
              <a:rPr lang="tr-TR" b="1" dirty="0" smtClean="0"/>
              <a:t>Token message</a:t>
            </a:r>
          </a:p>
          <a:p>
            <a:pPr lvl="2"/>
            <a:r>
              <a:rPr lang="tr-TR" b="1" dirty="0" smtClean="0"/>
              <a:t>Concerns</a:t>
            </a:r>
          </a:p>
          <a:p>
            <a:pPr lvl="3"/>
            <a:r>
              <a:rPr lang="tr-TR" b="1" dirty="0" smtClean="0"/>
              <a:t>Token overhead</a:t>
            </a:r>
          </a:p>
          <a:p>
            <a:pPr lvl="3"/>
            <a:r>
              <a:rPr lang="tr-TR" b="1" dirty="0" smtClean="0"/>
              <a:t>Latency</a:t>
            </a:r>
          </a:p>
          <a:p>
            <a:pPr lvl="3"/>
            <a:r>
              <a:rPr lang="tr-TR" b="1" dirty="0" smtClean="0"/>
              <a:t>Single point of failure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5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Addressing, ARP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MAC address</a:t>
            </a:r>
          </a:p>
          <a:p>
            <a:pPr lvl="1"/>
            <a:r>
              <a:rPr lang="tr-TR" b="1" dirty="0" smtClean="0"/>
              <a:t>Also called as LAN, Physical or Ethernet address</a:t>
            </a:r>
          </a:p>
          <a:p>
            <a:pPr lvl="1"/>
            <a:r>
              <a:rPr lang="tr-TR" b="1" dirty="0" smtClean="0"/>
              <a:t>48 bit MAC address burned in NIC ROM</a:t>
            </a:r>
          </a:p>
          <a:p>
            <a:pPr lvl="1"/>
            <a:r>
              <a:rPr lang="tr-TR" b="1" dirty="0" smtClean="0"/>
              <a:t>MAC address allocation administered by IEEE</a:t>
            </a:r>
          </a:p>
          <a:p>
            <a:pPr lvl="2"/>
            <a:r>
              <a:rPr lang="tr-TR" b="1" dirty="0" smtClean="0"/>
              <a:t>MAC address: like social security number</a:t>
            </a:r>
          </a:p>
          <a:p>
            <a:pPr lvl="2"/>
            <a:r>
              <a:rPr lang="tr-TR" b="1" dirty="0" smtClean="0"/>
              <a:t>IP address: like postal address</a:t>
            </a:r>
          </a:p>
          <a:p>
            <a:pPr lvl="1"/>
            <a:r>
              <a:rPr lang="tr-TR" b="1" dirty="0" smtClean="0"/>
              <a:t>Portability</a:t>
            </a:r>
          </a:p>
          <a:p>
            <a:pPr lvl="2"/>
            <a:r>
              <a:rPr lang="tr-TR" b="1" dirty="0" smtClean="0"/>
              <a:t>Can move LAN card from one LAN to another</a:t>
            </a:r>
          </a:p>
          <a:p>
            <a:pPr lvl="2"/>
            <a:r>
              <a:rPr lang="tr-TR" b="1" dirty="0" smtClean="0"/>
              <a:t>IP address not portable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5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9346</TotalTime>
  <Words>691</Words>
  <Application>Microsoft Office PowerPoint</Application>
  <PresentationFormat>On-screen Show (4:3)</PresentationFormat>
  <Paragraphs>160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COM332</vt:lpstr>
      <vt:lpstr>Outline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LANs – Addressing, ARP</vt:lpstr>
      <vt:lpstr>LANs – Addressing, ARP</vt:lpstr>
      <vt:lpstr>LANs – Ethernet</vt:lpstr>
      <vt:lpstr>LANs – Ethernet</vt:lpstr>
      <vt:lpstr>LANs – Ethernet</vt:lpstr>
      <vt:lpstr>LANs – Switches</vt:lpstr>
      <vt:lpstr>LANs – Switches</vt:lpstr>
      <vt:lpstr>LANs – Switches</vt:lpstr>
      <vt:lpstr>LANs – Switches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568</cp:revision>
  <dcterms:created xsi:type="dcterms:W3CDTF">2006-08-16T00:00:00Z</dcterms:created>
  <dcterms:modified xsi:type="dcterms:W3CDTF">2019-12-04T04:06:18Z</dcterms:modified>
</cp:coreProperties>
</file>