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6" r:id="rId5"/>
    <p:sldId id="269" r:id="rId6"/>
    <p:sldId id="267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85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0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33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7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13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46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85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8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107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19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140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EB4C-35BC-400D-B11C-6AECF22A2C91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12128-5660-4B71-BFBD-77AE4F70FC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15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ARAŞTIRMA KONUSUNUN BELİRLENMESİ </a:t>
            </a:r>
            <a:br>
              <a:rPr lang="tr-TR" dirty="0" smtClean="0"/>
            </a:br>
            <a:r>
              <a:rPr lang="tr-TR" dirty="0" smtClean="0"/>
              <a:t>VE KARAR VERME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470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Araştırmaya başlarken ilk aşama konu seçimidir. Bu aşama araştırma </a:t>
            </a:r>
          </a:p>
          <a:p>
            <a:pPr marL="0" indent="0">
              <a:buNone/>
            </a:pPr>
            <a:r>
              <a:rPr lang="tr-TR" dirty="0" smtClean="0"/>
              <a:t>için çok önemlidir. Seçilen konu daha önce çalışılmış ise tekrarı bir anlam </a:t>
            </a:r>
          </a:p>
          <a:p>
            <a:pPr marL="0" indent="0">
              <a:buNone/>
            </a:pPr>
            <a:r>
              <a:rPr lang="tr-TR" dirty="0" smtClean="0"/>
              <a:t>ifade  etmeyecektir.  Aynı  konuda  eksik  veya  yetersiz  kalan  yönler  bulun-</a:t>
            </a:r>
          </a:p>
          <a:p>
            <a:pPr marL="0" indent="0">
              <a:buNone/>
            </a:pPr>
            <a:r>
              <a:rPr lang="tr-TR" dirty="0" smtClean="0"/>
              <a:t>makta ise bu kısım çalışılabilir.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4603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 seçerken iyi bir kaynak taraması yapılmalıdır ki, çalışılan bir konu tekrar edilmiş olmasın. Seçilmesi </a:t>
            </a:r>
            <a:r>
              <a:rPr lang="tr-TR" dirty="0" smtClean="0"/>
              <a:t>düşünülen </a:t>
            </a:r>
            <a:r>
              <a:rPr lang="tr-TR" dirty="0"/>
              <a:t>konu ile ilgili olabildiğince geniş kaynak taraması yapılmalı ve kaynak </a:t>
            </a:r>
            <a:r>
              <a:rPr lang="tr-TR" dirty="0" smtClean="0"/>
              <a:t>taramasında  </a:t>
            </a:r>
            <a:r>
              <a:rPr lang="tr-TR" dirty="0"/>
              <a:t>genelden  özele  doğru  gidilmelidir.  Konu  seçiminde  taranan  </a:t>
            </a:r>
            <a:r>
              <a:rPr lang="tr-TR" dirty="0" smtClean="0"/>
              <a:t>kaynaklardaki </a:t>
            </a:r>
            <a:r>
              <a:rPr lang="tr-TR" dirty="0"/>
              <a:t>sonuç ve öneriler bölümünden de yararlanılabilir.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035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Konu  seçiminde  dikkat  edilmesi  gereken  bir  diğer  husus  ise  önceki  </a:t>
            </a:r>
          </a:p>
          <a:p>
            <a:pPr marL="0" indent="0">
              <a:buNone/>
            </a:pPr>
            <a:r>
              <a:rPr lang="tr-TR" dirty="0"/>
              <a:t>çalışmalarda  konunun  hangi  yönleri  ele  alınmış,  hangi  yönleri  eksik  </a:t>
            </a:r>
            <a:r>
              <a:rPr lang="tr-TR" dirty="0" smtClean="0"/>
              <a:t>kalmış</a:t>
            </a:r>
            <a:r>
              <a:rPr lang="tr-TR" dirty="0"/>
              <a:t>, ne kadar geliştirilmiş, hangi yöntemler kullanılmış, farklı bir yöntem </a:t>
            </a:r>
            <a:r>
              <a:rPr lang="tr-TR" dirty="0" smtClean="0"/>
              <a:t>kullanılmasına  </a:t>
            </a:r>
            <a:r>
              <a:rPr lang="tr-TR" dirty="0"/>
              <a:t>gerek  var  mı  gibi  soruların  da  cevap  bulmasıdır.  </a:t>
            </a:r>
          </a:p>
        </p:txBody>
      </p:sp>
    </p:spTree>
    <p:extLst>
      <p:ext uri="{BB962C8B-B14F-4D97-AF65-F5344CB8AC3E}">
        <p14:creationId xmlns:p14="http://schemas.microsoft.com/office/powerpoint/2010/main" val="559372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Mevcut  </a:t>
            </a:r>
            <a:r>
              <a:rPr lang="tr-TR" dirty="0" smtClean="0"/>
              <a:t>araştırma  </a:t>
            </a:r>
            <a:r>
              <a:rPr lang="tr-TR" dirty="0"/>
              <a:t>sonuçlarının  incelenmesinde  özellikle  kullanılan  metodun  </a:t>
            </a:r>
            <a:r>
              <a:rPr lang="tr-TR" dirty="0" smtClean="0"/>
              <a:t>değerlendirilmesi </a:t>
            </a:r>
            <a:r>
              <a:rPr lang="tr-TR" dirty="0"/>
              <a:t>gereklidir. Ancak güvenilir metotların kullanımı, güvenilir </a:t>
            </a:r>
            <a:r>
              <a:rPr lang="tr-TR" dirty="0" smtClean="0"/>
              <a:t>ve </a:t>
            </a:r>
            <a:r>
              <a:rPr lang="tr-TR" dirty="0"/>
              <a:t>tekrarlanabilir sonuçlara ulaşımı sağlayacaktır.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314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-110836"/>
            <a:ext cx="10515600" cy="683029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Konu </a:t>
            </a:r>
            <a:r>
              <a:rPr lang="tr-TR" sz="2400" dirty="0"/>
              <a:t>seçiminde kaynak taramasının yapılması tek başına yeterli değil-</a:t>
            </a:r>
          </a:p>
          <a:p>
            <a:pPr marL="0" indent="0">
              <a:buNone/>
            </a:pPr>
            <a:r>
              <a:rPr lang="tr-TR" sz="2400" dirty="0" err="1"/>
              <a:t>dir</a:t>
            </a:r>
            <a:r>
              <a:rPr lang="tr-TR" sz="2400" dirty="0"/>
              <a:t>. Bunun yanında konuya olan ilgi, yeterlilik, zaman vs. gibi hususların </a:t>
            </a:r>
          </a:p>
          <a:p>
            <a:pPr marL="0" indent="0">
              <a:buNone/>
            </a:pPr>
            <a:r>
              <a:rPr lang="tr-TR" sz="2400" dirty="0"/>
              <a:t>da göz önünde bulundurulması gerekir. Konu seçiminde göz önünde bu-</a:t>
            </a:r>
          </a:p>
          <a:p>
            <a:pPr marL="0" indent="0">
              <a:buNone/>
            </a:pPr>
            <a:r>
              <a:rPr lang="tr-TR" sz="2400" dirty="0" err="1"/>
              <a:t>lundurulması</a:t>
            </a:r>
            <a:r>
              <a:rPr lang="tr-TR" sz="2400" dirty="0"/>
              <a:t> gereken hususları şu şekilde sıralayabiliriz.</a:t>
            </a:r>
          </a:p>
          <a:p>
            <a:pPr marL="0" indent="0">
              <a:buNone/>
            </a:pPr>
            <a:r>
              <a:rPr lang="tr-TR" sz="2400" dirty="0"/>
              <a:t>• </a:t>
            </a:r>
            <a:r>
              <a:rPr lang="tr-TR" sz="2400" dirty="0" smtClean="0"/>
              <a:t>Araştırmacıların </a:t>
            </a:r>
            <a:r>
              <a:rPr lang="tr-TR" sz="2400" dirty="0"/>
              <a:t>konuya olan ilgisi,</a:t>
            </a:r>
          </a:p>
          <a:p>
            <a:pPr marL="0" indent="0">
              <a:buNone/>
            </a:pPr>
            <a:r>
              <a:rPr lang="tr-TR" sz="2400" dirty="0"/>
              <a:t>• </a:t>
            </a:r>
            <a:r>
              <a:rPr lang="tr-TR" sz="2400" dirty="0" smtClean="0"/>
              <a:t>Araştırma </a:t>
            </a:r>
            <a:r>
              <a:rPr lang="tr-TR" sz="2400" dirty="0"/>
              <a:t>grubunu oluşturan bilim insanlarının uyumlu çalışma </a:t>
            </a:r>
          </a:p>
          <a:p>
            <a:pPr marL="0" indent="0">
              <a:buNone/>
            </a:pPr>
            <a:r>
              <a:rPr lang="tr-TR" sz="2400" dirty="0"/>
              <a:t>yetenekleri,</a:t>
            </a:r>
          </a:p>
          <a:p>
            <a:pPr marL="0" indent="0">
              <a:buNone/>
            </a:pPr>
            <a:r>
              <a:rPr lang="tr-TR" sz="2400" dirty="0"/>
              <a:t>• </a:t>
            </a:r>
            <a:r>
              <a:rPr lang="tr-TR" sz="2400" dirty="0" smtClean="0"/>
              <a:t>Çalışılacak </a:t>
            </a:r>
            <a:r>
              <a:rPr lang="tr-TR" sz="2400" dirty="0"/>
              <a:t>konunun önemi,</a:t>
            </a:r>
          </a:p>
          <a:p>
            <a:pPr marL="0" indent="0">
              <a:buNone/>
            </a:pPr>
            <a:r>
              <a:rPr lang="tr-TR" sz="2400" dirty="0"/>
              <a:t>• </a:t>
            </a:r>
            <a:r>
              <a:rPr lang="tr-TR" sz="2400" dirty="0" smtClean="0"/>
              <a:t>Çalışılacak </a:t>
            </a:r>
            <a:r>
              <a:rPr lang="tr-TR" sz="2400" dirty="0"/>
              <a:t>konunun orijinalliği,</a:t>
            </a:r>
          </a:p>
          <a:p>
            <a:pPr marL="0" indent="0">
              <a:buNone/>
            </a:pPr>
            <a:r>
              <a:rPr lang="tr-TR" sz="2400" dirty="0"/>
              <a:t>• </a:t>
            </a:r>
            <a:r>
              <a:rPr lang="tr-TR" sz="2400" dirty="0" smtClean="0"/>
              <a:t>Araştırmacıların </a:t>
            </a:r>
            <a:r>
              <a:rPr lang="tr-TR" sz="2400" dirty="0"/>
              <a:t>bilimsel yeterliliği,</a:t>
            </a:r>
          </a:p>
          <a:p>
            <a:pPr marL="0" indent="0">
              <a:buNone/>
            </a:pPr>
            <a:r>
              <a:rPr lang="tr-TR" sz="2400" dirty="0"/>
              <a:t>• </a:t>
            </a:r>
            <a:r>
              <a:rPr lang="tr-TR" sz="2400" dirty="0" smtClean="0"/>
              <a:t>Ulaşılabilecek</a:t>
            </a:r>
            <a:r>
              <a:rPr lang="tr-TR" sz="2400" dirty="0"/>
              <a:t>, sahip olunan kaynak yeterliliği,</a:t>
            </a:r>
          </a:p>
          <a:p>
            <a:pPr marL="0" indent="0">
              <a:buNone/>
            </a:pPr>
            <a:r>
              <a:rPr lang="tr-TR" sz="2400" dirty="0"/>
              <a:t>• </a:t>
            </a:r>
            <a:r>
              <a:rPr lang="tr-TR" sz="2400" dirty="0" smtClean="0"/>
              <a:t>Araştırma </a:t>
            </a:r>
            <a:r>
              <a:rPr lang="tr-TR" sz="2400" dirty="0"/>
              <a:t>için gerekli zaman. </a:t>
            </a:r>
          </a:p>
        </p:txBody>
      </p:sp>
    </p:spTree>
    <p:extLst>
      <p:ext uri="{BB962C8B-B14F-4D97-AF65-F5344CB8AC3E}">
        <p14:creationId xmlns:p14="http://schemas.microsoft.com/office/powerpoint/2010/main" val="286036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240</Words>
  <Application>Microsoft Office PowerPoint</Application>
  <PresentationFormat>Geniş ekran</PresentationFormat>
  <Paragraphs>23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ARAŞTIRMA KONUSUNUN BELİRLENMESİ  VE KARAR VERME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ARAŞTIRMA KONUSUNUN BELİRLENMESİ  VE KARAR VERME</dc:title>
  <dc:creator>Windows Kullanıcısı</dc:creator>
  <cp:lastModifiedBy>Windows Kullanıcısı</cp:lastModifiedBy>
  <cp:revision>17</cp:revision>
  <dcterms:created xsi:type="dcterms:W3CDTF">2018-03-15T08:57:48Z</dcterms:created>
  <dcterms:modified xsi:type="dcterms:W3CDTF">2018-03-15T09:11:23Z</dcterms:modified>
</cp:coreProperties>
</file>