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9EBFFCE1-3A76-4214-8B60-8C89E79D2C24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-536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06/11/17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06/11/17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06/11/17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06/11/17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06/11/17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06/11/17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06/11/17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06/11/17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06/11/17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tstur.com/Etstur-Gemisi-Vizesiz-Yunan-Adalari-Turlari" TargetMode="External"/><Relationship Id="rId3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tstur.com/Tur-Arama-Sonuclari/Safranbolu_Turlar%C4%B1" TargetMode="External"/><Relationship Id="rId4" Type="http://schemas.openxmlformats.org/officeDocument/2006/relationships/hyperlink" Target="http://www.etstur.com/Tur-Arama-Sonuclari/Tum-Kultur-Turlari-%C5%9Eeb-i-Arus-Konya-Turlar%C4%B1" TargetMode="External"/><Relationship Id="rId5" Type="http://schemas.openxmlformats.org/officeDocument/2006/relationships/hyperlink" Target="http://www.etstur.com/Tur-Arama-Sonuclari/Tum-Kultur-Turlari-Kapadokya-Turlar%C4%B1" TargetMode="External"/><Relationship Id="rId6" Type="http://schemas.openxmlformats.org/officeDocument/2006/relationships/hyperlink" Target="http://www.etstur.com/Tur-Arama-Sonuclari/Tum-Kultur-Turlari-Eski%C5%9Fehir-&amp;-K%C3%BCtahya-Turlar%C4%B1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tstur.com/Tur-Arama-Sonuclari/Tum-Kultur-Turlari-G%C3%BCn%C3%BCbirlik-Turlar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tstur.com/Yurtdisi-Tatil-Turlari/Orta-Avrupa-Ve-Almanya-Turlari" TargetMode="External"/><Relationship Id="rId4" Type="http://schemas.openxmlformats.org/officeDocument/2006/relationships/hyperlink" Target="http://www.etstur.com/Yurtdisi-Tatil-Turlari/Italya-Turlari" TargetMode="External"/><Relationship Id="rId5" Type="http://schemas.openxmlformats.org/officeDocument/2006/relationships/hyperlink" Target="http://www.etstur.com/Yurtdisi-Tatil-Turlari/Balkanlar-Ve-Yunanistan-Turlari" TargetMode="External"/><Relationship Id="rId6" Type="http://schemas.openxmlformats.org/officeDocument/2006/relationships/hyperlink" Target="http://www.etstur.com/Tur-Arama-Sonuclari/Tum-Yurtdisi-Turlari-Benel%C3%BCks-Paris-Amsterdam-Turlar%C4%B1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tstur.com/Yurtdisi-Tatil-Turlari/Ispanya-Ve-Portekiz-Turlari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tstur.com/Yurtdisi-Tatil-Turlari/Kisiye-Ozel-Paris-Turlari" TargetMode="External"/><Relationship Id="rId4" Type="http://schemas.openxmlformats.org/officeDocument/2006/relationships/hyperlink" Target="http://www.etstur.com/Yurtdisi-Tatil-Turlari/Kisiye-Ozel-Amsterdam-Turlari" TargetMode="External"/><Relationship Id="rId5" Type="http://schemas.openxmlformats.org/officeDocument/2006/relationships/hyperlink" Target="http://www.etstur.com/Yurtdisi-Tatil-Turlari/Kisiye-Ozel-Roma-Turlari" TargetMode="External"/><Relationship Id="rId6" Type="http://schemas.openxmlformats.org/officeDocument/2006/relationships/hyperlink" Target="http://www.etstur.com/Yurtdisi-Tatil-Turlari/Kisiye-Ozel-Atina-Turlari" TargetMode="External"/><Relationship Id="rId7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tstur.com/Yurtdisi-Tatil-Turlari/Kisiye-Ozel-Londra-Turlari" TargetMode="External"/></Relationships>
</file>

<file path=ppt/slides/_rels/slide8.xml.rels><?xml version="1.0" encoding="UTF-8" standalone="yes"?>
<Relationships xmlns="http://schemas.openxmlformats.org/package/2006/relationships"><Relationship Id="rId11" Type="http://schemas.openxmlformats.org/officeDocument/2006/relationships/hyperlink" Target="http://www.etstur.com/Agva-Otelleri" TargetMode="External"/><Relationship Id="rId12" Type="http://schemas.openxmlformats.org/officeDocument/2006/relationships/hyperlink" Target="http://www.etstur.com/Bursa-Otelleri" TargetMode="External"/><Relationship Id="rId13" Type="http://schemas.openxmlformats.org/officeDocument/2006/relationships/hyperlink" Target="http://www.etstur.com/Bolu-Otelleri" TargetMode="External"/><Relationship Id="rId14" Type="http://schemas.openxmlformats.org/officeDocument/2006/relationships/hyperlink" Target="http://www.etstur.com/Antalya-Otelleri" TargetMode="External"/><Relationship Id="rId15" Type="http://schemas.openxmlformats.org/officeDocument/2006/relationships/hyperlink" Target="http://www.etstur.com/Izmir-Otelleri" TargetMode="External"/><Relationship Id="rId16" Type="http://schemas.openxmlformats.org/officeDocument/2006/relationships/hyperlink" Target="http://www.etstur.com/Bodrum-Otelleri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tstur.com/Uludag-Otelleri" TargetMode="External"/><Relationship Id="rId3" Type="http://schemas.openxmlformats.org/officeDocument/2006/relationships/hyperlink" Target="http://www.etstur.com/Kapadokya-Otelleri" TargetMode="External"/><Relationship Id="rId4" Type="http://schemas.openxmlformats.org/officeDocument/2006/relationships/hyperlink" Target="http://www.etstur.com/Safranbolu-Otelleri" TargetMode="External"/><Relationship Id="rId5" Type="http://schemas.openxmlformats.org/officeDocument/2006/relationships/hyperlink" Target="http://www.etstur.com/Sapanca-Otelleri" TargetMode="External"/><Relationship Id="rId6" Type="http://schemas.openxmlformats.org/officeDocument/2006/relationships/hyperlink" Target="http://www.etstur.com/Afyonkarahisar-Otelleri" TargetMode="External"/><Relationship Id="rId7" Type="http://schemas.openxmlformats.org/officeDocument/2006/relationships/hyperlink" Target="http://www.etstur.com/Abant-Otelleri" TargetMode="External"/><Relationship Id="rId8" Type="http://schemas.openxmlformats.org/officeDocument/2006/relationships/hyperlink" Target="http://www.etstur.com/Erzurum-Otelleri" TargetMode="External"/><Relationship Id="rId9" Type="http://schemas.openxmlformats.org/officeDocument/2006/relationships/hyperlink" Target="http://www.etstur.com/Urgup-Otelleri" TargetMode="External"/><Relationship Id="rId10" Type="http://schemas.openxmlformats.org/officeDocument/2006/relationships/hyperlink" Target="http://www.etstur.com/Istanbul-Otelleri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tstur.com/Barcelona-Otelleri" TargetMode="External"/><Relationship Id="rId4" Type="http://schemas.openxmlformats.org/officeDocument/2006/relationships/hyperlink" Target="http://www.etstur.com/Roma-Otelleri" TargetMode="External"/><Relationship Id="rId5" Type="http://schemas.openxmlformats.org/officeDocument/2006/relationships/hyperlink" Target="http://www.etstur.com/Dubai-Emirate-Otelleri" TargetMode="External"/><Relationship Id="rId6" Type="http://schemas.openxmlformats.org/officeDocument/2006/relationships/hyperlink" Target="http://www.etstur.com/Prag-Otelleri" TargetMode="External"/><Relationship Id="rId7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tstur.com/Paris-Oteller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32344" y="-354843"/>
            <a:ext cx="10272216" cy="2447749"/>
          </a:xfrm>
        </p:spPr>
        <p:txBody>
          <a:bodyPr>
            <a:normAutofit/>
          </a:bodyPr>
          <a:lstStyle/>
          <a:p>
            <a:endParaRPr lang="en-US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32040" y="2522812"/>
            <a:ext cx="7197726" cy="1405467"/>
          </a:xfrm>
        </p:spPr>
        <p:txBody>
          <a:bodyPr>
            <a:noAutofit/>
          </a:bodyPr>
          <a:lstStyle/>
          <a:p>
            <a:r>
              <a:rPr lang="tr-TR" sz="9600" dirty="0" err="1" smtClean="0"/>
              <a:t>ets</a:t>
            </a:r>
            <a:r>
              <a:rPr lang="tr-TR" sz="9600" dirty="0" smtClean="0"/>
              <a:t> tur</a:t>
            </a:r>
            <a:endParaRPr lang="en-US" sz="96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0633" y="4358185"/>
            <a:ext cx="7790597" cy="2103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855032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5801" y="159224"/>
            <a:ext cx="10131425" cy="1456267"/>
          </a:xfrm>
        </p:spPr>
        <p:txBody>
          <a:bodyPr>
            <a:normAutofit/>
          </a:bodyPr>
          <a:lstStyle/>
          <a:p>
            <a:r>
              <a:rPr lang="tr-TR" sz="6600" dirty="0" err="1" smtClean="0">
                <a:solidFill>
                  <a:srgbClr val="FFFF00"/>
                </a:solidFill>
              </a:rPr>
              <a:t>Ets</a:t>
            </a:r>
            <a:r>
              <a:rPr lang="tr-TR" sz="6600" dirty="0" smtClean="0">
                <a:solidFill>
                  <a:srgbClr val="FFFF00"/>
                </a:solidFill>
              </a:rPr>
              <a:t> tur gemisinin turları</a:t>
            </a:r>
            <a:endParaRPr lang="en-US" sz="6600" dirty="0">
              <a:solidFill>
                <a:srgbClr val="FFFF00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0" y="2065867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rgbClr val="515151"/>
                </a:solidFill>
                <a:latin typeface="Arial" panose="020B0604020202020204" pitchFamily="34" charset="0"/>
                <a:hlinkClick r:id="rId2" tooltip="Mikonos Turları"/>
              </a:rPr>
              <a:t>Mikonos </a:t>
            </a:r>
            <a:r>
              <a:rPr lang="en-US" sz="5400" dirty="0" err="1">
                <a:solidFill>
                  <a:srgbClr val="515151"/>
                </a:solidFill>
                <a:latin typeface="Arial" panose="020B0604020202020204" pitchFamily="34" charset="0"/>
                <a:hlinkClick r:id="rId2" tooltip="Mikonos Turları"/>
              </a:rPr>
              <a:t>Turları</a:t>
            </a:r>
            <a:endParaRPr lang="en-US" sz="5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rgbClr val="515151"/>
                </a:solidFill>
                <a:latin typeface="Arial" panose="020B0604020202020204" pitchFamily="34" charset="0"/>
                <a:hlinkClick r:id="rId2" tooltip="Santorini Turları"/>
              </a:rPr>
              <a:t>Santorini </a:t>
            </a:r>
            <a:r>
              <a:rPr lang="en-US" sz="5400" dirty="0" err="1">
                <a:solidFill>
                  <a:srgbClr val="515151"/>
                </a:solidFill>
                <a:latin typeface="Arial" panose="020B0604020202020204" pitchFamily="34" charset="0"/>
                <a:hlinkClick r:id="rId2" tooltip="Santorini Turları"/>
              </a:rPr>
              <a:t>Turları</a:t>
            </a:r>
            <a:endParaRPr lang="en-US" sz="5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5400" dirty="0" err="1">
                <a:solidFill>
                  <a:srgbClr val="515151"/>
                </a:solidFill>
                <a:latin typeface="Arial" panose="020B0604020202020204" pitchFamily="34" charset="0"/>
                <a:hlinkClick r:id="rId2" tooltip="Rodos Turları"/>
              </a:rPr>
              <a:t>Rodos</a:t>
            </a:r>
            <a:r>
              <a:rPr lang="en-US" sz="5400" dirty="0">
                <a:solidFill>
                  <a:srgbClr val="515151"/>
                </a:solidFill>
                <a:latin typeface="Arial" panose="020B0604020202020204" pitchFamily="34" charset="0"/>
                <a:hlinkClick r:id="rId2" tooltip="Rodos Turları"/>
              </a:rPr>
              <a:t> </a:t>
            </a:r>
            <a:r>
              <a:rPr lang="en-US" sz="5400" dirty="0" err="1">
                <a:solidFill>
                  <a:srgbClr val="515151"/>
                </a:solidFill>
                <a:latin typeface="Arial" panose="020B0604020202020204" pitchFamily="34" charset="0"/>
                <a:hlinkClick r:id="rId2" tooltip="Rodos Turları"/>
              </a:rPr>
              <a:t>Turları</a:t>
            </a:r>
            <a:endParaRPr lang="en-US" sz="5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rgbClr val="515151"/>
                </a:solidFill>
                <a:latin typeface="Arial" panose="020B0604020202020204" pitchFamily="34" charset="0"/>
                <a:hlinkClick r:id="rId2" tooltip="Pire Turları"/>
              </a:rPr>
              <a:t>Pire </a:t>
            </a:r>
            <a:r>
              <a:rPr lang="en-US" sz="5400" dirty="0" err="1">
                <a:solidFill>
                  <a:srgbClr val="515151"/>
                </a:solidFill>
                <a:latin typeface="Arial" panose="020B0604020202020204" pitchFamily="34" charset="0"/>
                <a:hlinkClick r:id="rId2" tooltip="Pire Turları"/>
              </a:rPr>
              <a:t>Turları</a:t>
            </a:r>
            <a:endParaRPr lang="en-US" sz="5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rgbClr val="515151"/>
                </a:solidFill>
                <a:latin typeface="Arial" panose="020B0604020202020204" pitchFamily="34" charset="0"/>
                <a:hlinkClick r:id="rId2" tooltip="Siros Turları"/>
              </a:rPr>
              <a:t>Siros </a:t>
            </a:r>
            <a:r>
              <a:rPr lang="en-US" sz="5400" dirty="0" err="1">
                <a:solidFill>
                  <a:srgbClr val="515151"/>
                </a:solidFill>
                <a:latin typeface="Arial" panose="020B0604020202020204" pitchFamily="34" charset="0"/>
                <a:hlinkClick r:id="rId2" tooltip="Siros Turları"/>
              </a:rPr>
              <a:t>Turları</a:t>
            </a:r>
            <a:endParaRPr lang="en-US" sz="5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9" y="2347415"/>
            <a:ext cx="5750257" cy="3965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140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5799" y="104633"/>
            <a:ext cx="10131425" cy="1456267"/>
          </a:xfrm>
        </p:spPr>
        <p:txBody>
          <a:bodyPr>
            <a:normAutofit/>
          </a:bodyPr>
          <a:lstStyle/>
          <a:p>
            <a:r>
              <a:rPr lang="tr-TR" sz="8800" dirty="0" err="1" smtClean="0">
                <a:solidFill>
                  <a:srgbClr val="FFFF00"/>
                </a:solidFill>
              </a:rPr>
              <a:t>ets</a:t>
            </a:r>
            <a:r>
              <a:rPr lang="tr-TR" sz="8800" dirty="0" smtClean="0">
                <a:solidFill>
                  <a:srgbClr val="FFFF00"/>
                </a:solidFill>
              </a:rPr>
              <a:t> </a:t>
            </a:r>
            <a:r>
              <a:rPr lang="tr-TR" sz="8800" dirty="0" smtClean="0">
                <a:solidFill>
                  <a:srgbClr val="FFFF00"/>
                </a:solidFill>
              </a:rPr>
              <a:t>tur;</a:t>
            </a:r>
            <a:endParaRPr lang="en-US" sz="8800" dirty="0">
              <a:solidFill>
                <a:srgbClr val="FFFF0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27546" y="1918480"/>
            <a:ext cx="1201003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Open Sans"/>
              </a:rPr>
              <a:t> </a:t>
            </a:r>
            <a:r>
              <a:rPr lang="tr-TR" sz="3200" dirty="0">
                <a:latin typeface="Open Sans"/>
              </a:rPr>
              <a:t>*</a:t>
            </a:r>
            <a:r>
              <a:rPr lang="en-US" sz="3200" dirty="0" smtClean="0">
                <a:latin typeface="Open Sans"/>
              </a:rPr>
              <a:t>2014’te </a:t>
            </a:r>
            <a:r>
              <a:rPr lang="en-US" sz="3200" dirty="0" err="1" smtClean="0">
                <a:latin typeface="Open Sans"/>
              </a:rPr>
              <a:t>Ets</a:t>
            </a:r>
            <a:r>
              <a:rPr lang="tr-TR" sz="3200" dirty="0" smtClean="0">
                <a:latin typeface="Open Sans"/>
              </a:rPr>
              <a:t> </a:t>
            </a:r>
            <a:r>
              <a:rPr lang="en-US" sz="3200" dirty="0" smtClean="0">
                <a:latin typeface="Open Sans"/>
              </a:rPr>
              <a:t>tur </a:t>
            </a:r>
            <a:r>
              <a:rPr lang="en-US" sz="3200" dirty="0" err="1">
                <a:latin typeface="Open Sans"/>
              </a:rPr>
              <a:t>gemileriyle</a:t>
            </a:r>
            <a:r>
              <a:rPr lang="en-US" sz="3200" dirty="0">
                <a:latin typeface="Open Sans"/>
              </a:rPr>
              <a:t> </a:t>
            </a:r>
            <a:r>
              <a:rPr lang="en-US" sz="3200" dirty="0" err="1">
                <a:latin typeface="Open Sans"/>
              </a:rPr>
              <a:t>vizesiz</a:t>
            </a:r>
            <a:r>
              <a:rPr lang="en-US" sz="3200" dirty="0">
                <a:latin typeface="Open Sans"/>
              </a:rPr>
              <a:t> </a:t>
            </a:r>
            <a:r>
              <a:rPr lang="en-US" sz="3200" dirty="0" err="1">
                <a:latin typeface="Open Sans"/>
              </a:rPr>
              <a:t>Yunan</a:t>
            </a:r>
            <a:r>
              <a:rPr lang="en-US" sz="3200" dirty="0">
                <a:latin typeface="Open Sans"/>
              </a:rPr>
              <a:t> </a:t>
            </a:r>
            <a:r>
              <a:rPr lang="en-US" sz="3200" dirty="0" err="1">
                <a:latin typeface="Open Sans"/>
              </a:rPr>
              <a:t>Adaları’nda</a:t>
            </a:r>
            <a:r>
              <a:rPr lang="en-US" sz="3200" dirty="0">
                <a:latin typeface="Open Sans"/>
              </a:rPr>
              <a:t> 30 </a:t>
            </a:r>
            <a:r>
              <a:rPr lang="en-US" sz="3200" dirty="0" err="1">
                <a:latin typeface="Open Sans"/>
              </a:rPr>
              <a:t>Bin’e</a:t>
            </a:r>
            <a:r>
              <a:rPr lang="en-US" sz="3200" dirty="0">
                <a:latin typeface="Open Sans"/>
              </a:rPr>
              <a:t> </a:t>
            </a:r>
            <a:r>
              <a:rPr lang="en-US" sz="3200" dirty="0" err="1">
                <a:latin typeface="Open Sans"/>
              </a:rPr>
              <a:t>yakın</a:t>
            </a:r>
            <a:r>
              <a:rPr lang="en-US" sz="3200" dirty="0">
                <a:latin typeface="Open Sans"/>
              </a:rPr>
              <a:t> </a:t>
            </a:r>
            <a:r>
              <a:rPr lang="en-US" sz="3200" dirty="0" err="1">
                <a:latin typeface="Open Sans"/>
              </a:rPr>
              <a:t>misafire</a:t>
            </a:r>
            <a:r>
              <a:rPr lang="en-US" sz="3200" dirty="0">
                <a:latin typeface="Open Sans"/>
              </a:rPr>
              <a:t> </a:t>
            </a:r>
            <a:r>
              <a:rPr lang="en-US" sz="3200" dirty="0" err="1">
                <a:latin typeface="Open Sans"/>
              </a:rPr>
              <a:t>hizmet</a:t>
            </a:r>
            <a:r>
              <a:rPr lang="en-US" sz="3200" dirty="0">
                <a:latin typeface="Open Sans"/>
              </a:rPr>
              <a:t> </a:t>
            </a:r>
            <a:r>
              <a:rPr lang="en-US" sz="3200" dirty="0" err="1" smtClean="0">
                <a:latin typeface="Open Sans"/>
              </a:rPr>
              <a:t>ver</a:t>
            </a:r>
            <a:r>
              <a:rPr lang="tr-TR" sz="3200" dirty="0" err="1" smtClean="0">
                <a:latin typeface="Open Sans"/>
              </a:rPr>
              <a:t>miştir</a:t>
            </a:r>
            <a:r>
              <a:rPr lang="tr-TR" sz="3200" dirty="0" smtClean="0">
                <a:latin typeface="Open Sans"/>
              </a:rPr>
              <a:t>.</a:t>
            </a:r>
            <a:endParaRPr lang="en-US" sz="3200" dirty="0"/>
          </a:p>
        </p:txBody>
      </p:sp>
      <p:sp>
        <p:nvSpPr>
          <p:cNvPr id="5" name="Dikdörtgen 4"/>
          <p:cNvSpPr/>
          <p:nvPr/>
        </p:nvSpPr>
        <p:spPr>
          <a:xfrm>
            <a:off x="205227" y="2995698"/>
            <a:ext cx="115995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pt_sansregular"/>
              </a:rPr>
              <a:t> </a:t>
            </a:r>
            <a:r>
              <a:rPr lang="tr-TR" sz="2800" dirty="0">
                <a:latin typeface="pt_sansregular"/>
              </a:rPr>
              <a:t>*</a:t>
            </a:r>
            <a:r>
              <a:rPr lang="en-US" sz="3200" dirty="0" smtClean="0">
                <a:latin typeface="pt_sansregular"/>
              </a:rPr>
              <a:t>2013’ten </a:t>
            </a:r>
            <a:r>
              <a:rPr lang="en-US" sz="3200" dirty="0">
                <a:latin typeface="pt_sansregular"/>
              </a:rPr>
              <a:t>2014’e </a:t>
            </a:r>
            <a:r>
              <a:rPr lang="en-US" sz="3200" dirty="0" err="1">
                <a:latin typeface="pt_sansregular"/>
              </a:rPr>
              <a:t>geçişte</a:t>
            </a:r>
            <a:r>
              <a:rPr lang="en-US" sz="3200" dirty="0">
                <a:latin typeface="pt_sansregular"/>
              </a:rPr>
              <a:t> </a:t>
            </a:r>
            <a:r>
              <a:rPr lang="en-US" sz="3200" dirty="0" err="1">
                <a:latin typeface="pt_sansregular"/>
              </a:rPr>
              <a:t>ise</a:t>
            </a:r>
            <a:r>
              <a:rPr lang="en-US" sz="3200" dirty="0">
                <a:latin typeface="pt_sansregular"/>
              </a:rPr>
              <a:t> </a:t>
            </a:r>
            <a:r>
              <a:rPr lang="en-US" sz="3200" dirty="0" err="1">
                <a:latin typeface="pt_sansregular"/>
              </a:rPr>
              <a:t>yüzde</a:t>
            </a:r>
            <a:r>
              <a:rPr lang="en-US" sz="3200" dirty="0">
                <a:latin typeface="pt_sansregular"/>
              </a:rPr>
              <a:t> 19’luk </a:t>
            </a:r>
            <a:r>
              <a:rPr lang="en-US" sz="3200" dirty="0" err="1">
                <a:latin typeface="pt_sansregular"/>
              </a:rPr>
              <a:t>büyüme</a:t>
            </a:r>
            <a:r>
              <a:rPr lang="en-US" sz="3200" dirty="0">
                <a:latin typeface="pt_sansregular"/>
              </a:rPr>
              <a:t> </a:t>
            </a:r>
            <a:r>
              <a:rPr lang="en-US" sz="3200" dirty="0" err="1" smtClean="0">
                <a:latin typeface="pt_sansregular"/>
              </a:rPr>
              <a:t>yakal</a:t>
            </a:r>
            <a:r>
              <a:rPr lang="tr-TR" sz="3200" dirty="0" err="1" smtClean="0">
                <a:latin typeface="pt_sansregular"/>
              </a:rPr>
              <a:t>amışlardır</a:t>
            </a:r>
            <a:r>
              <a:rPr lang="tr-TR" sz="3200" dirty="0" smtClean="0">
                <a:latin typeface="pt_sansregular"/>
              </a:rPr>
              <a:t>.</a:t>
            </a:r>
          </a:p>
          <a:p>
            <a:r>
              <a:rPr lang="tr-TR" sz="3200" dirty="0" smtClean="0">
                <a:latin typeface="pt_sansregular"/>
              </a:rPr>
              <a:t>*2014 yılında toplam da 625 bin kişiye hizmet vermişlerdir.</a:t>
            </a:r>
          </a:p>
          <a:p>
            <a:r>
              <a:rPr lang="tr-TR" sz="3200" dirty="0" smtClean="0">
                <a:latin typeface="pt_sansregular"/>
              </a:rPr>
              <a:t>*2014 yılında yaşanan soma faciası, seçimlerden dolayı yurt dışı talebi olmamıştır ve bu yüzden ETS tur </a:t>
            </a:r>
            <a:r>
              <a:rPr lang="tr-TR" sz="3200" dirty="0" err="1" smtClean="0">
                <a:latin typeface="pt_sansregular"/>
              </a:rPr>
              <a:t>türk</a:t>
            </a:r>
            <a:r>
              <a:rPr lang="tr-TR" sz="3200" dirty="0" smtClean="0">
                <a:latin typeface="pt_sansregular"/>
              </a:rPr>
              <a:t> tatilcileri </a:t>
            </a:r>
            <a:r>
              <a:rPr lang="tr-TR" sz="3200" dirty="0" err="1" smtClean="0">
                <a:latin typeface="pt_sansregular"/>
              </a:rPr>
              <a:t>değerlendirmişir</a:t>
            </a:r>
            <a:r>
              <a:rPr lang="tr-TR" sz="3200" dirty="0" smtClean="0">
                <a:latin typeface="pt_sansregular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8967321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0" y="933818"/>
            <a:ext cx="1198273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>
                <a:latin typeface="Arial" panose="020B0604020202020204" pitchFamily="34" charset="0"/>
              </a:rPr>
              <a:t>*</a:t>
            </a:r>
            <a:r>
              <a:rPr lang="en-US" sz="3200" dirty="0" err="1" smtClean="0">
                <a:latin typeface="Arial" panose="020B0604020202020204" pitchFamily="34" charset="0"/>
              </a:rPr>
              <a:t>Ets</a:t>
            </a:r>
            <a:r>
              <a:rPr lang="tr-TR" sz="3200" dirty="0" smtClean="0">
                <a:latin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</a:rPr>
              <a:t>tur</a:t>
            </a:r>
            <a:r>
              <a:rPr lang="en-US" sz="3200" dirty="0">
                <a:latin typeface="Arial" panose="020B0604020202020204" pitchFamily="34" charset="0"/>
              </a:rPr>
              <a:t>, 1991 </a:t>
            </a:r>
            <a:r>
              <a:rPr lang="en-US" sz="3200" dirty="0" err="1">
                <a:latin typeface="Arial" panose="020B0604020202020204" pitchFamily="34" charset="0"/>
              </a:rPr>
              <a:t>yılında</a:t>
            </a:r>
            <a:r>
              <a:rPr lang="en-US" sz="3200" dirty="0">
                <a:latin typeface="Arial" panose="020B0604020202020204" pitchFamily="34" charset="0"/>
              </a:rPr>
              <a:t> </a:t>
            </a:r>
            <a:r>
              <a:rPr lang="en-US" sz="3200" b="1" dirty="0">
                <a:latin typeface="Arial" panose="020B0604020202020204" pitchFamily="34" charset="0"/>
              </a:rPr>
              <a:t>Mehmet </a:t>
            </a:r>
            <a:r>
              <a:rPr lang="en-US" sz="3200" b="1" dirty="0" err="1">
                <a:latin typeface="Arial" panose="020B0604020202020204" pitchFamily="34" charset="0"/>
              </a:rPr>
              <a:t>Ersoy</a:t>
            </a:r>
            <a:r>
              <a:rPr lang="en-US" sz="3200" dirty="0">
                <a:latin typeface="Arial" panose="020B0604020202020204" pitchFamily="34" charset="0"/>
              </a:rPr>
              <a:t> </a:t>
            </a:r>
            <a:r>
              <a:rPr lang="en-US" sz="3200" dirty="0" err="1">
                <a:latin typeface="Arial" panose="020B0604020202020204" pitchFamily="34" charset="0"/>
              </a:rPr>
              <a:t>ve</a:t>
            </a:r>
            <a:r>
              <a:rPr lang="en-US" sz="3200" dirty="0">
                <a:latin typeface="Arial" panose="020B0604020202020204" pitchFamily="34" charset="0"/>
              </a:rPr>
              <a:t> </a:t>
            </a:r>
            <a:r>
              <a:rPr lang="en-US" sz="3200" b="1" dirty="0">
                <a:latin typeface="Arial" panose="020B0604020202020204" pitchFamily="34" charset="0"/>
              </a:rPr>
              <a:t>Murat </a:t>
            </a:r>
            <a:r>
              <a:rPr lang="en-US" sz="3200" b="1" dirty="0" err="1">
                <a:latin typeface="Arial" panose="020B0604020202020204" pitchFamily="34" charset="0"/>
              </a:rPr>
              <a:t>Ersoy</a:t>
            </a:r>
            <a:r>
              <a:rPr lang="en-US" sz="3200" dirty="0">
                <a:latin typeface="Arial" panose="020B0604020202020204" pitchFamily="34" charset="0"/>
              </a:rPr>
              <a:t> </a:t>
            </a:r>
            <a:r>
              <a:rPr lang="en-US" sz="3200" dirty="0" err="1">
                <a:latin typeface="Arial" panose="020B0604020202020204" pitchFamily="34" charset="0"/>
              </a:rPr>
              <a:t>tarafından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paket</a:t>
            </a:r>
            <a:r>
              <a:rPr lang="en-US" sz="3200" dirty="0">
                <a:latin typeface="Arial" panose="020B0604020202020204" pitchFamily="34" charset="0"/>
              </a:rPr>
              <a:t> tur </a:t>
            </a:r>
            <a:r>
              <a:rPr lang="en-US" sz="3200" dirty="0" err="1">
                <a:latin typeface="Arial" panose="020B0604020202020204" pitchFamily="34" charset="0"/>
              </a:rPr>
              <a:t>ve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otel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konaklama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hizmetleri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vermek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üzere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kuruldu</a:t>
            </a:r>
            <a:r>
              <a:rPr lang="en-US" sz="3200" dirty="0" smtClean="0">
                <a:latin typeface="Arial" panose="020B0604020202020204" pitchFamily="34" charset="0"/>
              </a:rPr>
              <a:t>.</a:t>
            </a:r>
            <a:endParaRPr lang="tr-TR" sz="3200" dirty="0" smtClean="0">
              <a:latin typeface="Arial" panose="020B0604020202020204" pitchFamily="34" charset="0"/>
            </a:endParaRPr>
          </a:p>
          <a:p>
            <a:endParaRPr lang="en-US" sz="2800" dirty="0"/>
          </a:p>
        </p:txBody>
      </p:sp>
      <p:sp>
        <p:nvSpPr>
          <p:cNvPr id="8" name="Dikdörtgen 7"/>
          <p:cNvSpPr/>
          <p:nvPr/>
        </p:nvSpPr>
        <p:spPr>
          <a:xfrm>
            <a:off x="0" y="3253938"/>
            <a:ext cx="1198273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smtClean="0">
                <a:latin typeface="Arial" panose="020B0604020202020204" pitchFamily="34" charset="0"/>
              </a:rPr>
              <a:t>*</a:t>
            </a:r>
            <a:r>
              <a:rPr lang="en-US" sz="3200" dirty="0" err="1" smtClean="0">
                <a:latin typeface="Arial" panose="020B0604020202020204" pitchFamily="34" charset="0"/>
              </a:rPr>
              <a:t>Ets</a:t>
            </a:r>
            <a:r>
              <a:rPr lang="en-US" sz="3200" dirty="0" smtClean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Ersoy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Turistik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Servisleri</a:t>
            </a:r>
            <a:r>
              <a:rPr lang="en-US" sz="3200" dirty="0">
                <a:latin typeface="Arial" panose="020B0604020202020204" pitchFamily="34" charset="0"/>
              </a:rPr>
              <a:t> AŞ </a:t>
            </a:r>
            <a:r>
              <a:rPr lang="en-US" sz="3200" dirty="0" err="1">
                <a:latin typeface="Arial" panose="020B0604020202020204" pitchFamily="34" charset="0"/>
              </a:rPr>
              <a:t>markası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olan</a:t>
            </a:r>
            <a:r>
              <a:rPr lang="en-US" sz="3200" dirty="0">
                <a:latin typeface="Arial" panose="020B0604020202020204" pitchFamily="34" charset="0"/>
              </a:rPr>
              <a:t> </a:t>
            </a:r>
            <a:r>
              <a:rPr lang="en-US" sz="3200" b="1" dirty="0" err="1">
                <a:latin typeface="Arial" panose="020B0604020202020204" pitchFamily="34" charset="0"/>
              </a:rPr>
              <a:t>Etstur</a:t>
            </a:r>
            <a:r>
              <a:rPr lang="en-US" sz="3200" dirty="0">
                <a:latin typeface="Arial" panose="020B0604020202020204" pitchFamily="34" charset="0"/>
              </a:rPr>
              <a:t>, İstanbul, </a:t>
            </a:r>
            <a:r>
              <a:rPr lang="en-US" sz="3200" dirty="0" err="1">
                <a:latin typeface="Arial" panose="020B0604020202020204" pitchFamily="34" charset="0"/>
              </a:rPr>
              <a:t>Kadıköy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merkezli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bir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sehayat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tatil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acentesi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ve</a:t>
            </a:r>
            <a:r>
              <a:rPr lang="en-US" sz="3200" dirty="0">
                <a:latin typeface="Arial" panose="020B0604020202020204" pitchFamily="34" charset="0"/>
              </a:rPr>
              <a:t> tur </a:t>
            </a:r>
            <a:r>
              <a:rPr lang="en-US" sz="3200" dirty="0" err="1">
                <a:latin typeface="Arial" panose="020B0604020202020204" pitchFamily="34" charset="0"/>
              </a:rPr>
              <a:t>operatörüdür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02803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1419368" y="369206"/>
            <a:ext cx="9144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b="1" dirty="0" smtClean="0">
                <a:solidFill>
                  <a:srgbClr val="FFFF00"/>
                </a:solidFill>
                <a:latin typeface="Arial" panose="020B0604020202020204" pitchFamily="34" charset="0"/>
              </a:rPr>
              <a:t>ÖDÜLLER</a:t>
            </a:r>
          </a:p>
          <a:p>
            <a:r>
              <a:rPr lang="tr-TR" sz="2400" b="1" dirty="0" smtClean="0">
                <a:latin typeface="Arial" panose="020B0604020202020204" pitchFamily="34" charset="0"/>
              </a:rPr>
              <a:t> </a:t>
            </a:r>
          </a:p>
          <a:p>
            <a:r>
              <a:rPr lang="tr-TR" sz="2400" b="1" dirty="0">
                <a:latin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</a:rPr>
              <a:t>2015</a:t>
            </a:r>
            <a:r>
              <a:rPr lang="en-US" sz="2400" dirty="0">
                <a:latin typeface="Arial" panose="020B0604020202020204" pitchFamily="34" charset="0"/>
              </a:rPr>
              <a:t> </a:t>
            </a:r>
            <a:r>
              <a:rPr lang="en-US" sz="2400" dirty="0" err="1">
                <a:latin typeface="Arial" panose="020B0604020202020204" pitchFamily="34" charset="0"/>
              </a:rPr>
              <a:t>Türkiye'nin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En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Beğenilen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Turizm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Şirketi</a:t>
            </a:r>
            <a:r>
              <a:rPr lang="en-US" sz="2400" dirty="0">
                <a:latin typeface="Arial" panose="020B0604020202020204" pitchFamily="34" charset="0"/>
              </a:rPr>
              <a:t> - Capital </a:t>
            </a:r>
            <a:r>
              <a:rPr lang="en-US" sz="2400" dirty="0" err="1" smtClean="0">
                <a:latin typeface="Arial" panose="020B0604020202020204" pitchFamily="34" charset="0"/>
              </a:rPr>
              <a:t>Dergisi</a:t>
            </a:r>
            <a:endParaRPr lang="en-US" sz="2400" dirty="0">
              <a:latin typeface="Arial" panose="020B0604020202020204" pitchFamily="34" charset="0"/>
            </a:endParaRPr>
          </a:p>
          <a:p>
            <a:r>
              <a:rPr lang="tr-TR" sz="2400" b="1" dirty="0" smtClean="0">
                <a:latin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</a:rPr>
              <a:t>2015</a:t>
            </a:r>
            <a:r>
              <a:rPr lang="en-US" sz="2400" dirty="0">
                <a:latin typeface="Arial" panose="020B0604020202020204" pitchFamily="34" charset="0"/>
              </a:rPr>
              <a:t> </a:t>
            </a:r>
            <a:r>
              <a:rPr lang="en-US" sz="2400" dirty="0" err="1">
                <a:latin typeface="Arial" panose="020B0604020202020204" pitchFamily="34" charset="0"/>
              </a:rPr>
              <a:t>İnsana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Saygı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Ödülü</a:t>
            </a:r>
            <a:r>
              <a:rPr lang="en-US" sz="2400" dirty="0">
                <a:latin typeface="Arial" panose="020B0604020202020204" pitchFamily="34" charset="0"/>
              </a:rPr>
              <a:t> - </a:t>
            </a:r>
            <a:r>
              <a:rPr lang="en-US" sz="2400" dirty="0" smtClean="0">
                <a:latin typeface="Arial" panose="020B0604020202020204" pitchFamily="34" charset="0"/>
              </a:rPr>
              <a:t>Kariyer.net</a:t>
            </a:r>
            <a:endParaRPr lang="en-US" sz="2400" dirty="0">
              <a:latin typeface="Arial" panose="020B0604020202020204" pitchFamily="34" charset="0"/>
            </a:endParaRPr>
          </a:p>
          <a:p>
            <a:r>
              <a:rPr lang="tr-TR" sz="2400" b="1" dirty="0" smtClean="0">
                <a:latin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</a:rPr>
              <a:t>2014</a:t>
            </a:r>
            <a:r>
              <a:rPr lang="en-US" sz="2400" dirty="0">
                <a:latin typeface="Arial" panose="020B0604020202020204" pitchFamily="34" charset="0"/>
              </a:rPr>
              <a:t> </a:t>
            </a:r>
            <a:r>
              <a:rPr lang="en-US" sz="2400" dirty="0" err="1">
                <a:latin typeface="Arial" panose="020B0604020202020204" pitchFamily="34" charset="0"/>
              </a:rPr>
              <a:t>En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İyi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Yönetilen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İç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Pazar</a:t>
            </a:r>
            <a:r>
              <a:rPr lang="en-US" sz="2400" dirty="0">
                <a:latin typeface="Arial" panose="020B0604020202020204" pitchFamily="34" charset="0"/>
              </a:rPr>
              <a:t> Tur </a:t>
            </a:r>
            <a:r>
              <a:rPr lang="en-US" sz="2400" dirty="0" err="1" smtClean="0">
                <a:latin typeface="Arial" panose="020B0604020202020204" pitchFamily="34" charset="0"/>
              </a:rPr>
              <a:t>Operatörü</a:t>
            </a:r>
            <a:endParaRPr lang="en-US" sz="2400" dirty="0">
              <a:latin typeface="Arial" panose="020B0604020202020204" pitchFamily="34" charset="0"/>
            </a:endParaRPr>
          </a:p>
          <a:p>
            <a:r>
              <a:rPr lang="tr-TR" sz="2400" b="1" dirty="0" smtClean="0">
                <a:latin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</a:rPr>
              <a:t>2014</a:t>
            </a:r>
            <a:r>
              <a:rPr lang="en-US" sz="2400" dirty="0">
                <a:latin typeface="Arial" panose="020B0604020202020204" pitchFamily="34" charset="0"/>
              </a:rPr>
              <a:t> </a:t>
            </a:r>
            <a:r>
              <a:rPr lang="en-US" sz="2400" dirty="0" err="1">
                <a:latin typeface="Arial" panose="020B0604020202020204" pitchFamily="34" charset="0"/>
              </a:rPr>
              <a:t>Türkiye'nin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En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Beğenilen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Turizm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Şirketi</a:t>
            </a:r>
            <a:r>
              <a:rPr lang="en-US" sz="2400" dirty="0">
                <a:latin typeface="Arial" panose="020B0604020202020204" pitchFamily="34" charset="0"/>
              </a:rPr>
              <a:t> - Capital </a:t>
            </a:r>
            <a:r>
              <a:rPr lang="en-US" sz="2400" dirty="0" err="1" smtClean="0">
                <a:latin typeface="Arial" panose="020B0604020202020204" pitchFamily="34" charset="0"/>
              </a:rPr>
              <a:t>Dergisi</a:t>
            </a:r>
            <a:endParaRPr lang="en-US" sz="2400" dirty="0">
              <a:latin typeface="Arial" panose="020B0604020202020204" pitchFamily="34" charset="0"/>
            </a:endParaRPr>
          </a:p>
          <a:p>
            <a:r>
              <a:rPr lang="tr-TR" sz="2400" b="1" dirty="0" smtClean="0">
                <a:latin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</a:rPr>
              <a:t>2013</a:t>
            </a:r>
            <a:r>
              <a:rPr lang="en-US" sz="2400" dirty="0">
                <a:latin typeface="Arial" panose="020B0604020202020204" pitchFamily="34" charset="0"/>
              </a:rPr>
              <a:t> Yılın </a:t>
            </a:r>
            <a:r>
              <a:rPr lang="en-US" sz="2400" dirty="0" err="1">
                <a:latin typeface="Arial" panose="020B0604020202020204" pitchFamily="34" charset="0"/>
              </a:rPr>
              <a:t>En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İyi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Rehberlik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Hizmetleri</a:t>
            </a:r>
            <a:r>
              <a:rPr lang="en-US" sz="2400" dirty="0">
                <a:latin typeface="Arial" panose="020B0604020202020204" pitchFamily="34" charset="0"/>
              </a:rPr>
              <a:t> - Voyager </a:t>
            </a:r>
            <a:r>
              <a:rPr lang="en-US" sz="2400" dirty="0" err="1">
                <a:latin typeface="Arial" panose="020B0604020202020204" pitchFamily="34" charset="0"/>
              </a:rPr>
              <a:t>Dergisi</a:t>
            </a:r>
            <a:endParaRPr lang="en-US" sz="2400" dirty="0">
              <a:latin typeface="Arial" panose="020B0604020202020204" pitchFamily="34" charset="0"/>
            </a:endParaRPr>
          </a:p>
          <a:p>
            <a:r>
              <a:rPr lang="tr-TR" sz="2400" b="1" dirty="0" smtClean="0">
                <a:latin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</a:rPr>
              <a:t>2013</a:t>
            </a:r>
            <a:r>
              <a:rPr lang="en-US" sz="2400" dirty="0">
                <a:latin typeface="Arial" panose="020B0604020202020204" pitchFamily="34" charset="0"/>
              </a:rPr>
              <a:t> S </a:t>
            </a:r>
            <a:r>
              <a:rPr lang="en-US" sz="2400" dirty="0" err="1">
                <a:latin typeface="Arial" panose="020B0604020202020204" pitchFamily="34" charset="0"/>
              </a:rPr>
              <a:t>Kalite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Ödülü</a:t>
            </a:r>
            <a:endParaRPr lang="en-US" sz="2400" dirty="0">
              <a:latin typeface="Arial" panose="020B0604020202020204" pitchFamily="34" charset="0"/>
            </a:endParaRPr>
          </a:p>
          <a:p>
            <a:r>
              <a:rPr lang="tr-TR" sz="2400" b="1" dirty="0" smtClean="0">
                <a:latin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</a:rPr>
              <a:t>2012</a:t>
            </a:r>
            <a:r>
              <a:rPr lang="en-US" sz="2400" dirty="0">
                <a:latin typeface="Arial" panose="020B0604020202020204" pitchFamily="34" charset="0"/>
              </a:rPr>
              <a:t> Yılın </a:t>
            </a:r>
            <a:r>
              <a:rPr lang="en-US" sz="2400" dirty="0" err="1">
                <a:latin typeface="Arial" panose="020B0604020202020204" pitchFamily="34" charset="0"/>
              </a:rPr>
              <a:t>En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İyi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Rehberlik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Hizmetleri</a:t>
            </a:r>
            <a:r>
              <a:rPr lang="en-US" sz="2400" dirty="0">
                <a:latin typeface="Arial" panose="020B0604020202020204" pitchFamily="34" charset="0"/>
              </a:rPr>
              <a:t> - Voyager </a:t>
            </a:r>
            <a:r>
              <a:rPr lang="en-US" sz="2400" dirty="0" err="1">
                <a:latin typeface="Arial" panose="020B0604020202020204" pitchFamily="34" charset="0"/>
              </a:rPr>
              <a:t>Dergisi</a:t>
            </a:r>
            <a:endParaRPr lang="en-US" sz="2400" dirty="0">
              <a:latin typeface="Arial" panose="020B0604020202020204" pitchFamily="34" charset="0"/>
            </a:endParaRPr>
          </a:p>
          <a:p>
            <a:r>
              <a:rPr lang="tr-TR" sz="2400" b="1" dirty="0" smtClean="0">
                <a:latin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</a:rPr>
              <a:t>2011</a:t>
            </a:r>
            <a:r>
              <a:rPr lang="en-US" sz="2400" dirty="0">
                <a:latin typeface="Arial" panose="020B0604020202020204" pitchFamily="34" charset="0"/>
              </a:rPr>
              <a:t> S </a:t>
            </a:r>
            <a:r>
              <a:rPr lang="en-US" sz="2400" dirty="0" err="1">
                <a:latin typeface="Arial" panose="020B0604020202020204" pitchFamily="34" charset="0"/>
              </a:rPr>
              <a:t>Kalite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Ödülü</a:t>
            </a:r>
            <a:endParaRPr lang="en-US" sz="2400" dirty="0">
              <a:latin typeface="Arial" panose="020B0604020202020204" pitchFamily="34" charset="0"/>
            </a:endParaRPr>
          </a:p>
          <a:p>
            <a:r>
              <a:rPr lang="tr-TR" sz="2400" b="1" dirty="0" smtClean="0">
                <a:latin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</a:rPr>
              <a:t>2010</a:t>
            </a:r>
            <a:r>
              <a:rPr lang="en-US" sz="2400" dirty="0">
                <a:latin typeface="Arial" panose="020B0604020202020204" pitchFamily="34" charset="0"/>
              </a:rPr>
              <a:t> Tourism Star </a:t>
            </a:r>
            <a:r>
              <a:rPr lang="en-US" sz="2400" dirty="0" err="1">
                <a:latin typeface="Arial" panose="020B0604020202020204" pitchFamily="34" charset="0"/>
              </a:rPr>
              <a:t>Ödülü</a:t>
            </a:r>
            <a:r>
              <a:rPr lang="en-US" sz="2400" dirty="0">
                <a:latin typeface="Arial" panose="020B0604020202020204" pitchFamily="34" charset="0"/>
              </a:rPr>
              <a:t> - Antalya </a:t>
            </a:r>
            <a:r>
              <a:rPr lang="en-US" sz="2400" dirty="0" err="1">
                <a:latin typeface="Arial" panose="020B0604020202020204" pitchFamily="34" charset="0"/>
              </a:rPr>
              <a:t>Belediyesi</a:t>
            </a:r>
            <a:endParaRPr lang="en-US" sz="2400" dirty="0">
              <a:latin typeface="Arial" panose="020B0604020202020204" pitchFamily="34" charset="0"/>
            </a:endParaRPr>
          </a:p>
          <a:p>
            <a:r>
              <a:rPr lang="tr-TR" sz="2400" b="1" dirty="0" smtClean="0">
                <a:latin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</a:rPr>
              <a:t>2010</a:t>
            </a:r>
            <a:r>
              <a:rPr lang="en-US" sz="2400" dirty="0">
                <a:latin typeface="Arial" panose="020B0604020202020204" pitchFamily="34" charset="0"/>
              </a:rPr>
              <a:t> S </a:t>
            </a:r>
            <a:r>
              <a:rPr lang="en-US" sz="2400" dirty="0" err="1">
                <a:latin typeface="Arial" panose="020B0604020202020204" pitchFamily="34" charset="0"/>
              </a:rPr>
              <a:t>Kalite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Ödülü</a:t>
            </a:r>
            <a:endParaRPr lang="en-US" sz="2400" dirty="0">
              <a:latin typeface="Arial" panose="020B0604020202020204" pitchFamily="34" charset="0"/>
            </a:endParaRPr>
          </a:p>
          <a:p>
            <a:r>
              <a:rPr lang="tr-TR" sz="2400" b="1" dirty="0" smtClean="0">
                <a:latin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</a:rPr>
              <a:t>2010</a:t>
            </a:r>
            <a:r>
              <a:rPr lang="en-US" sz="2400" dirty="0">
                <a:latin typeface="Arial" panose="020B0604020202020204" pitchFamily="34" charset="0"/>
              </a:rPr>
              <a:t> </a:t>
            </a:r>
            <a:r>
              <a:rPr lang="en-US" sz="2400" dirty="0" err="1">
                <a:latin typeface="Arial" panose="020B0604020202020204" pitchFamily="34" charset="0"/>
              </a:rPr>
              <a:t>Türkiye'nin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En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Beğenilen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Turizm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Şirketi</a:t>
            </a:r>
            <a:r>
              <a:rPr lang="en-US" sz="2400" dirty="0">
                <a:latin typeface="Arial" panose="020B0604020202020204" pitchFamily="34" charset="0"/>
              </a:rPr>
              <a:t> - Capital </a:t>
            </a:r>
            <a:r>
              <a:rPr lang="en-US" sz="2400" dirty="0" err="1">
                <a:latin typeface="Arial" panose="020B0604020202020204" pitchFamily="34" charset="0"/>
              </a:rPr>
              <a:t>Dergisi</a:t>
            </a:r>
            <a:endParaRPr lang="en-US" sz="2400" dirty="0">
              <a:latin typeface="Arial" panose="020B0604020202020204" pitchFamily="34" charset="0"/>
            </a:endParaRPr>
          </a:p>
          <a:p>
            <a:r>
              <a:rPr lang="tr-TR" sz="2400" b="1" dirty="0" smtClean="0">
                <a:latin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</a:rPr>
              <a:t>2010</a:t>
            </a:r>
            <a:r>
              <a:rPr lang="en-US" sz="2400" dirty="0">
                <a:latin typeface="Arial" panose="020B0604020202020204" pitchFamily="34" charset="0"/>
              </a:rPr>
              <a:t> </a:t>
            </a:r>
            <a:r>
              <a:rPr lang="en-US" sz="2400" dirty="0" err="1">
                <a:latin typeface="Arial" panose="020B0604020202020204" pitchFamily="34" charset="0"/>
              </a:rPr>
              <a:t>Tüketici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Memnuniyetini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İlke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Edinen</a:t>
            </a:r>
            <a:r>
              <a:rPr lang="en-US" sz="2400" dirty="0">
                <a:latin typeface="Arial" panose="020B0604020202020204" pitchFamily="34" charset="0"/>
              </a:rPr>
              <a:t> Firma </a:t>
            </a:r>
            <a:r>
              <a:rPr lang="en-US" sz="2400" dirty="0" err="1">
                <a:latin typeface="Arial" panose="020B0604020202020204" pitchFamily="34" charset="0"/>
              </a:rPr>
              <a:t>Ödülü</a:t>
            </a:r>
            <a:r>
              <a:rPr lang="en-US" sz="2400" dirty="0">
                <a:latin typeface="Arial" panose="020B0604020202020204" pitchFamily="34" charset="0"/>
              </a:rPr>
              <a:t> - </a:t>
            </a:r>
            <a:r>
              <a:rPr lang="en-US" sz="2400" dirty="0" err="1">
                <a:latin typeface="Arial" panose="020B0604020202020204" pitchFamily="34" charset="0"/>
              </a:rPr>
              <a:t>Sanayi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ve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tr-TR" sz="2400" dirty="0" smtClean="0">
                <a:latin typeface="Arial" panose="020B0604020202020204" pitchFamily="34" charset="0"/>
              </a:rPr>
              <a:t>   </a:t>
            </a:r>
            <a:r>
              <a:rPr lang="en-US" sz="2400" dirty="0" err="1" smtClean="0">
                <a:latin typeface="Arial" panose="020B0604020202020204" pitchFamily="34" charset="0"/>
              </a:rPr>
              <a:t>Ticaret</a:t>
            </a:r>
            <a:r>
              <a:rPr lang="en-US" sz="2400" dirty="0" smtClean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Bakanlığı</a:t>
            </a:r>
            <a:endParaRPr lang="en-US" sz="24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921436"/>
      </p:ext>
    </p:extLst>
  </p:cSld>
  <p:clrMapOvr>
    <a:masterClrMapping/>
  </p:clrMapOvr>
  <p:transition xmlns:p14="http://schemas.microsoft.com/office/powerpoint/2010/main" spd="slow">
    <p:comb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5400" dirty="0" smtClean="0">
                <a:solidFill>
                  <a:srgbClr val="FFFF00"/>
                </a:solidFill>
              </a:rPr>
              <a:t>TÜRKİYE’DE TURİZME KATKILARI;</a:t>
            </a:r>
            <a:endParaRPr lang="en-US" sz="5400" dirty="0">
              <a:solidFill>
                <a:srgbClr val="FFFF00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490301" y="2274838"/>
            <a:ext cx="1052242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b="1" dirty="0">
                <a:latin typeface="Arial" panose="020B0604020202020204" pitchFamily="34" charset="0"/>
              </a:rPr>
              <a:t>2006</a:t>
            </a:r>
            <a:r>
              <a:rPr lang="en-US" sz="3200" dirty="0">
                <a:latin typeface="Arial" panose="020B0604020202020204" pitchFamily="34" charset="0"/>
              </a:rPr>
              <a:t>: </a:t>
            </a:r>
            <a:r>
              <a:rPr lang="en-US" sz="3200" dirty="0" err="1">
                <a:latin typeface="Arial" panose="020B0604020202020204" pitchFamily="34" charset="0"/>
              </a:rPr>
              <a:t>Bağımsız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denetim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firması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ile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otel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denetimi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yapan</a:t>
            </a:r>
            <a:r>
              <a:rPr lang="en-US" sz="3200" dirty="0">
                <a:latin typeface="Arial" panose="020B0604020202020204" pitchFamily="34" charset="0"/>
              </a:rPr>
              <a:t> ilk </a:t>
            </a:r>
            <a:r>
              <a:rPr lang="en-US" sz="3200" dirty="0" err="1">
                <a:latin typeface="Arial" panose="020B0604020202020204" pitchFamily="34" charset="0"/>
              </a:rPr>
              <a:t>turizm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şirketi</a:t>
            </a:r>
            <a:endParaRPr lang="en-US" sz="3200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>
                <a:latin typeface="Arial" panose="020B0604020202020204" pitchFamily="34" charset="0"/>
              </a:rPr>
              <a:t>2004:</a:t>
            </a:r>
            <a:r>
              <a:rPr lang="en-US" sz="3200" dirty="0">
                <a:latin typeface="Arial" panose="020B0604020202020204" pitchFamily="34" charset="0"/>
              </a:rPr>
              <a:t> </a:t>
            </a:r>
            <a:r>
              <a:rPr lang="en-US" sz="3200" dirty="0" err="1">
                <a:latin typeface="Arial" panose="020B0604020202020204" pitchFamily="34" charset="0"/>
              </a:rPr>
              <a:t>Gölge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Misafir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uygulaması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ile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otel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denetimleri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yapan</a:t>
            </a:r>
            <a:r>
              <a:rPr lang="en-US" sz="3200" dirty="0">
                <a:latin typeface="Arial" panose="020B0604020202020204" pitchFamily="34" charset="0"/>
              </a:rPr>
              <a:t> ilk </a:t>
            </a:r>
            <a:r>
              <a:rPr lang="en-US" sz="3200" dirty="0" err="1">
                <a:latin typeface="Arial" panose="020B0604020202020204" pitchFamily="34" charset="0"/>
              </a:rPr>
              <a:t>turizm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şirketi</a:t>
            </a:r>
            <a:endParaRPr lang="en-US" sz="3200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>
                <a:latin typeface="Arial" panose="020B0604020202020204" pitchFamily="34" charset="0"/>
              </a:rPr>
              <a:t>2003:</a:t>
            </a:r>
            <a:r>
              <a:rPr lang="en-US" sz="3200" dirty="0">
                <a:latin typeface="Arial" panose="020B0604020202020204" pitchFamily="34" charset="0"/>
              </a:rPr>
              <a:t> </a:t>
            </a:r>
            <a:r>
              <a:rPr lang="en-US" sz="3200" dirty="0" err="1">
                <a:latin typeface="Arial" panose="020B0604020202020204" pitchFamily="34" charset="0"/>
              </a:rPr>
              <a:t>Müşteri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Memnuniyet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ölçümlemesi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yapan</a:t>
            </a:r>
            <a:r>
              <a:rPr lang="en-US" sz="3200" dirty="0">
                <a:latin typeface="Arial" panose="020B0604020202020204" pitchFamily="34" charset="0"/>
              </a:rPr>
              <a:t> ilk </a:t>
            </a:r>
            <a:r>
              <a:rPr lang="en-US" sz="3200" dirty="0" err="1">
                <a:latin typeface="Arial" panose="020B0604020202020204" pitchFamily="34" charset="0"/>
              </a:rPr>
              <a:t>turizm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şirketi</a:t>
            </a:r>
            <a:endParaRPr lang="en-US" sz="3200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>
                <a:latin typeface="Arial" panose="020B0604020202020204" pitchFamily="34" charset="0"/>
              </a:rPr>
              <a:t>2003:</a:t>
            </a:r>
            <a:r>
              <a:rPr lang="en-US" sz="3200" dirty="0">
                <a:latin typeface="Arial" panose="020B0604020202020204" pitchFamily="34" charset="0"/>
              </a:rPr>
              <a:t> İlk online </a:t>
            </a:r>
            <a:r>
              <a:rPr lang="en-US" sz="3200" dirty="0" err="1">
                <a:latin typeface="Arial" panose="020B0604020202020204" pitchFamily="34" charset="0"/>
              </a:rPr>
              <a:t>otel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rezervasyonu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uygulaması</a:t>
            </a:r>
            <a:endParaRPr lang="en-US" sz="3200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>
                <a:latin typeface="Arial" panose="020B0604020202020204" pitchFamily="34" charset="0"/>
              </a:rPr>
              <a:t>2002:</a:t>
            </a:r>
            <a:r>
              <a:rPr lang="en-US" sz="3200" dirty="0">
                <a:latin typeface="Arial" panose="020B0604020202020204" pitchFamily="34" charset="0"/>
              </a:rPr>
              <a:t> </a:t>
            </a:r>
            <a:r>
              <a:rPr lang="en-US" sz="3200" dirty="0" err="1">
                <a:latin typeface="Arial" panose="020B0604020202020204" pitchFamily="34" charset="0"/>
              </a:rPr>
              <a:t>Erken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Rezervasyon'u</a:t>
            </a:r>
            <a:r>
              <a:rPr lang="en-US" sz="3200" dirty="0">
                <a:latin typeface="Arial" panose="020B0604020202020204" pitchFamily="34" charset="0"/>
              </a:rPr>
              <a:t> ilk </a:t>
            </a:r>
            <a:r>
              <a:rPr lang="en-US" sz="3200" dirty="0" err="1">
                <a:latin typeface="Arial" panose="020B0604020202020204" pitchFamily="34" charset="0"/>
              </a:rPr>
              <a:t>uygulayan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turizm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</a:rPr>
              <a:t>şirketi</a:t>
            </a:r>
            <a:endParaRPr lang="en-US" sz="32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811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5800" y="159224"/>
            <a:ext cx="10131425" cy="1456267"/>
          </a:xfrm>
        </p:spPr>
        <p:txBody>
          <a:bodyPr>
            <a:normAutofit/>
          </a:bodyPr>
          <a:lstStyle/>
          <a:p>
            <a:r>
              <a:rPr lang="tr-TR" sz="4000" dirty="0" err="1" smtClean="0">
                <a:solidFill>
                  <a:srgbClr val="FFFF00"/>
                </a:solidFill>
              </a:rPr>
              <a:t>Ets</a:t>
            </a:r>
            <a:r>
              <a:rPr lang="tr-TR" sz="4000" dirty="0" smtClean="0">
                <a:solidFill>
                  <a:srgbClr val="FFFF00"/>
                </a:solidFill>
              </a:rPr>
              <a:t> </a:t>
            </a:r>
            <a:r>
              <a:rPr lang="tr-TR" sz="4000" dirty="0" err="1" smtClean="0">
                <a:solidFill>
                  <a:srgbClr val="FFFF00"/>
                </a:solidFill>
              </a:rPr>
              <a:t>tur’un</a:t>
            </a:r>
            <a:r>
              <a:rPr lang="tr-TR" sz="4000" dirty="0" smtClean="0">
                <a:solidFill>
                  <a:srgbClr val="FFFF00"/>
                </a:solidFill>
              </a:rPr>
              <a:t> düzenlediği kültür turları;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61735" y="1615491"/>
            <a:ext cx="827360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5400" dirty="0" err="1">
                <a:solidFill>
                  <a:schemeClr val="accent6"/>
                </a:solidFill>
                <a:latin typeface="Arial" panose="020B0604020202020204" pitchFamily="34" charset="0"/>
                <a:hlinkClick r:id="rId2" tooltip="Günübirlik Turlar"/>
              </a:rPr>
              <a:t>Günübirlik</a:t>
            </a:r>
            <a:r>
              <a:rPr lang="en-US" sz="5400" dirty="0">
                <a:solidFill>
                  <a:schemeClr val="accent6"/>
                </a:solidFill>
                <a:latin typeface="Arial" panose="020B0604020202020204" pitchFamily="34" charset="0"/>
                <a:hlinkClick r:id="rId2" tooltip="Günübirlik Turlar"/>
              </a:rPr>
              <a:t> </a:t>
            </a:r>
            <a:r>
              <a:rPr lang="en-US" sz="5400" dirty="0" err="1">
                <a:solidFill>
                  <a:schemeClr val="accent6"/>
                </a:solidFill>
                <a:latin typeface="Arial" panose="020B0604020202020204" pitchFamily="34" charset="0"/>
                <a:hlinkClick r:id="rId2" tooltip="Günübirlik Turlar"/>
              </a:rPr>
              <a:t>Turlar</a:t>
            </a:r>
            <a:endParaRPr lang="en-US" sz="5400" dirty="0">
              <a:solidFill>
                <a:schemeClr val="accent6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5400" dirty="0" err="1">
                <a:solidFill>
                  <a:schemeClr val="accent6"/>
                </a:solidFill>
                <a:latin typeface="Arial" panose="020B0604020202020204" pitchFamily="34" charset="0"/>
                <a:hlinkClick r:id="rId3" tooltip="Safranbolu Turları"/>
              </a:rPr>
              <a:t>Safranbolu</a:t>
            </a:r>
            <a:r>
              <a:rPr lang="en-US" sz="5400" dirty="0">
                <a:solidFill>
                  <a:schemeClr val="accent6"/>
                </a:solidFill>
                <a:latin typeface="Arial" panose="020B0604020202020204" pitchFamily="34" charset="0"/>
                <a:hlinkClick r:id="rId3" tooltip="Safranbolu Turları"/>
              </a:rPr>
              <a:t> </a:t>
            </a:r>
            <a:r>
              <a:rPr lang="en-US" sz="5400" dirty="0" err="1">
                <a:solidFill>
                  <a:schemeClr val="accent6"/>
                </a:solidFill>
                <a:latin typeface="Arial" panose="020B0604020202020204" pitchFamily="34" charset="0"/>
                <a:hlinkClick r:id="rId3" tooltip="Safranbolu Turları"/>
              </a:rPr>
              <a:t>Turları</a:t>
            </a:r>
            <a:endParaRPr lang="en-US" sz="5400" dirty="0">
              <a:solidFill>
                <a:schemeClr val="accent6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5400" dirty="0" err="1">
                <a:solidFill>
                  <a:schemeClr val="accent6"/>
                </a:solidFill>
                <a:latin typeface="Arial" panose="020B0604020202020204" pitchFamily="34" charset="0"/>
                <a:hlinkClick r:id="rId4" tooltip="Şeb i Arus Konya Turları"/>
              </a:rPr>
              <a:t>Şeb</a:t>
            </a:r>
            <a:r>
              <a:rPr lang="en-US" sz="5400" dirty="0">
                <a:solidFill>
                  <a:schemeClr val="accent6"/>
                </a:solidFill>
                <a:latin typeface="Arial" panose="020B0604020202020204" pitchFamily="34" charset="0"/>
                <a:hlinkClick r:id="rId4" tooltip="Şeb i Arus Konya Turları"/>
              </a:rPr>
              <a:t> </a:t>
            </a:r>
            <a:r>
              <a:rPr lang="en-US" sz="5400" dirty="0" err="1">
                <a:solidFill>
                  <a:schemeClr val="accent6"/>
                </a:solidFill>
                <a:latin typeface="Arial" panose="020B0604020202020204" pitchFamily="34" charset="0"/>
                <a:hlinkClick r:id="rId4" tooltip="Şeb i Arus Konya Turları"/>
              </a:rPr>
              <a:t>i</a:t>
            </a:r>
            <a:r>
              <a:rPr lang="en-US" sz="5400" dirty="0">
                <a:solidFill>
                  <a:schemeClr val="accent6"/>
                </a:solidFill>
                <a:latin typeface="Arial" panose="020B0604020202020204" pitchFamily="34" charset="0"/>
                <a:hlinkClick r:id="rId4" tooltip="Şeb i Arus Konya Turları"/>
              </a:rPr>
              <a:t> </a:t>
            </a:r>
            <a:r>
              <a:rPr lang="en-US" sz="5400" dirty="0" err="1">
                <a:solidFill>
                  <a:schemeClr val="accent6"/>
                </a:solidFill>
                <a:latin typeface="Arial" panose="020B0604020202020204" pitchFamily="34" charset="0"/>
                <a:hlinkClick r:id="rId4" tooltip="Şeb i Arus Konya Turları"/>
              </a:rPr>
              <a:t>Arus</a:t>
            </a:r>
            <a:r>
              <a:rPr lang="en-US" sz="5400" dirty="0">
                <a:solidFill>
                  <a:schemeClr val="accent6"/>
                </a:solidFill>
                <a:latin typeface="Arial" panose="020B0604020202020204" pitchFamily="34" charset="0"/>
                <a:hlinkClick r:id="rId4" tooltip="Şeb i Arus Konya Turları"/>
              </a:rPr>
              <a:t> Konya </a:t>
            </a:r>
            <a:r>
              <a:rPr lang="en-US" sz="5400" dirty="0" err="1">
                <a:solidFill>
                  <a:schemeClr val="accent6"/>
                </a:solidFill>
                <a:latin typeface="Arial" panose="020B0604020202020204" pitchFamily="34" charset="0"/>
                <a:hlinkClick r:id="rId4" tooltip="Şeb i Arus Konya Turları"/>
              </a:rPr>
              <a:t>Turları</a:t>
            </a:r>
            <a:endParaRPr lang="en-US" sz="5400" dirty="0">
              <a:solidFill>
                <a:schemeClr val="accent6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5400" dirty="0" err="1">
                <a:solidFill>
                  <a:schemeClr val="accent6"/>
                </a:solidFill>
                <a:latin typeface="Arial" panose="020B0604020202020204" pitchFamily="34" charset="0"/>
                <a:hlinkClick r:id="rId5" tooltip="Kapadokya Turları"/>
              </a:rPr>
              <a:t>Kapadokya</a:t>
            </a:r>
            <a:r>
              <a:rPr lang="en-US" sz="5400" dirty="0">
                <a:solidFill>
                  <a:schemeClr val="accent6"/>
                </a:solidFill>
                <a:latin typeface="Arial" panose="020B0604020202020204" pitchFamily="34" charset="0"/>
                <a:hlinkClick r:id="rId5" tooltip="Kapadokya Turları"/>
              </a:rPr>
              <a:t> </a:t>
            </a:r>
            <a:r>
              <a:rPr lang="en-US" sz="5400" dirty="0" err="1">
                <a:solidFill>
                  <a:schemeClr val="accent6"/>
                </a:solidFill>
                <a:latin typeface="Arial" panose="020B0604020202020204" pitchFamily="34" charset="0"/>
                <a:hlinkClick r:id="rId5" tooltip="Kapadokya Turları"/>
              </a:rPr>
              <a:t>Turları</a:t>
            </a:r>
            <a:endParaRPr lang="en-US" sz="5400" dirty="0">
              <a:solidFill>
                <a:schemeClr val="accent6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5400" dirty="0" err="1">
                <a:solidFill>
                  <a:schemeClr val="accent6"/>
                </a:solidFill>
                <a:latin typeface="Arial" panose="020B0604020202020204" pitchFamily="34" charset="0"/>
                <a:hlinkClick r:id="rId6" tooltip="Eskişehir - Kütahya Turları"/>
              </a:rPr>
              <a:t>Eskişehir</a:t>
            </a:r>
            <a:r>
              <a:rPr lang="en-US" sz="5400" dirty="0">
                <a:solidFill>
                  <a:schemeClr val="accent6"/>
                </a:solidFill>
                <a:latin typeface="Arial" panose="020B0604020202020204" pitchFamily="34" charset="0"/>
                <a:hlinkClick r:id="rId6" tooltip="Eskişehir - Kütahya Turları"/>
              </a:rPr>
              <a:t> - </a:t>
            </a:r>
            <a:r>
              <a:rPr lang="en-US" sz="5400" dirty="0" err="1">
                <a:solidFill>
                  <a:schemeClr val="accent6"/>
                </a:solidFill>
                <a:latin typeface="Arial" panose="020B0604020202020204" pitchFamily="34" charset="0"/>
                <a:hlinkClick r:id="rId6" tooltip="Eskişehir - Kütahya Turları"/>
              </a:rPr>
              <a:t>Kütahya</a:t>
            </a:r>
            <a:r>
              <a:rPr lang="en-US" sz="5400" dirty="0">
                <a:solidFill>
                  <a:schemeClr val="accent6"/>
                </a:solidFill>
                <a:latin typeface="Arial" panose="020B0604020202020204" pitchFamily="34" charset="0"/>
                <a:hlinkClick r:id="rId6" tooltip="Eskişehir - Kütahya Turları"/>
              </a:rPr>
              <a:t> </a:t>
            </a:r>
            <a:r>
              <a:rPr lang="en-US" sz="5400" dirty="0" err="1">
                <a:solidFill>
                  <a:schemeClr val="accent6"/>
                </a:solidFill>
                <a:latin typeface="Arial" panose="020B0604020202020204" pitchFamily="34" charset="0"/>
                <a:hlinkClick r:id="rId6" tooltip="Eskişehir - Kütahya Turları"/>
              </a:rPr>
              <a:t>Turları</a:t>
            </a:r>
            <a:endParaRPr lang="en-US" sz="5400" b="0" i="0" dirty="0">
              <a:solidFill>
                <a:schemeClr val="accent6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906567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22028" y="0"/>
            <a:ext cx="10131425" cy="1456267"/>
          </a:xfrm>
        </p:spPr>
        <p:txBody>
          <a:bodyPr>
            <a:normAutofit/>
          </a:bodyPr>
          <a:lstStyle/>
          <a:p>
            <a:r>
              <a:rPr lang="tr-TR" sz="4000" dirty="0" err="1" smtClean="0">
                <a:solidFill>
                  <a:srgbClr val="FFFF00"/>
                </a:solidFill>
              </a:rPr>
              <a:t>Ets</a:t>
            </a:r>
            <a:r>
              <a:rPr lang="tr-TR" sz="4000" dirty="0" smtClean="0">
                <a:solidFill>
                  <a:srgbClr val="FFFF00"/>
                </a:solidFill>
              </a:rPr>
              <a:t> </a:t>
            </a:r>
            <a:r>
              <a:rPr lang="tr-TR" sz="4000" dirty="0" err="1" smtClean="0">
                <a:solidFill>
                  <a:srgbClr val="FFFF00"/>
                </a:solidFill>
              </a:rPr>
              <a:t>tur’un</a:t>
            </a:r>
            <a:r>
              <a:rPr lang="tr-TR" sz="4000" dirty="0" smtClean="0">
                <a:solidFill>
                  <a:srgbClr val="FFFF00"/>
                </a:solidFill>
              </a:rPr>
              <a:t> düzenlediği yurt dışı turları;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13981" y="1883097"/>
            <a:ext cx="868429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400" dirty="0" err="1">
                <a:latin typeface="Arial" panose="020B0604020202020204" pitchFamily="34" charset="0"/>
                <a:hlinkClick r:id="rId2" tooltip="İspanya ve Portekiz Turları"/>
              </a:rPr>
              <a:t>İspanya</a:t>
            </a:r>
            <a:r>
              <a:rPr lang="en-US" sz="4400" dirty="0">
                <a:latin typeface="Arial" panose="020B0604020202020204" pitchFamily="34" charset="0"/>
                <a:hlinkClick r:id="rId2" tooltip="İspanya ve Portekiz Turları"/>
              </a:rPr>
              <a:t> </a:t>
            </a:r>
            <a:r>
              <a:rPr lang="en-US" sz="4400" dirty="0" err="1">
                <a:latin typeface="Arial" panose="020B0604020202020204" pitchFamily="34" charset="0"/>
                <a:hlinkClick r:id="rId2" tooltip="İspanya ve Portekiz Turları"/>
              </a:rPr>
              <a:t>ve</a:t>
            </a:r>
            <a:r>
              <a:rPr lang="en-US" sz="4400" dirty="0">
                <a:latin typeface="Arial" panose="020B0604020202020204" pitchFamily="34" charset="0"/>
                <a:hlinkClick r:id="rId2" tooltip="İspanya ve Portekiz Turları"/>
              </a:rPr>
              <a:t> </a:t>
            </a:r>
            <a:r>
              <a:rPr lang="en-US" sz="4400" dirty="0" err="1">
                <a:latin typeface="Arial" panose="020B0604020202020204" pitchFamily="34" charset="0"/>
                <a:hlinkClick r:id="rId2" tooltip="İspanya ve Portekiz Turları"/>
              </a:rPr>
              <a:t>Portekiz</a:t>
            </a:r>
            <a:r>
              <a:rPr lang="en-US" sz="4400" dirty="0">
                <a:latin typeface="Arial" panose="020B0604020202020204" pitchFamily="34" charset="0"/>
                <a:hlinkClick r:id="rId2" tooltip="İspanya ve Portekiz Turları"/>
              </a:rPr>
              <a:t> </a:t>
            </a:r>
            <a:r>
              <a:rPr lang="en-US" sz="4400" dirty="0" err="1">
                <a:latin typeface="Arial" panose="020B0604020202020204" pitchFamily="34" charset="0"/>
                <a:hlinkClick r:id="rId2" tooltip="İspanya ve Portekiz Turları"/>
              </a:rPr>
              <a:t>Turları</a:t>
            </a:r>
            <a:endParaRPr lang="en-US" sz="4400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 err="1">
                <a:latin typeface="Arial" panose="020B0604020202020204" pitchFamily="34" charset="0"/>
                <a:hlinkClick r:id="rId3" tooltip="Orta Avrupa ve Almanya Turları"/>
              </a:rPr>
              <a:t>Orta</a:t>
            </a:r>
            <a:r>
              <a:rPr lang="en-US" sz="4400" dirty="0">
                <a:latin typeface="Arial" panose="020B0604020202020204" pitchFamily="34" charset="0"/>
                <a:hlinkClick r:id="rId3" tooltip="Orta Avrupa ve Almanya Turları"/>
              </a:rPr>
              <a:t> </a:t>
            </a:r>
            <a:r>
              <a:rPr lang="en-US" sz="4400" dirty="0" err="1">
                <a:latin typeface="Arial" panose="020B0604020202020204" pitchFamily="34" charset="0"/>
                <a:hlinkClick r:id="rId3" tooltip="Orta Avrupa ve Almanya Turları"/>
              </a:rPr>
              <a:t>Avrupa</a:t>
            </a:r>
            <a:r>
              <a:rPr lang="en-US" sz="4400" dirty="0">
                <a:latin typeface="Arial" panose="020B0604020202020204" pitchFamily="34" charset="0"/>
                <a:hlinkClick r:id="rId3" tooltip="Orta Avrupa ve Almanya Turları"/>
              </a:rPr>
              <a:t> </a:t>
            </a:r>
            <a:r>
              <a:rPr lang="en-US" sz="4400" dirty="0" err="1">
                <a:latin typeface="Arial" panose="020B0604020202020204" pitchFamily="34" charset="0"/>
                <a:hlinkClick r:id="rId3" tooltip="Orta Avrupa ve Almanya Turları"/>
              </a:rPr>
              <a:t>ve</a:t>
            </a:r>
            <a:r>
              <a:rPr lang="en-US" sz="4400" dirty="0">
                <a:latin typeface="Arial" panose="020B0604020202020204" pitchFamily="34" charset="0"/>
                <a:hlinkClick r:id="rId3" tooltip="Orta Avrupa ve Almanya Turları"/>
              </a:rPr>
              <a:t> </a:t>
            </a:r>
            <a:r>
              <a:rPr lang="en-US" sz="4400" dirty="0" err="1">
                <a:latin typeface="Arial" panose="020B0604020202020204" pitchFamily="34" charset="0"/>
                <a:hlinkClick r:id="rId3" tooltip="Orta Avrupa ve Almanya Turları"/>
              </a:rPr>
              <a:t>Almanya</a:t>
            </a:r>
            <a:r>
              <a:rPr lang="en-US" sz="4400" dirty="0">
                <a:latin typeface="Arial" panose="020B0604020202020204" pitchFamily="34" charset="0"/>
                <a:hlinkClick r:id="rId3" tooltip="Orta Avrupa ve Almanya Turları"/>
              </a:rPr>
              <a:t> </a:t>
            </a:r>
            <a:r>
              <a:rPr lang="en-US" sz="4400" dirty="0" err="1">
                <a:latin typeface="Arial" panose="020B0604020202020204" pitchFamily="34" charset="0"/>
                <a:hlinkClick r:id="rId3" tooltip="Orta Avrupa ve Almanya Turları"/>
              </a:rPr>
              <a:t>Turları</a:t>
            </a:r>
            <a:endParaRPr lang="en-US" sz="4400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 err="1">
                <a:latin typeface="Arial" panose="020B0604020202020204" pitchFamily="34" charset="0"/>
                <a:hlinkClick r:id="rId4" tooltip="İtalya Turları"/>
              </a:rPr>
              <a:t>İtalya</a:t>
            </a:r>
            <a:r>
              <a:rPr lang="en-US" sz="4400" dirty="0">
                <a:latin typeface="Arial" panose="020B0604020202020204" pitchFamily="34" charset="0"/>
                <a:hlinkClick r:id="rId4" tooltip="İtalya Turları"/>
              </a:rPr>
              <a:t> </a:t>
            </a:r>
            <a:r>
              <a:rPr lang="en-US" sz="4400" dirty="0" err="1">
                <a:latin typeface="Arial" panose="020B0604020202020204" pitchFamily="34" charset="0"/>
                <a:hlinkClick r:id="rId4" tooltip="İtalya Turları"/>
              </a:rPr>
              <a:t>Turları</a:t>
            </a:r>
            <a:endParaRPr lang="en-US" sz="4400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>
                <a:latin typeface="Arial" panose="020B0604020202020204" pitchFamily="34" charset="0"/>
                <a:hlinkClick r:id="rId5" tooltip="Balkan ve Yunanistan Turları"/>
              </a:rPr>
              <a:t>Balkan </a:t>
            </a:r>
            <a:r>
              <a:rPr lang="en-US" sz="4400" dirty="0" err="1">
                <a:latin typeface="Arial" panose="020B0604020202020204" pitchFamily="34" charset="0"/>
                <a:hlinkClick r:id="rId5" tooltip="Balkan ve Yunanistan Turları"/>
              </a:rPr>
              <a:t>ve</a:t>
            </a:r>
            <a:r>
              <a:rPr lang="en-US" sz="4400" dirty="0">
                <a:latin typeface="Arial" panose="020B0604020202020204" pitchFamily="34" charset="0"/>
                <a:hlinkClick r:id="rId5" tooltip="Balkan ve Yunanistan Turları"/>
              </a:rPr>
              <a:t> </a:t>
            </a:r>
            <a:r>
              <a:rPr lang="en-US" sz="4400" dirty="0" err="1">
                <a:latin typeface="Arial" panose="020B0604020202020204" pitchFamily="34" charset="0"/>
                <a:hlinkClick r:id="rId5" tooltip="Balkan ve Yunanistan Turları"/>
              </a:rPr>
              <a:t>Yunanistan</a:t>
            </a:r>
            <a:r>
              <a:rPr lang="en-US" sz="4400" dirty="0">
                <a:latin typeface="Arial" panose="020B0604020202020204" pitchFamily="34" charset="0"/>
                <a:hlinkClick r:id="rId5" tooltip="Balkan ve Yunanistan Turları"/>
              </a:rPr>
              <a:t> </a:t>
            </a:r>
            <a:r>
              <a:rPr lang="en-US" sz="4400" dirty="0" err="1">
                <a:latin typeface="Arial" panose="020B0604020202020204" pitchFamily="34" charset="0"/>
                <a:hlinkClick r:id="rId5" tooltip="Balkan ve Yunanistan Turları"/>
              </a:rPr>
              <a:t>Turları</a:t>
            </a:r>
            <a:endParaRPr lang="en-US" sz="4400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 err="1">
                <a:latin typeface="Arial" panose="020B0604020202020204" pitchFamily="34" charset="0"/>
                <a:hlinkClick r:id="rId6" tooltip="Benelüks, Paris ve Amsterdam Turları"/>
              </a:rPr>
              <a:t>Benelüks</a:t>
            </a:r>
            <a:r>
              <a:rPr lang="en-US" sz="4400" dirty="0">
                <a:latin typeface="Arial" panose="020B0604020202020204" pitchFamily="34" charset="0"/>
                <a:hlinkClick r:id="rId6" tooltip="Benelüks, Paris ve Amsterdam Turları"/>
              </a:rPr>
              <a:t>, Paris </a:t>
            </a:r>
            <a:r>
              <a:rPr lang="en-US" sz="4400" dirty="0" err="1">
                <a:latin typeface="Arial" panose="020B0604020202020204" pitchFamily="34" charset="0"/>
                <a:hlinkClick r:id="rId6" tooltip="Benelüks, Paris ve Amsterdam Turları"/>
              </a:rPr>
              <a:t>ve</a:t>
            </a:r>
            <a:r>
              <a:rPr lang="en-US" sz="4400" dirty="0">
                <a:latin typeface="Arial" panose="020B0604020202020204" pitchFamily="34" charset="0"/>
                <a:hlinkClick r:id="rId6" tooltip="Benelüks, Paris ve Amsterdam Turları"/>
              </a:rPr>
              <a:t> Amsterdam </a:t>
            </a:r>
            <a:r>
              <a:rPr lang="en-US" sz="4400" dirty="0" err="1" smtClean="0">
                <a:latin typeface="Arial" panose="020B0604020202020204" pitchFamily="34" charset="0"/>
                <a:hlinkClick r:id="rId6" tooltip="Benelüks, Paris ve Amsterdam Turları"/>
              </a:rPr>
              <a:t>Turları</a:t>
            </a:r>
            <a:endParaRPr lang="en-US" sz="4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503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5801" y="131928"/>
            <a:ext cx="10131425" cy="1456267"/>
          </a:xfrm>
        </p:spPr>
        <p:txBody>
          <a:bodyPr>
            <a:normAutofit/>
          </a:bodyPr>
          <a:lstStyle/>
          <a:p>
            <a:r>
              <a:rPr lang="tr-TR" sz="4000" dirty="0" err="1" smtClean="0">
                <a:solidFill>
                  <a:srgbClr val="FFFF00"/>
                </a:solidFill>
              </a:rPr>
              <a:t>Ets</a:t>
            </a:r>
            <a:r>
              <a:rPr lang="tr-TR" sz="4000" dirty="0" smtClean="0">
                <a:solidFill>
                  <a:srgbClr val="FFFF00"/>
                </a:solidFill>
              </a:rPr>
              <a:t> </a:t>
            </a:r>
            <a:r>
              <a:rPr lang="tr-TR" sz="4000" dirty="0" err="1" smtClean="0">
                <a:solidFill>
                  <a:srgbClr val="FFFF00"/>
                </a:solidFill>
              </a:rPr>
              <a:t>tur’un</a:t>
            </a:r>
            <a:r>
              <a:rPr lang="tr-TR" sz="4000" dirty="0" smtClean="0">
                <a:solidFill>
                  <a:srgbClr val="FFFF00"/>
                </a:solidFill>
              </a:rPr>
              <a:t> düzenlediği kişiye özel turlar;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82825" y="1588195"/>
            <a:ext cx="1073737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6000" dirty="0" err="1">
                <a:solidFill>
                  <a:srgbClr val="515151"/>
                </a:solidFill>
                <a:latin typeface="Arial" panose="020B0604020202020204" pitchFamily="34" charset="0"/>
                <a:hlinkClick r:id="rId2" tooltip="Londra Turları"/>
              </a:rPr>
              <a:t>Londra</a:t>
            </a:r>
            <a:r>
              <a:rPr lang="en-US" sz="6000" dirty="0">
                <a:solidFill>
                  <a:srgbClr val="515151"/>
                </a:solidFill>
                <a:latin typeface="Arial" panose="020B0604020202020204" pitchFamily="34" charset="0"/>
                <a:hlinkClick r:id="rId2" tooltip="Londra Turları"/>
              </a:rPr>
              <a:t> </a:t>
            </a:r>
            <a:r>
              <a:rPr lang="en-US" sz="6000" dirty="0" err="1">
                <a:solidFill>
                  <a:srgbClr val="515151"/>
                </a:solidFill>
                <a:latin typeface="Arial" panose="020B0604020202020204" pitchFamily="34" charset="0"/>
                <a:hlinkClick r:id="rId2" tooltip="Londra Turları"/>
              </a:rPr>
              <a:t>Turları</a:t>
            </a:r>
            <a:endParaRPr lang="en-US" sz="6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6000" dirty="0">
                <a:solidFill>
                  <a:srgbClr val="515151"/>
                </a:solidFill>
                <a:latin typeface="Arial" panose="020B0604020202020204" pitchFamily="34" charset="0"/>
                <a:hlinkClick r:id="rId3" tooltip="Paris Turları"/>
              </a:rPr>
              <a:t>Paris </a:t>
            </a:r>
            <a:r>
              <a:rPr lang="en-US" sz="6000" dirty="0" err="1">
                <a:solidFill>
                  <a:srgbClr val="515151"/>
                </a:solidFill>
                <a:latin typeface="Arial" panose="020B0604020202020204" pitchFamily="34" charset="0"/>
                <a:hlinkClick r:id="rId3" tooltip="Paris Turları"/>
              </a:rPr>
              <a:t>Turları</a:t>
            </a:r>
            <a:endParaRPr lang="en-US" sz="6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6000" dirty="0">
                <a:solidFill>
                  <a:srgbClr val="515151"/>
                </a:solidFill>
                <a:latin typeface="Arial" panose="020B0604020202020204" pitchFamily="34" charset="0"/>
                <a:hlinkClick r:id="rId4" tooltip="Amsterdam Turları"/>
              </a:rPr>
              <a:t>Amsterdam </a:t>
            </a:r>
            <a:r>
              <a:rPr lang="en-US" sz="6000" dirty="0" err="1">
                <a:solidFill>
                  <a:srgbClr val="515151"/>
                </a:solidFill>
                <a:latin typeface="Arial" panose="020B0604020202020204" pitchFamily="34" charset="0"/>
                <a:hlinkClick r:id="rId4" tooltip="Amsterdam Turları"/>
              </a:rPr>
              <a:t>Turları</a:t>
            </a:r>
            <a:endParaRPr lang="en-US" sz="6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6000" dirty="0">
                <a:solidFill>
                  <a:srgbClr val="515151"/>
                </a:solidFill>
                <a:latin typeface="Arial" panose="020B0604020202020204" pitchFamily="34" charset="0"/>
                <a:hlinkClick r:id="rId5" tooltip="Roma Turları"/>
              </a:rPr>
              <a:t>Roma </a:t>
            </a:r>
            <a:r>
              <a:rPr lang="en-US" sz="6000" dirty="0" err="1">
                <a:solidFill>
                  <a:srgbClr val="515151"/>
                </a:solidFill>
                <a:latin typeface="Arial" panose="020B0604020202020204" pitchFamily="34" charset="0"/>
                <a:hlinkClick r:id="rId5" tooltip="Roma Turları"/>
              </a:rPr>
              <a:t>Turları</a:t>
            </a:r>
            <a:endParaRPr lang="en-US" sz="6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6000" dirty="0" err="1">
                <a:solidFill>
                  <a:srgbClr val="515151"/>
                </a:solidFill>
                <a:latin typeface="Arial" panose="020B0604020202020204" pitchFamily="34" charset="0"/>
                <a:hlinkClick r:id="rId6" tooltip="Atina Turları"/>
              </a:rPr>
              <a:t>Atina</a:t>
            </a:r>
            <a:r>
              <a:rPr lang="en-US" sz="6000" dirty="0">
                <a:solidFill>
                  <a:srgbClr val="515151"/>
                </a:solidFill>
                <a:latin typeface="Arial" panose="020B0604020202020204" pitchFamily="34" charset="0"/>
                <a:hlinkClick r:id="rId6" tooltip="Atina Turları"/>
              </a:rPr>
              <a:t> </a:t>
            </a:r>
            <a:r>
              <a:rPr lang="en-US" sz="6000" dirty="0" err="1">
                <a:solidFill>
                  <a:srgbClr val="515151"/>
                </a:solidFill>
                <a:latin typeface="Arial" panose="020B0604020202020204" pitchFamily="34" charset="0"/>
                <a:hlinkClick r:id="rId6" tooltip="Atina Turları"/>
              </a:rPr>
              <a:t>Turları</a:t>
            </a:r>
            <a:endParaRPr lang="en-US" sz="6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7904" y="1697376"/>
            <a:ext cx="4904096" cy="4471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147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5801" y="104633"/>
            <a:ext cx="10131425" cy="1456267"/>
          </a:xfrm>
        </p:spPr>
        <p:txBody>
          <a:bodyPr>
            <a:normAutofit/>
          </a:bodyPr>
          <a:lstStyle/>
          <a:p>
            <a:r>
              <a:rPr lang="tr-TR" sz="4400" dirty="0" err="1" smtClean="0">
                <a:solidFill>
                  <a:srgbClr val="FFFF00"/>
                </a:solidFill>
              </a:rPr>
              <a:t>Ets</a:t>
            </a:r>
            <a:r>
              <a:rPr lang="tr-TR" sz="4400" dirty="0" smtClean="0">
                <a:solidFill>
                  <a:srgbClr val="FFFF00"/>
                </a:solidFill>
              </a:rPr>
              <a:t> </a:t>
            </a:r>
            <a:r>
              <a:rPr lang="tr-TR" sz="4400" dirty="0" err="1" smtClean="0">
                <a:solidFill>
                  <a:srgbClr val="FFFF00"/>
                </a:solidFill>
              </a:rPr>
              <a:t>tur’un</a:t>
            </a:r>
            <a:r>
              <a:rPr lang="tr-TR" sz="4400" dirty="0" smtClean="0">
                <a:solidFill>
                  <a:srgbClr val="FFFF00"/>
                </a:solidFill>
              </a:rPr>
              <a:t> önerdiği yurt içi oteller;</a:t>
            </a:r>
            <a:endParaRPr lang="en-US" sz="4400" dirty="0">
              <a:solidFill>
                <a:srgbClr val="FFFF00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518615" y="1305342"/>
            <a:ext cx="862538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rgbClr val="515151"/>
                </a:solidFill>
                <a:latin typeface="Arial" panose="020B0604020202020204" pitchFamily="34" charset="0"/>
                <a:hlinkClick r:id="rId2" tooltip="Uludağ Otelleri"/>
              </a:rPr>
              <a:t>Uludağ</a:t>
            </a:r>
            <a:r>
              <a:rPr lang="en-US" sz="4000" dirty="0">
                <a:solidFill>
                  <a:srgbClr val="515151"/>
                </a:solidFill>
                <a:latin typeface="Arial" panose="020B0604020202020204" pitchFamily="34" charset="0"/>
                <a:hlinkClick r:id="rId2" tooltip="Uludağ Otelleri"/>
              </a:rPr>
              <a:t> </a:t>
            </a:r>
            <a:r>
              <a:rPr lang="en-US" sz="4000" dirty="0" err="1">
                <a:solidFill>
                  <a:srgbClr val="515151"/>
                </a:solidFill>
                <a:latin typeface="Arial" panose="020B0604020202020204" pitchFamily="34" charset="0"/>
                <a:hlinkClick r:id="rId2" tooltip="Uludağ Otelleri"/>
              </a:rPr>
              <a:t>Otelleri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rgbClr val="515151"/>
                </a:solidFill>
                <a:latin typeface="Arial" panose="020B0604020202020204" pitchFamily="34" charset="0"/>
                <a:hlinkClick r:id="rId3" tooltip="Kapadokya Otelleri"/>
              </a:rPr>
              <a:t>Kapadokya</a:t>
            </a:r>
            <a:r>
              <a:rPr lang="en-US" sz="4000" dirty="0">
                <a:solidFill>
                  <a:srgbClr val="515151"/>
                </a:solidFill>
                <a:latin typeface="Arial" panose="020B0604020202020204" pitchFamily="34" charset="0"/>
                <a:hlinkClick r:id="rId3" tooltip="Kapadokya Otelleri"/>
              </a:rPr>
              <a:t> </a:t>
            </a:r>
            <a:r>
              <a:rPr lang="en-US" sz="4000" dirty="0" err="1">
                <a:solidFill>
                  <a:srgbClr val="515151"/>
                </a:solidFill>
                <a:latin typeface="Arial" panose="020B0604020202020204" pitchFamily="34" charset="0"/>
                <a:hlinkClick r:id="rId3" tooltip="Kapadokya Otelleri"/>
              </a:rPr>
              <a:t>Otelleri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rgbClr val="515151"/>
                </a:solidFill>
                <a:latin typeface="Arial" panose="020B0604020202020204" pitchFamily="34" charset="0"/>
                <a:hlinkClick r:id="rId4" tooltip="Safranbolu Otelleri"/>
              </a:rPr>
              <a:t>Safranbolu</a:t>
            </a:r>
            <a:r>
              <a:rPr lang="en-US" sz="4000" dirty="0">
                <a:solidFill>
                  <a:srgbClr val="515151"/>
                </a:solidFill>
                <a:latin typeface="Arial" panose="020B0604020202020204" pitchFamily="34" charset="0"/>
                <a:hlinkClick r:id="rId4" tooltip="Safranbolu Otelleri"/>
              </a:rPr>
              <a:t> </a:t>
            </a:r>
            <a:r>
              <a:rPr lang="en-US" sz="4000" dirty="0" err="1">
                <a:solidFill>
                  <a:srgbClr val="515151"/>
                </a:solidFill>
                <a:latin typeface="Arial" panose="020B0604020202020204" pitchFamily="34" charset="0"/>
                <a:hlinkClick r:id="rId4" tooltip="Safranbolu Otelleri"/>
              </a:rPr>
              <a:t>Otelleri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rgbClr val="515151"/>
                </a:solidFill>
                <a:latin typeface="Arial" panose="020B0604020202020204" pitchFamily="34" charset="0"/>
                <a:hlinkClick r:id="rId5" tooltip="Sapanca Otelleri"/>
              </a:rPr>
              <a:t>Sapanca</a:t>
            </a:r>
            <a:r>
              <a:rPr lang="en-US" sz="4000" dirty="0">
                <a:solidFill>
                  <a:srgbClr val="515151"/>
                </a:solidFill>
                <a:latin typeface="Arial" panose="020B0604020202020204" pitchFamily="34" charset="0"/>
                <a:hlinkClick r:id="rId5" tooltip="Sapanca Otelleri"/>
              </a:rPr>
              <a:t> </a:t>
            </a:r>
            <a:r>
              <a:rPr lang="en-US" sz="4000" dirty="0" err="1">
                <a:solidFill>
                  <a:srgbClr val="515151"/>
                </a:solidFill>
                <a:latin typeface="Arial" panose="020B0604020202020204" pitchFamily="34" charset="0"/>
                <a:hlinkClick r:id="rId5" tooltip="Sapanca Otelleri"/>
              </a:rPr>
              <a:t>Otelleri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rgbClr val="515151"/>
                </a:solidFill>
                <a:latin typeface="Arial" panose="020B0604020202020204" pitchFamily="34" charset="0"/>
                <a:hlinkClick r:id="rId6" tooltip="Afyon Otelleri"/>
              </a:rPr>
              <a:t>Afyon</a:t>
            </a:r>
            <a:r>
              <a:rPr lang="en-US" sz="4000" dirty="0">
                <a:solidFill>
                  <a:srgbClr val="515151"/>
                </a:solidFill>
                <a:latin typeface="Arial" panose="020B0604020202020204" pitchFamily="34" charset="0"/>
                <a:hlinkClick r:id="rId6" tooltip="Afyon Otelleri"/>
              </a:rPr>
              <a:t> </a:t>
            </a:r>
            <a:r>
              <a:rPr lang="en-US" sz="4000" dirty="0" err="1">
                <a:solidFill>
                  <a:srgbClr val="515151"/>
                </a:solidFill>
                <a:latin typeface="Arial" panose="020B0604020202020204" pitchFamily="34" charset="0"/>
                <a:hlinkClick r:id="rId6" tooltip="Afyon Otelleri"/>
              </a:rPr>
              <a:t>Otelleri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rgbClr val="515151"/>
                </a:solidFill>
                <a:latin typeface="Arial" panose="020B0604020202020204" pitchFamily="34" charset="0"/>
                <a:hlinkClick r:id="rId7" tooltip="Abant Otelleri"/>
              </a:rPr>
              <a:t>Abant</a:t>
            </a:r>
            <a:r>
              <a:rPr lang="en-US" sz="4000" dirty="0">
                <a:solidFill>
                  <a:srgbClr val="515151"/>
                </a:solidFill>
                <a:latin typeface="Arial" panose="020B0604020202020204" pitchFamily="34" charset="0"/>
                <a:hlinkClick r:id="rId7" tooltip="Abant Otelleri"/>
              </a:rPr>
              <a:t> </a:t>
            </a:r>
            <a:r>
              <a:rPr lang="en-US" sz="4000" dirty="0" err="1">
                <a:solidFill>
                  <a:srgbClr val="515151"/>
                </a:solidFill>
                <a:latin typeface="Arial" panose="020B0604020202020204" pitchFamily="34" charset="0"/>
                <a:hlinkClick r:id="rId7" tooltip="Abant Otelleri"/>
              </a:rPr>
              <a:t>Otelleri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515151"/>
                </a:solidFill>
                <a:latin typeface="Arial" panose="020B0604020202020204" pitchFamily="34" charset="0"/>
                <a:hlinkClick r:id="rId8" tooltip="Erzurum Otelleri"/>
              </a:rPr>
              <a:t>Erzurum </a:t>
            </a:r>
            <a:r>
              <a:rPr lang="en-US" sz="4000" dirty="0" err="1">
                <a:solidFill>
                  <a:srgbClr val="515151"/>
                </a:solidFill>
                <a:latin typeface="Arial" panose="020B0604020202020204" pitchFamily="34" charset="0"/>
                <a:hlinkClick r:id="rId8" tooltip="Erzurum Otelleri"/>
              </a:rPr>
              <a:t>Otelleri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  <a:hlinkClick r:id="rId9" tooltip="Ürgüp Otelleri"/>
              </a:rPr>
              <a:t>Ürgüp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  <a:hlinkClick r:id="rId9" tooltip="Ürgüp Otelleri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  <a:hlinkClick r:id="rId9" tooltip="Ürgüp Otelleri"/>
              </a:rPr>
              <a:t>Otelleri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5999281" y="1305342"/>
            <a:ext cx="6096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515151"/>
                </a:solidFill>
                <a:latin typeface="Arial" panose="020B0604020202020204" pitchFamily="34" charset="0"/>
                <a:hlinkClick r:id="rId10" tooltip="İstanbul-Otelleri"/>
              </a:rPr>
              <a:t>İstanbul </a:t>
            </a:r>
            <a:r>
              <a:rPr lang="en-US" sz="4000" dirty="0" err="1">
                <a:solidFill>
                  <a:srgbClr val="515151"/>
                </a:solidFill>
                <a:latin typeface="Arial" panose="020B0604020202020204" pitchFamily="34" charset="0"/>
                <a:hlinkClick r:id="rId10" tooltip="İstanbul-Otelleri"/>
              </a:rPr>
              <a:t>Otelleri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rgbClr val="515151"/>
                </a:solidFill>
                <a:latin typeface="Arial" panose="020B0604020202020204" pitchFamily="34" charset="0"/>
                <a:hlinkClick r:id="rId11" tooltip="Ağva Otelleri"/>
              </a:rPr>
              <a:t>Ağva</a:t>
            </a:r>
            <a:r>
              <a:rPr lang="en-US" sz="4000" dirty="0">
                <a:solidFill>
                  <a:srgbClr val="515151"/>
                </a:solidFill>
                <a:latin typeface="Arial" panose="020B0604020202020204" pitchFamily="34" charset="0"/>
                <a:hlinkClick r:id="rId11" tooltip="Ağva Otelleri"/>
              </a:rPr>
              <a:t> </a:t>
            </a:r>
            <a:r>
              <a:rPr lang="en-US" sz="4000" dirty="0" err="1">
                <a:solidFill>
                  <a:srgbClr val="515151"/>
                </a:solidFill>
                <a:latin typeface="Arial" panose="020B0604020202020204" pitchFamily="34" charset="0"/>
                <a:hlinkClick r:id="rId11" tooltip="Ağva Otelleri"/>
              </a:rPr>
              <a:t>Otelleri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515151"/>
                </a:solidFill>
                <a:latin typeface="Arial" panose="020B0604020202020204" pitchFamily="34" charset="0"/>
                <a:hlinkClick r:id="rId12" tooltip="Bursa Otelleri"/>
              </a:rPr>
              <a:t>Bursa </a:t>
            </a:r>
            <a:r>
              <a:rPr lang="en-US" sz="4000" dirty="0" err="1">
                <a:solidFill>
                  <a:srgbClr val="515151"/>
                </a:solidFill>
                <a:latin typeface="Arial" panose="020B0604020202020204" pitchFamily="34" charset="0"/>
                <a:hlinkClick r:id="rId12" tooltip="Bursa Otelleri"/>
              </a:rPr>
              <a:t>Otelleri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rgbClr val="515151"/>
                </a:solidFill>
                <a:latin typeface="Arial" panose="020B0604020202020204" pitchFamily="34" charset="0"/>
                <a:hlinkClick r:id="rId13" tooltip="Bolu Otelleri"/>
              </a:rPr>
              <a:t>Bolu</a:t>
            </a:r>
            <a:r>
              <a:rPr lang="en-US" sz="4000" dirty="0">
                <a:solidFill>
                  <a:srgbClr val="515151"/>
                </a:solidFill>
                <a:latin typeface="Arial" panose="020B0604020202020204" pitchFamily="34" charset="0"/>
                <a:hlinkClick r:id="rId13" tooltip="Bolu Otelleri"/>
              </a:rPr>
              <a:t> </a:t>
            </a:r>
            <a:r>
              <a:rPr lang="en-US" sz="4000" dirty="0" err="1">
                <a:solidFill>
                  <a:srgbClr val="515151"/>
                </a:solidFill>
                <a:latin typeface="Arial" panose="020B0604020202020204" pitchFamily="34" charset="0"/>
                <a:hlinkClick r:id="rId13" tooltip="Bolu Otelleri"/>
              </a:rPr>
              <a:t>Otelleri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515151"/>
                </a:solidFill>
                <a:latin typeface="Arial" panose="020B0604020202020204" pitchFamily="34" charset="0"/>
                <a:hlinkClick r:id="rId14" tooltip="Antalya Otelleri"/>
              </a:rPr>
              <a:t>Antalya </a:t>
            </a:r>
            <a:r>
              <a:rPr lang="en-US" sz="4000" dirty="0" err="1">
                <a:solidFill>
                  <a:srgbClr val="515151"/>
                </a:solidFill>
                <a:latin typeface="Arial" panose="020B0604020202020204" pitchFamily="34" charset="0"/>
                <a:hlinkClick r:id="rId14" tooltip="Antalya Otelleri"/>
              </a:rPr>
              <a:t>Otelleri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515151"/>
                </a:solidFill>
                <a:latin typeface="Arial" panose="020B0604020202020204" pitchFamily="34" charset="0"/>
                <a:hlinkClick r:id="rId15" tooltip="İzmir Otelleri"/>
              </a:rPr>
              <a:t>İzmir </a:t>
            </a:r>
            <a:r>
              <a:rPr lang="en-US" sz="4000" dirty="0" err="1">
                <a:solidFill>
                  <a:srgbClr val="515151"/>
                </a:solidFill>
                <a:latin typeface="Arial" panose="020B0604020202020204" pitchFamily="34" charset="0"/>
                <a:hlinkClick r:id="rId15" tooltip="İzmir Otelleri"/>
              </a:rPr>
              <a:t>Otelleri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4000" dirty="0" err="1">
                <a:solidFill>
                  <a:srgbClr val="515151"/>
                </a:solidFill>
                <a:latin typeface="Arial" panose="020B0604020202020204" pitchFamily="34" charset="0"/>
                <a:hlinkClick r:id="rId16" tooltip="Bodrum Otelleri"/>
              </a:rPr>
              <a:t>Bodrum</a:t>
            </a:r>
            <a:r>
              <a:rPr lang="en-US" sz="4000" dirty="0">
                <a:solidFill>
                  <a:srgbClr val="515151"/>
                </a:solidFill>
                <a:latin typeface="Arial" panose="020B0604020202020204" pitchFamily="34" charset="0"/>
                <a:hlinkClick r:id="rId16" tooltip="Bodrum Otelleri"/>
              </a:rPr>
              <a:t> </a:t>
            </a:r>
            <a:r>
              <a:rPr lang="en-US" sz="4000" dirty="0" err="1">
                <a:solidFill>
                  <a:srgbClr val="515151"/>
                </a:solidFill>
                <a:latin typeface="Arial" panose="020B0604020202020204" pitchFamily="34" charset="0"/>
                <a:hlinkClick r:id="rId16" tooltip="Bodrum Otelleri"/>
              </a:rPr>
              <a:t>Otelleri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098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5800" y="118281"/>
            <a:ext cx="10131425" cy="1456267"/>
          </a:xfrm>
        </p:spPr>
        <p:txBody>
          <a:bodyPr>
            <a:normAutofit/>
          </a:bodyPr>
          <a:lstStyle/>
          <a:p>
            <a:r>
              <a:rPr lang="tr-TR" sz="4400" dirty="0" err="1" smtClean="0">
                <a:solidFill>
                  <a:srgbClr val="FFFF00"/>
                </a:solidFill>
              </a:rPr>
              <a:t>Ets</a:t>
            </a:r>
            <a:r>
              <a:rPr lang="tr-TR" sz="4400" dirty="0" smtClean="0">
                <a:solidFill>
                  <a:srgbClr val="FFFF00"/>
                </a:solidFill>
              </a:rPr>
              <a:t> </a:t>
            </a:r>
            <a:r>
              <a:rPr lang="tr-TR" sz="4400" dirty="0" err="1" smtClean="0">
                <a:solidFill>
                  <a:srgbClr val="FFFF00"/>
                </a:solidFill>
              </a:rPr>
              <a:t>tur’un</a:t>
            </a:r>
            <a:r>
              <a:rPr lang="tr-TR" sz="4400" dirty="0" smtClean="0">
                <a:solidFill>
                  <a:srgbClr val="FFFF00"/>
                </a:solidFill>
              </a:rPr>
              <a:t> önerdiği yurt dışı oteller;</a:t>
            </a:r>
            <a:endParaRPr lang="en-US" sz="4400" dirty="0">
              <a:solidFill>
                <a:srgbClr val="FFFF00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36476" y="1803231"/>
            <a:ext cx="1057701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rgbClr val="515151"/>
                </a:solidFill>
                <a:latin typeface="Arial" panose="020B0604020202020204" pitchFamily="34" charset="0"/>
                <a:hlinkClick r:id="rId2" tooltip="Paris Otelleri"/>
              </a:rPr>
              <a:t>Paris </a:t>
            </a:r>
            <a:r>
              <a:rPr lang="en-US" sz="5400" dirty="0" err="1">
                <a:solidFill>
                  <a:srgbClr val="515151"/>
                </a:solidFill>
                <a:latin typeface="Arial" panose="020B0604020202020204" pitchFamily="34" charset="0"/>
                <a:hlinkClick r:id="rId2" tooltip="Paris Otelleri"/>
              </a:rPr>
              <a:t>Otelleri</a:t>
            </a:r>
            <a:endParaRPr lang="en-US" sz="5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rgbClr val="515151"/>
                </a:solidFill>
                <a:latin typeface="Arial" panose="020B0604020202020204" pitchFamily="34" charset="0"/>
                <a:hlinkClick r:id="rId3" tooltip="Barcelona Otelleri"/>
              </a:rPr>
              <a:t>Barcelona </a:t>
            </a:r>
            <a:r>
              <a:rPr lang="en-US" sz="5400" dirty="0" err="1">
                <a:solidFill>
                  <a:srgbClr val="515151"/>
                </a:solidFill>
                <a:latin typeface="Arial" panose="020B0604020202020204" pitchFamily="34" charset="0"/>
                <a:hlinkClick r:id="rId3" tooltip="Barcelona Otelleri"/>
              </a:rPr>
              <a:t>Otelleri</a:t>
            </a:r>
            <a:endParaRPr lang="en-US" sz="5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rgbClr val="515151"/>
                </a:solidFill>
                <a:latin typeface="Arial" panose="020B0604020202020204" pitchFamily="34" charset="0"/>
                <a:hlinkClick r:id="rId4" tooltip="Roma Otelleri"/>
              </a:rPr>
              <a:t>Roma </a:t>
            </a:r>
            <a:r>
              <a:rPr lang="en-US" sz="5400" dirty="0" err="1">
                <a:solidFill>
                  <a:srgbClr val="515151"/>
                </a:solidFill>
                <a:latin typeface="Arial" panose="020B0604020202020204" pitchFamily="34" charset="0"/>
                <a:hlinkClick r:id="rId4" tooltip="Roma Otelleri"/>
              </a:rPr>
              <a:t>Otelleri</a:t>
            </a:r>
            <a:endParaRPr lang="en-US" sz="5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rgbClr val="515151"/>
                </a:solidFill>
                <a:latin typeface="Arial" panose="020B0604020202020204" pitchFamily="34" charset="0"/>
                <a:hlinkClick r:id="rId5" tooltip="Dubai Otelleri"/>
              </a:rPr>
              <a:t>Dubai </a:t>
            </a:r>
            <a:r>
              <a:rPr lang="en-US" sz="5400" dirty="0" err="1">
                <a:solidFill>
                  <a:srgbClr val="515151"/>
                </a:solidFill>
                <a:latin typeface="Arial" panose="020B0604020202020204" pitchFamily="34" charset="0"/>
                <a:hlinkClick r:id="rId5" tooltip="Dubai Otelleri"/>
              </a:rPr>
              <a:t>Otelleri</a:t>
            </a:r>
            <a:endParaRPr lang="en-US" sz="5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5400" dirty="0" err="1">
                <a:solidFill>
                  <a:srgbClr val="515151"/>
                </a:solidFill>
                <a:latin typeface="Arial" panose="020B0604020202020204" pitchFamily="34" charset="0"/>
                <a:hlinkClick r:id="rId6" tooltip="Prag Otelleri"/>
              </a:rPr>
              <a:t>Prag</a:t>
            </a:r>
            <a:r>
              <a:rPr lang="en-US" sz="5400" dirty="0">
                <a:solidFill>
                  <a:srgbClr val="515151"/>
                </a:solidFill>
                <a:latin typeface="Arial" panose="020B0604020202020204" pitchFamily="34" charset="0"/>
                <a:hlinkClick r:id="rId6" tooltip="Prag Otelleri"/>
              </a:rPr>
              <a:t> </a:t>
            </a:r>
            <a:r>
              <a:rPr lang="en-US" sz="5400" dirty="0" err="1">
                <a:solidFill>
                  <a:srgbClr val="515151"/>
                </a:solidFill>
                <a:latin typeface="Arial" panose="020B0604020202020204" pitchFamily="34" charset="0"/>
                <a:hlinkClick r:id="rId6" tooltip="Prag Otelleri"/>
              </a:rPr>
              <a:t>Otelleri</a:t>
            </a:r>
            <a:endParaRPr lang="en-US" sz="5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3754" y="2134923"/>
            <a:ext cx="4872251" cy="3583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611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kyüzü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TM03457452[[fn=Gökyüzü]]</Template>
  <TotalTime>93</TotalTime>
  <Words>175</Words>
  <Application>Microsoft Macintosh PowerPoint</Application>
  <PresentationFormat>Custom</PresentationFormat>
  <Paragraphs>74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Gökyüzü</vt:lpstr>
      <vt:lpstr>PowerPoint Presentation</vt:lpstr>
      <vt:lpstr>PowerPoint Presentation</vt:lpstr>
      <vt:lpstr>PowerPoint Presentation</vt:lpstr>
      <vt:lpstr>TÜRKİYE’DE TURİZME KATKILARI;</vt:lpstr>
      <vt:lpstr>Ets tur’un düzenlediği kültür turları;</vt:lpstr>
      <vt:lpstr>Ets tur’un düzenlediği yurt dışı turları;</vt:lpstr>
      <vt:lpstr>Ets tur’un düzenlediği kişiye özel turlar;</vt:lpstr>
      <vt:lpstr>Ets tur’un önerdiği yurt içi oteller;</vt:lpstr>
      <vt:lpstr>Ets tur’un önerdiği yurt dışı oteller;</vt:lpstr>
      <vt:lpstr>Ets tur gemisinin turları</vt:lpstr>
      <vt:lpstr>ets tur;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seyehat ve tur operatörlüğü</dc:title>
  <dc:creator>SKY</dc:creator>
  <cp:lastModifiedBy>azade</cp:lastModifiedBy>
  <cp:revision>12</cp:revision>
  <dcterms:created xsi:type="dcterms:W3CDTF">2015-12-13T19:12:28Z</dcterms:created>
  <dcterms:modified xsi:type="dcterms:W3CDTF">2017-11-06T20:06:41Z</dcterms:modified>
</cp:coreProperties>
</file>