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60" r:id="rId5"/>
    <p:sldId id="261"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23.12.2018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23.12.2018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5. konu</a:t>
            </a:r>
          </a:p>
        </p:txBody>
      </p:sp>
      <p:sp>
        <p:nvSpPr>
          <p:cNvPr id="3" name="2 Alt Başlık"/>
          <p:cNvSpPr>
            <a:spLocks noGrp="1"/>
          </p:cNvSpPr>
          <p:nvPr>
            <p:ph type="subTitle" idx="1"/>
          </p:nvPr>
        </p:nvSpPr>
        <p:spPr/>
        <p:txBody>
          <a:bodyPr>
            <a:normAutofit/>
          </a:bodyPr>
          <a:lstStyle/>
          <a:p>
            <a:r>
              <a:rPr lang="tr-TR" sz="4400" dirty="0">
                <a:latin typeface="Bell MT" pitchFamily="18" charset="0"/>
                <a:cs typeface="Andalus" pitchFamily="18" charset="-78"/>
              </a:rPr>
              <a:t>Dinsel tecrübe</a:t>
            </a: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8. hafta</a:t>
            </a:r>
          </a:p>
        </p:txBody>
      </p:sp>
      <p:sp>
        <p:nvSpPr>
          <p:cNvPr id="3" name="2 İçerik Yer Tutucusu"/>
          <p:cNvSpPr>
            <a:spLocks noGrp="1"/>
          </p:cNvSpPr>
          <p:nvPr>
            <p:ph idx="1"/>
          </p:nvPr>
        </p:nvSpPr>
        <p:spPr/>
        <p:txBody>
          <a:bodyPr>
            <a:normAutofit/>
          </a:bodyPr>
          <a:lstStyle/>
          <a:p>
            <a:r>
              <a:rPr lang="tr-TR" sz="2400" dirty="0">
                <a:latin typeface="Bell MT" pitchFamily="18" charset="0"/>
              </a:rPr>
              <a:t>Bu hafta ele alacağımız Bedenin Ele Geçirilmesi konusu ve vizeden sonraki haftanın Dinsel Tecrübe konusu, belki de </a:t>
            </a:r>
            <a:r>
              <a:rPr lang="tr-TR" sz="2400" dirty="0" err="1">
                <a:latin typeface="Bell MT" pitchFamily="18" charset="0"/>
              </a:rPr>
              <a:t>Levy</a:t>
            </a:r>
            <a:r>
              <a:rPr lang="tr-TR" sz="2400" dirty="0">
                <a:latin typeface="Bell MT" pitchFamily="18" charset="0"/>
              </a:rPr>
              <a:t>-</a:t>
            </a:r>
            <a:r>
              <a:rPr lang="tr-TR" sz="2400" dirty="0" err="1">
                <a:latin typeface="Bell MT" pitchFamily="18" charset="0"/>
              </a:rPr>
              <a:t>Bruhl’ün</a:t>
            </a:r>
            <a:r>
              <a:rPr lang="tr-TR" sz="2400" dirty="0">
                <a:latin typeface="Bell MT" pitchFamily="18" charset="0"/>
              </a:rPr>
              <a:t> din ve büyünün farklı bir anlama biçimine karşılık geldikleri tezinin açıklanmasına temel teşkil ediyor.</a:t>
            </a:r>
          </a:p>
          <a:p>
            <a:r>
              <a:rPr lang="tr-TR" sz="2400" dirty="0">
                <a:latin typeface="Bell MT" pitchFamily="18" charset="0"/>
              </a:rPr>
              <a:t>Bilimin, verileri akli bir süzgeçle elde etmesi, analiz etmesi ve aslen rasyonel bir izleyiciye sunması, dinin bu tarz bir analizle yakalanması zor duygusal boyutunu gözden kaçırabilir.</a:t>
            </a:r>
          </a:p>
          <a:p>
            <a:r>
              <a:rPr lang="tr-TR" sz="2400" dirty="0">
                <a:latin typeface="Bell MT" pitchFamily="18" charset="0"/>
              </a:rPr>
              <a:t>Bu iki konu etrafında antropolojinin toplumsal gerçeğin duygusal boyutunun resmedilmesine dair arayışına tanıklık edeceğiz.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8.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Dinsel tecrübe, esasen, dini ve ruhani varlıklarla dolaysız bir temas kurulmasını ifade eder. Dinin duygusal boyutunu hatırlatması ve konu din olunca duyguların yakalanmasına dönük araştırma pratiği üzerinde de düşünmemiz gerektiğini hatırlatır.</a:t>
            </a:r>
          </a:p>
          <a:p>
            <a:r>
              <a:rPr lang="tr-TR" sz="2400" dirty="0">
                <a:latin typeface="Bell MT" pitchFamily="18" charset="0"/>
              </a:rPr>
              <a:t>Dinsel tecrübe </a:t>
            </a:r>
            <a:r>
              <a:rPr lang="tr-TR" sz="2400" dirty="0" err="1">
                <a:latin typeface="Bell MT" pitchFamily="18" charset="0"/>
              </a:rPr>
              <a:t>tektanrılı</a:t>
            </a:r>
            <a:r>
              <a:rPr lang="tr-TR" sz="2400" dirty="0">
                <a:latin typeface="Bell MT" pitchFamily="18" charset="0"/>
              </a:rPr>
              <a:t> dinlerde peygamberane tecrübeler olarak bilinir. Hz. İsa’nın varlığı Tanrının oğlu sıfatıyla yaşadığı zamanı bir dinsel tecrübe periyodu kılar. Hz. Muhammed’in </a:t>
            </a:r>
            <a:r>
              <a:rPr lang="tr-TR" sz="2400" dirty="0" err="1">
                <a:latin typeface="Bell MT" pitchFamily="18" charset="0"/>
              </a:rPr>
              <a:t>Hira</a:t>
            </a:r>
            <a:r>
              <a:rPr lang="tr-TR" sz="2400" dirty="0">
                <a:latin typeface="Bell MT" pitchFamily="18" charset="0"/>
              </a:rPr>
              <a:t> Dağı’nda Cebrail ile karşılaşması dinsel tecrübeye açık bir örnektir.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8.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Günümüzde de dinsel tecrübe vakaları olduğu iddia ediliyor. Aziz-azizelik ve dervişlik makamları bir tür dinsel tecrübe anıştırıyor. Tarikat erbaplarının gündelik hayattan </a:t>
            </a:r>
            <a:r>
              <a:rPr lang="tr-TR" sz="2400" dirty="0" err="1">
                <a:latin typeface="Bell MT" pitchFamily="18" charset="0"/>
              </a:rPr>
              <a:t>asketik</a:t>
            </a:r>
            <a:r>
              <a:rPr lang="tr-TR" sz="2400" dirty="0">
                <a:latin typeface="Bell MT" pitchFamily="18" charset="0"/>
              </a:rPr>
              <a:t> çekilmeleri de, dinsel tecrübe içeriyor olabilir.</a:t>
            </a:r>
          </a:p>
          <a:p>
            <a:r>
              <a:rPr lang="tr-TR" sz="2400" dirty="0">
                <a:latin typeface="Bell MT" pitchFamily="18" charset="0"/>
              </a:rPr>
              <a:t>Bu hafta </a:t>
            </a:r>
            <a:r>
              <a:rPr lang="tr-TR" sz="2400" dirty="0" err="1">
                <a:latin typeface="Bell MT" pitchFamily="18" charset="0"/>
              </a:rPr>
              <a:t>Mitchell’ın</a:t>
            </a:r>
            <a:r>
              <a:rPr lang="tr-TR" sz="2400" dirty="0">
                <a:latin typeface="Bell MT" pitchFamily="18" charset="0"/>
              </a:rPr>
              <a:t> kendi yaşadığı bir dinsel tecrübe üzerinden kaleme aldığı </a:t>
            </a:r>
            <a:r>
              <a:rPr lang="tr-TR" sz="2400" dirty="0" err="1">
                <a:latin typeface="Bell MT" pitchFamily="18" charset="0"/>
              </a:rPr>
              <a:t>etnografik</a:t>
            </a:r>
            <a:r>
              <a:rPr lang="tr-TR" sz="2400" dirty="0">
                <a:latin typeface="Bell MT" pitchFamily="18" charset="0"/>
              </a:rPr>
              <a:t> veriler dersin temelini oluşturuyor. Dinsel tecrübe, bir sonraki konu olan </a:t>
            </a:r>
            <a:r>
              <a:rPr lang="tr-TR" sz="2400" dirty="0" err="1">
                <a:latin typeface="Bell MT" pitchFamily="18" charset="0"/>
              </a:rPr>
              <a:t>rasyonalleşme</a:t>
            </a:r>
            <a:r>
              <a:rPr lang="tr-TR" sz="2400" dirty="0">
                <a:latin typeface="Bell MT" pitchFamily="18" charset="0"/>
              </a:rPr>
              <a:t> içerisinde bir tür </a:t>
            </a:r>
            <a:r>
              <a:rPr lang="tr-TR" sz="2400" dirty="0" err="1">
                <a:latin typeface="Bell MT" pitchFamily="18" charset="0"/>
              </a:rPr>
              <a:t>irrasyonalite</a:t>
            </a:r>
            <a:r>
              <a:rPr lang="tr-TR" sz="2400" dirty="0">
                <a:latin typeface="Bell MT" pitchFamily="18" charset="0"/>
              </a:rPr>
              <a:t> olarak görülecek ama sosyal antropolojik ontoloji için tuhaf bir cazibesi var.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8. 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okuma:</a:t>
            </a:r>
          </a:p>
          <a:p>
            <a:r>
              <a:rPr lang="tr-TR" sz="2400" dirty="0" err="1">
                <a:latin typeface="Bell MT" pitchFamily="18" charset="0"/>
              </a:rPr>
              <a:t>Jon</a:t>
            </a:r>
            <a:r>
              <a:rPr lang="tr-TR" sz="2400" dirty="0">
                <a:latin typeface="Bell MT" pitchFamily="18" charset="0"/>
              </a:rPr>
              <a:t> P. </a:t>
            </a:r>
            <a:r>
              <a:rPr lang="tr-TR" sz="2400" dirty="0" err="1">
                <a:latin typeface="Bell MT" pitchFamily="18" charset="0"/>
              </a:rPr>
              <a:t>Mitchell</a:t>
            </a:r>
            <a:r>
              <a:rPr lang="tr-TR" sz="2400" dirty="0">
                <a:latin typeface="Bell MT" pitchFamily="18" charset="0"/>
              </a:rPr>
              <a:t>. (1997) A Moment </a:t>
            </a:r>
            <a:r>
              <a:rPr lang="tr-TR" sz="2400" dirty="0" err="1">
                <a:latin typeface="Bell MT" pitchFamily="18" charset="0"/>
              </a:rPr>
              <a:t>with</a:t>
            </a:r>
            <a:r>
              <a:rPr lang="tr-TR" sz="2400" dirty="0">
                <a:latin typeface="Bell MT" pitchFamily="18" charset="0"/>
              </a:rPr>
              <a:t> </a:t>
            </a:r>
            <a:r>
              <a:rPr lang="tr-TR" sz="2400" dirty="0" err="1">
                <a:latin typeface="Bell MT" pitchFamily="18" charset="0"/>
              </a:rPr>
              <a:t>Christ</a:t>
            </a:r>
            <a:r>
              <a:rPr lang="tr-TR" sz="2400" dirty="0">
                <a:latin typeface="Bell MT" pitchFamily="18" charset="0"/>
              </a:rPr>
              <a:t>: </a:t>
            </a:r>
            <a:r>
              <a:rPr lang="tr-TR" sz="2400" dirty="0" err="1">
                <a:latin typeface="Bell MT" pitchFamily="18" charset="0"/>
              </a:rPr>
              <a:t>The</a:t>
            </a:r>
            <a:r>
              <a:rPr lang="tr-TR" sz="2400" dirty="0">
                <a:latin typeface="Bell MT" pitchFamily="18" charset="0"/>
              </a:rPr>
              <a:t> </a:t>
            </a:r>
            <a:r>
              <a:rPr lang="tr-TR" sz="2400" dirty="0" err="1">
                <a:latin typeface="Bell MT" pitchFamily="18" charset="0"/>
              </a:rPr>
              <a:t>Importance</a:t>
            </a:r>
            <a:r>
              <a:rPr lang="tr-TR" sz="2400" dirty="0">
                <a:latin typeface="Bell MT" pitchFamily="18" charset="0"/>
              </a:rPr>
              <a:t> of </a:t>
            </a:r>
            <a:r>
              <a:rPr lang="tr-TR" sz="2400" dirty="0" err="1">
                <a:latin typeface="Bell MT" pitchFamily="18" charset="0"/>
              </a:rPr>
              <a:t>Feelings</a:t>
            </a:r>
            <a:r>
              <a:rPr lang="tr-TR" sz="2400" dirty="0">
                <a:latin typeface="Bell MT" pitchFamily="18" charset="0"/>
              </a:rPr>
              <a:t> in </a:t>
            </a:r>
            <a:r>
              <a:rPr lang="tr-TR" sz="2400" dirty="0" err="1">
                <a:latin typeface="Bell MT" pitchFamily="18" charset="0"/>
              </a:rPr>
              <a:t>the</a:t>
            </a:r>
            <a:r>
              <a:rPr lang="tr-TR" sz="2400" dirty="0">
                <a:latin typeface="Bell MT" pitchFamily="18" charset="0"/>
              </a:rPr>
              <a:t> Analysis of </a:t>
            </a:r>
            <a:r>
              <a:rPr lang="tr-TR" sz="2400" dirty="0" err="1">
                <a:latin typeface="Bell MT" pitchFamily="18" charset="0"/>
              </a:rPr>
              <a:t>Belief</a:t>
            </a:r>
            <a:r>
              <a:rPr lang="tr-TR" sz="2400" dirty="0">
                <a:latin typeface="Bell MT" pitchFamily="18" charset="0"/>
              </a:rPr>
              <a:t>. </a:t>
            </a:r>
            <a:r>
              <a:rPr lang="tr-TR" sz="2400" i="1" dirty="0" err="1">
                <a:latin typeface="Bell MT" pitchFamily="18" charset="0"/>
              </a:rPr>
              <a:t>The</a:t>
            </a:r>
            <a:r>
              <a:rPr lang="tr-TR" sz="2400" i="1" dirty="0">
                <a:latin typeface="Bell MT" pitchFamily="18" charset="0"/>
              </a:rPr>
              <a:t> </a:t>
            </a:r>
            <a:r>
              <a:rPr lang="tr-TR" sz="2400" i="1" dirty="0" err="1">
                <a:latin typeface="Bell MT" pitchFamily="18" charset="0"/>
              </a:rPr>
              <a:t>Journal</a:t>
            </a:r>
            <a:r>
              <a:rPr lang="tr-TR" sz="2400" i="1" dirty="0">
                <a:latin typeface="Bell MT" pitchFamily="18" charset="0"/>
              </a:rPr>
              <a:t> of </a:t>
            </a:r>
            <a:r>
              <a:rPr lang="tr-TR" sz="2400" i="1" dirty="0" err="1">
                <a:latin typeface="Bell MT" pitchFamily="18" charset="0"/>
              </a:rPr>
              <a:t>the</a:t>
            </a:r>
            <a:r>
              <a:rPr lang="tr-TR" sz="2400" i="1" dirty="0">
                <a:latin typeface="Bell MT" pitchFamily="18" charset="0"/>
              </a:rPr>
              <a:t> </a:t>
            </a:r>
            <a:r>
              <a:rPr lang="tr-TR" sz="2400" i="1" dirty="0" err="1">
                <a:latin typeface="Bell MT" pitchFamily="18" charset="0"/>
              </a:rPr>
              <a:t>Royal</a:t>
            </a:r>
            <a:r>
              <a:rPr lang="tr-TR" sz="2400" i="1" dirty="0">
                <a:latin typeface="Bell MT" pitchFamily="18" charset="0"/>
              </a:rPr>
              <a:t> </a:t>
            </a:r>
            <a:r>
              <a:rPr lang="tr-TR" sz="2400" i="1" dirty="0" err="1">
                <a:latin typeface="Bell MT" pitchFamily="18" charset="0"/>
              </a:rPr>
              <a:t>Anthropological</a:t>
            </a:r>
            <a:r>
              <a:rPr lang="tr-TR" sz="2400" i="1" dirty="0">
                <a:latin typeface="Bell MT" pitchFamily="18" charset="0"/>
              </a:rPr>
              <a:t> </a:t>
            </a:r>
            <a:r>
              <a:rPr lang="tr-TR" sz="2400" i="1" dirty="0" err="1">
                <a:latin typeface="Bell MT" pitchFamily="18" charset="0"/>
              </a:rPr>
              <a:t>Institute</a:t>
            </a:r>
            <a:r>
              <a:rPr lang="tr-TR" sz="2400" i="1" dirty="0">
                <a:latin typeface="Bell MT" pitchFamily="18" charset="0"/>
              </a:rPr>
              <a:t> </a:t>
            </a:r>
            <a:r>
              <a:rPr lang="tr-TR" sz="2400" dirty="0">
                <a:latin typeface="Bell MT" pitchFamily="18" charset="0"/>
              </a:rPr>
              <a:t>3(1): 79-94.</a:t>
            </a:r>
          </a:p>
          <a:p>
            <a:r>
              <a:rPr lang="tr-TR" sz="2400" dirty="0">
                <a:latin typeface="Bell MT" pitchFamily="18" charset="0"/>
              </a:rPr>
              <a:t>Ayrıca çevrenizde şahit </a:t>
            </a:r>
            <a:r>
              <a:rPr lang="tr-TR" sz="2400">
                <a:latin typeface="Bell MT" pitchFamily="18" charset="0"/>
              </a:rPr>
              <a:t>olduğunuz veya </a:t>
            </a:r>
            <a:r>
              <a:rPr lang="tr-TR" sz="2400" dirty="0">
                <a:latin typeface="Bell MT" pitchFamily="18" charset="0"/>
              </a:rPr>
              <a:t>hakkında bir şeyler okuduğunuz dinsel tecrübe örnekleri var mı sorusu üzerinde düşünün?</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247</TotalTime>
  <Words>298</Words>
  <Application>Microsoft Office PowerPoint</Application>
  <PresentationFormat>On-screen Show (4:3)</PresentationFormat>
  <Paragraphs>17</Paragraphs>
  <Slides>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Aldhabi</vt:lpstr>
      <vt:lpstr>Andalus</vt:lpstr>
      <vt:lpstr>Arial</vt:lpstr>
      <vt:lpstr>Bell MT</vt:lpstr>
      <vt:lpstr>Calibri</vt:lpstr>
      <vt:lpstr>Ofis Teması</vt:lpstr>
      <vt:lpstr>5. konu</vt:lpstr>
      <vt:lpstr>8. hafta</vt:lpstr>
      <vt:lpstr>8. hafta</vt:lpstr>
      <vt:lpstr>8. hafta</vt:lpstr>
      <vt:lpstr>8.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42</cp:revision>
  <dcterms:created xsi:type="dcterms:W3CDTF">2018-05-08T13:48:36Z</dcterms:created>
  <dcterms:modified xsi:type="dcterms:W3CDTF">2018-12-23T17:14:28Z</dcterms:modified>
</cp:coreProperties>
</file>