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Garfinkel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Etnometodoloji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en-US" dirty="0"/>
              <a:t>Garfinkel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üretildiğini</a:t>
            </a:r>
            <a:r>
              <a:rPr lang="en-US" dirty="0"/>
              <a:t> </a:t>
            </a:r>
            <a:r>
              <a:rPr lang="en-US" dirty="0" err="1"/>
              <a:t>anlamayı</a:t>
            </a:r>
            <a:r>
              <a:rPr lang="en-US" dirty="0"/>
              <a:t> </a:t>
            </a:r>
            <a:r>
              <a:rPr lang="en-US" dirty="0" err="1"/>
              <a:t>hedefler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Schütz’ün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anlayışından</a:t>
            </a:r>
            <a:r>
              <a:rPr lang="en-US" dirty="0"/>
              <a:t> </a:t>
            </a:r>
            <a:r>
              <a:rPr lang="en-US" dirty="0" err="1"/>
              <a:t>etkilenerek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özneler-arası</a:t>
            </a:r>
            <a:r>
              <a:rPr lang="en-US" dirty="0"/>
              <a:t> </a:t>
            </a:r>
            <a:r>
              <a:rPr lang="en-US" dirty="0" err="1"/>
              <a:t>etkileşimlerle</a:t>
            </a:r>
            <a:r>
              <a:rPr lang="en-US" dirty="0"/>
              <a:t> </a:t>
            </a:r>
            <a:r>
              <a:rPr lang="en-US" dirty="0" err="1"/>
              <a:t>rutinleştiğini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Etkileşimler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stoğunun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üyeleri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sayede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yaşamalarını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Garfinkel’e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süreçler</a:t>
            </a:r>
            <a:r>
              <a:rPr lang="en-US" dirty="0"/>
              <a:t> </a:t>
            </a:r>
            <a:r>
              <a:rPr lang="en-US" dirty="0" err="1"/>
              <a:t>üyelerin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,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süreçtir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tr-TR" b="1" u="sng" dirty="0">
                <a:solidFill>
                  <a:srgbClr val="000000"/>
                </a:solidFill>
              </a:rPr>
              <a:t>Ortak bilgi stok</a:t>
            </a:r>
            <a:r>
              <a:rPr lang="tr-TR" u="sng" dirty="0">
                <a:solidFill>
                  <a:srgbClr val="000000"/>
                </a:solidFill>
              </a:rPr>
              <a:t>u </a:t>
            </a:r>
            <a:r>
              <a:rPr lang="tr-TR" dirty="0">
                <a:solidFill>
                  <a:srgbClr val="000000"/>
                </a:solidFill>
              </a:rPr>
              <a:t>(</a:t>
            </a:r>
            <a:r>
              <a:rPr lang="tr-TR" dirty="0" err="1">
                <a:solidFill>
                  <a:srgbClr val="000000"/>
                </a:solidFill>
              </a:rPr>
              <a:t>Schutz</a:t>
            </a:r>
            <a:r>
              <a:rPr lang="tr-TR" dirty="0">
                <a:solidFill>
                  <a:srgbClr val="000000"/>
                </a:solidFill>
              </a:rPr>
              <a:t>); </a:t>
            </a:r>
            <a:r>
              <a:rPr lang="tr-TR" b="1" u="sng" dirty="0">
                <a:solidFill>
                  <a:srgbClr val="000000"/>
                </a:solidFill>
              </a:rPr>
              <a:t>arka plan bilgisi </a:t>
            </a:r>
            <a:r>
              <a:rPr lang="tr-TR" dirty="0">
                <a:solidFill>
                  <a:srgbClr val="000000"/>
                </a:solidFill>
              </a:rPr>
              <a:t>(</a:t>
            </a:r>
            <a:r>
              <a:rPr lang="tr-TR" dirty="0" err="1">
                <a:solidFill>
                  <a:srgbClr val="000000"/>
                </a:solidFill>
              </a:rPr>
              <a:t>Garfinkel</a:t>
            </a:r>
            <a:r>
              <a:rPr lang="tr-TR" dirty="0">
                <a:solidFill>
                  <a:srgbClr val="000000"/>
                </a:solidFill>
              </a:rPr>
              <a:t>); </a:t>
            </a:r>
            <a:r>
              <a:rPr lang="tr-TR" b="1" dirty="0">
                <a:solidFill>
                  <a:srgbClr val="000000"/>
                </a:solidFill>
              </a:rPr>
              <a:t>rutinleşme</a:t>
            </a:r>
            <a:r>
              <a:rPr lang="tr-TR" dirty="0">
                <a:solidFill>
                  <a:srgbClr val="000000"/>
                </a:solidFill>
              </a:rPr>
              <a:t> (</a:t>
            </a:r>
            <a:r>
              <a:rPr lang="tr-TR" dirty="0" err="1">
                <a:solidFill>
                  <a:srgbClr val="000000"/>
                </a:solidFill>
              </a:rPr>
              <a:t>Giddens</a:t>
            </a:r>
            <a:r>
              <a:rPr lang="tr-TR" dirty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tr-TR" dirty="0">
                <a:solidFill>
                  <a:srgbClr val="000000"/>
                </a:solidFill>
              </a:rPr>
              <a:t>Gündelik ilişkiler, etkileşimler içerisinde bireylerin </a:t>
            </a:r>
            <a:r>
              <a:rPr lang="tr-TR" u="sng" dirty="0">
                <a:solidFill>
                  <a:srgbClr val="000000"/>
                </a:solidFill>
              </a:rPr>
              <a:t>bakış açıları karşılıklı</a:t>
            </a:r>
            <a:r>
              <a:rPr lang="tr-TR" dirty="0">
                <a:solidFill>
                  <a:srgbClr val="000000"/>
                </a:solidFill>
              </a:rPr>
              <a:t> hale gelir.</a:t>
            </a:r>
          </a:p>
          <a:p>
            <a:pPr lvl="1"/>
            <a:r>
              <a:rPr lang="tr-TR" dirty="0">
                <a:solidFill>
                  <a:srgbClr val="000000"/>
                </a:solidFill>
              </a:rPr>
              <a:t>Bu süreç içerisinde ortak anlamlar üretilir ve aktarılır. </a:t>
            </a:r>
          </a:p>
          <a:p>
            <a:r>
              <a:rPr lang="tr-TR" u="sng" dirty="0">
                <a:solidFill>
                  <a:srgbClr val="000000"/>
                </a:solidFill>
              </a:rPr>
              <a:t>(</a:t>
            </a:r>
            <a:r>
              <a:rPr lang="tr-TR" u="sng" dirty="0" err="1">
                <a:solidFill>
                  <a:srgbClr val="000000"/>
                </a:solidFill>
              </a:rPr>
              <a:t>Garfinkel</a:t>
            </a:r>
            <a:r>
              <a:rPr lang="tr-TR" u="sng" dirty="0">
                <a:solidFill>
                  <a:srgbClr val="000000"/>
                </a:solidFill>
              </a:rPr>
              <a:t>) güven – (</a:t>
            </a:r>
            <a:r>
              <a:rPr lang="tr-TR" u="sng" dirty="0" err="1">
                <a:solidFill>
                  <a:srgbClr val="000000"/>
                </a:solidFill>
              </a:rPr>
              <a:t>Giddens</a:t>
            </a:r>
            <a:r>
              <a:rPr lang="tr-TR" u="sng" dirty="0">
                <a:solidFill>
                  <a:srgbClr val="000000"/>
                </a:solidFill>
              </a:rPr>
              <a:t>) ontolojik güven</a:t>
            </a:r>
            <a:r>
              <a:rPr lang="tr-TR" dirty="0">
                <a:solidFill>
                  <a:srgbClr val="000000"/>
                </a:solidFill>
              </a:rPr>
              <a:t>. </a:t>
            </a:r>
          </a:p>
          <a:p>
            <a:pPr lvl="2"/>
            <a:r>
              <a:rPr lang="tr-TR" u="sng" dirty="0">
                <a:solidFill>
                  <a:srgbClr val="000000"/>
                </a:solidFill>
              </a:rPr>
              <a:t>Düzenliliğin üretiminde temel motif güvendir.</a:t>
            </a:r>
          </a:p>
          <a:p>
            <a:pPr lvl="2"/>
            <a:r>
              <a:rPr lang="tr-TR" dirty="0">
                <a:solidFill>
                  <a:srgbClr val="000000"/>
                </a:solidFill>
              </a:rPr>
              <a:t>Aktör farklı eylem seçenekleri içerisinde </a:t>
            </a:r>
            <a:r>
              <a:rPr lang="tr-TR" u="sng" dirty="0">
                <a:solidFill>
                  <a:srgbClr val="000000"/>
                </a:solidFill>
              </a:rPr>
              <a:t>“güven” vereceği eylemi seçer. </a:t>
            </a:r>
          </a:p>
          <a:p>
            <a:pPr lvl="2"/>
            <a:r>
              <a:rPr lang="tr-TR" u="sng" dirty="0">
                <a:solidFill>
                  <a:srgbClr val="000000"/>
                </a:solidFill>
              </a:rPr>
              <a:t>Rutinleşme </a:t>
            </a:r>
            <a:r>
              <a:rPr lang="tr-TR" dirty="0">
                <a:solidFill>
                  <a:srgbClr val="000000"/>
                </a:solidFill>
              </a:rPr>
              <a:t>güvenin elde edilmesi ve sürdürülmesini sağlayan toplumsal motiftir. </a:t>
            </a:r>
            <a:endParaRPr lang="tr-TR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0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b="1" u="sng" dirty="0" err="1">
                <a:solidFill>
                  <a:srgbClr val="000000"/>
                </a:solidFill>
              </a:rPr>
              <a:t>Garfinkel’in</a:t>
            </a:r>
            <a:r>
              <a:rPr lang="tr-TR" b="1" u="sng" dirty="0">
                <a:solidFill>
                  <a:srgbClr val="000000"/>
                </a:solidFill>
              </a:rPr>
              <a:t> sahneyi bozma deneyleri</a:t>
            </a:r>
          </a:p>
          <a:p>
            <a:pPr lvl="1"/>
            <a:r>
              <a:rPr lang="tr-TR" dirty="0">
                <a:solidFill>
                  <a:srgbClr val="000000"/>
                </a:solidFill>
              </a:rPr>
              <a:t>Olası eylem repertuvarının dışına taşan eylemler</a:t>
            </a:r>
          </a:p>
          <a:p>
            <a:pPr lvl="2"/>
            <a:r>
              <a:rPr lang="tr-TR" dirty="0">
                <a:solidFill>
                  <a:srgbClr val="000000"/>
                </a:solidFill>
              </a:rPr>
              <a:t>Aile üyeleriyle bir yabancı gibi iletişim kurma, pazarlık etmek, vs.</a:t>
            </a:r>
          </a:p>
          <a:p>
            <a:pPr lvl="1"/>
            <a:r>
              <a:rPr lang="tr-TR" dirty="0">
                <a:solidFill>
                  <a:srgbClr val="000000"/>
                </a:solidFill>
              </a:rPr>
              <a:t>Sahneyi bozma” deneyleri, </a:t>
            </a:r>
            <a:r>
              <a:rPr lang="tr-TR" u="sng" dirty="0" err="1">
                <a:solidFill>
                  <a:srgbClr val="000000"/>
                </a:solidFill>
              </a:rPr>
              <a:t>güven’in</a:t>
            </a:r>
            <a:r>
              <a:rPr lang="tr-TR" u="sng" dirty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sarsıldığı ortamları üretir.</a:t>
            </a:r>
          </a:p>
          <a:p>
            <a:pPr lvl="2"/>
            <a:r>
              <a:rPr lang="tr-TR" dirty="0">
                <a:solidFill>
                  <a:srgbClr val="000000"/>
                </a:solidFill>
              </a:rPr>
              <a:t>Olayların alışıldık seyrine yönelik bir </a:t>
            </a:r>
            <a:r>
              <a:rPr lang="tr-TR" b="1" u="sng" dirty="0">
                <a:solidFill>
                  <a:srgbClr val="000000"/>
                </a:solidFill>
              </a:rPr>
              <a:t>ihtiyaca </a:t>
            </a:r>
            <a:r>
              <a:rPr lang="tr-TR" dirty="0">
                <a:solidFill>
                  <a:srgbClr val="000000"/>
                </a:solidFill>
              </a:rPr>
              <a:t>işaret eder. </a:t>
            </a:r>
          </a:p>
          <a:p>
            <a:pPr lvl="2"/>
            <a:r>
              <a:rPr lang="tr-TR" b="1" dirty="0">
                <a:solidFill>
                  <a:srgbClr val="000000"/>
                </a:solidFill>
              </a:rPr>
              <a:t>(</a:t>
            </a:r>
            <a:r>
              <a:rPr lang="tr-TR" b="1">
                <a:solidFill>
                  <a:srgbClr val="000000"/>
                </a:solidFill>
              </a:rPr>
              <a:t>bkz. Giddens</a:t>
            </a:r>
            <a:r>
              <a:rPr lang="tr-TR" dirty="0">
                <a:solidFill>
                  <a:srgbClr val="000000"/>
                </a:solidFill>
              </a:rPr>
              <a:t> bu ihtiyaç yönelimini </a:t>
            </a:r>
            <a:r>
              <a:rPr lang="tr-TR" u="sng" dirty="0">
                <a:solidFill>
                  <a:srgbClr val="000000"/>
                </a:solidFill>
              </a:rPr>
              <a:t>makro süreçlere </a:t>
            </a:r>
            <a:r>
              <a:rPr lang="tr-TR" dirty="0">
                <a:solidFill>
                  <a:srgbClr val="000000"/>
                </a:solidFill>
              </a:rPr>
              <a:t>uyguluyor: </a:t>
            </a:r>
            <a:r>
              <a:rPr lang="tr-TR" b="1" u="sng" dirty="0">
                <a:solidFill>
                  <a:srgbClr val="000000"/>
                </a:solidFill>
              </a:rPr>
              <a:t>Ontolojik Güvenlik)</a:t>
            </a: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052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Garfinkel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perspektifini</a:t>
            </a:r>
            <a:r>
              <a:rPr lang="en-US" dirty="0"/>
              <a:t> </a:t>
            </a:r>
            <a:r>
              <a:rPr lang="en-US" dirty="0" err="1"/>
              <a:t>çözümlerken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uğrağa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/>
              <a:t>PRATİK</a:t>
            </a:r>
          </a:p>
          <a:p>
            <a:pPr lvl="1"/>
            <a:r>
              <a:rPr lang="en-US" dirty="0"/>
              <a:t>Garfinkel </a:t>
            </a:r>
            <a:r>
              <a:rPr lang="en-US" dirty="0" err="1"/>
              <a:t>insanların</a:t>
            </a:r>
            <a:r>
              <a:rPr lang="en-US" dirty="0"/>
              <a:t> Pratik </a:t>
            </a:r>
            <a:r>
              <a:rPr lang="en-US" dirty="0" err="1"/>
              <a:t>etkinlikleriyle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yürütmeleriyle</a:t>
            </a:r>
            <a:r>
              <a:rPr lang="en-US" dirty="0"/>
              <a:t> </a:t>
            </a:r>
            <a:r>
              <a:rPr lang="en-US" dirty="0" err="1"/>
              <a:t>ilgilenir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Etnometodoloji</a:t>
            </a:r>
            <a:r>
              <a:rPr lang="en-US" dirty="0"/>
              <a:t> </a:t>
            </a:r>
            <a:r>
              <a:rPr lang="en-US" dirty="0" err="1"/>
              <a:t>terimi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deneyimlerini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anladıkları</a:t>
            </a:r>
            <a:r>
              <a:rPr lang="en-US" dirty="0"/>
              <a:t>,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kararları</a:t>
            </a:r>
            <a:r>
              <a:rPr lang="en-US" dirty="0"/>
              <a:t> </a:t>
            </a:r>
            <a:r>
              <a:rPr lang="en-US" dirty="0" err="1"/>
              <a:t>alıp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anlamlar</a:t>
            </a:r>
            <a:r>
              <a:rPr lang="en-US" dirty="0"/>
              <a:t> </a:t>
            </a:r>
            <a:r>
              <a:rPr lang="en-US" dirty="0" err="1"/>
              <a:t>yüklediklerine</a:t>
            </a:r>
            <a:r>
              <a:rPr lang="en-US" dirty="0"/>
              <a:t> </a:t>
            </a:r>
            <a:r>
              <a:rPr lang="en-US" dirty="0" err="1"/>
              <a:t>atıfla</a:t>
            </a:r>
            <a:r>
              <a:rPr lang="en-US" dirty="0"/>
              <a:t> </a:t>
            </a:r>
            <a:r>
              <a:rPr lang="en-US" dirty="0" err="1"/>
              <a:t>geliştirilmiş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terimdir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Garfinkel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tortulaşmış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pratiklerinin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sonucudur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tortulaşmış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setleri</a:t>
            </a:r>
            <a:r>
              <a:rPr lang="en-US" dirty="0"/>
              <a:t> </a:t>
            </a:r>
            <a:r>
              <a:rPr lang="en-US" dirty="0" err="1"/>
              <a:t>verili</a:t>
            </a:r>
            <a:r>
              <a:rPr lang="en-US" dirty="0"/>
              <a:t> Kabul </a:t>
            </a:r>
            <a:r>
              <a:rPr lang="en-US" dirty="0" err="1"/>
              <a:t>edilmez</a:t>
            </a:r>
            <a:r>
              <a:rPr lang="en-US" dirty="0"/>
              <a:t>;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süreçler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oluştuğu</a:t>
            </a:r>
            <a:r>
              <a:rPr lang="en-US" dirty="0"/>
              <a:t>, </a:t>
            </a:r>
            <a:r>
              <a:rPr lang="en-US" dirty="0" err="1"/>
              <a:t>sürdürüldüğü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değiştirildiği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noktasıdır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deneyimlenen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pratikleri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icralarıdır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0110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Garfinkel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perspektifini</a:t>
            </a:r>
            <a:r>
              <a:rPr lang="en-US" dirty="0"/>
              <a:t> </a:t>
            </a:r>
            <a:r>
              <a:rPr lang="en-US" dirty="0" err="1"/>
              <a:t>çözümlerken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uğrağa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/>
              <a:t>BAĞLAM BAĞIMLILIK</a:t>
            </a:r>
          </a:p>
          <a:p>
            <a:pPr lvl="1"/>
            <a:r>
              <a:rPr lang="en-US" dirty="0" err="1"/>
              <a:t>Süregelen</a:t>
            </a:r>
            <a:r>
              <a:rPr lang="en-US" dirty="0"/>
              <a:t> </a:t>
            </a:r>
            <a:r>
              <a:rPr lang="en-US" dirty="0" err="1"/>
              <a:t>pratiklerin</a:t>
            </a:r>
            <a:r>
              <a:rPr lang="en-US" dirty="0"/>
              <a:t>/</a:t>
            </a:r>
            <a:r>
              <a:rPr lang="en-US" dirty="0" err="1"/>
              <a:t>icraların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eyleyicilerin</a:t>
            </a:r>
            <a:r>
              <a:rPr lang="en-US" dirty="0"/>
              <a:t> </a:t>
            </a:r>
            <a:r>
              <a:rPr lang="en-US" dirty="0" err="1"/>
              <a:t>yüklediği</a:t>
            </a:r>
            <a:r>
              <a:rPr lang="en-US" dirty="0"/>
              <a:t> </a:t>
            </a:r>
            <a:r>
              <a:rPr lang="en-US" dirty="0" err="1"/>
              <a:t>anlamlara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anlamlar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,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geçerliliği</a:t>
            </a:r>
            <a:r>
              <a:rPr lang="en-US" dirty="0"/>
              <a:t> </a:t>
            </a:r>
            <a:r>
              <a:rPr lang="en-US" dirty="0" err="1"/>
              <a:t>olabildiğinden</a:t>
            </a:r>
            <a:r>
              <a:rPr lang="en-US" dirty="0"/>
              <a:t>, </a:t>
            </a:r>
            <a:r>
              <a:rPr lang="en-US" dirty="0" err="1"/>
              <a:t>istikrarsızdır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Garfinkel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karakterine</a:t>
            </a:r>
            <a:r>
              <a:rPr lang="en-US" dirty="0"/>
              <a:t> </a:t>
            </a:r>
            <a:r>
              <a:rPr lang="en-US" dirty="0" err="1"/>
              <a:t>olumsal</a:t>
            </a:r>
            <a:r>
              <a:rPr lang="en-US" dirty="0"/>
              <a:t> </a:t>
            </a:r>
            <a:r>
              <a:rPr lang="en-US" dirty="0" err="1"/>
              <a:t>yaklaşır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Tamamlanmamışlık</a:t>
            </a:r>
            <a:r>
              <a:rPr lang="en-US" dirty="0"/>
              <a:t>, </a:t>
            </a:r>
            <a:r>
              <a:rPr lang="en-US" dirty="0" err="1"/>
              <a:t>değişime</a:t>
            </a:r>
            <a:r>
              <a:rPr lang="en-US" dirty="0"/>
              <a:t> </a:t>
            </a:r>
            <a:r>
              <a:rPr lang="en-US" dirty="0" err="1"/>
              <a:t>açıklık</a:t>
            </a:r>
            <a:r>
              <a:rPr lang="en-US" dirty="0"/>
              <a:t>, </a:t>
            </a:r>
            <a:r>
              <a:rPr lang="en-US" dirty="0" err="1"/>
              <a:t>açık-uçluluk</a:t>
            </a:r>
            <a:endParaRPr lang="en-US" dirty="0"/>
          </a:p>
          <a:p>
            <a:pPr lvl="2"/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varoluş</a:t>
            </a:r>
            <a:r>
              <a:rPr lang="en-US" dirty="0"/>
              <a:t> </a:t>
            </a:r>
            <a:r>
              <a:rPr lang="en-US" dirty="0" err="1"/>
              <a:t>koşulu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sabitlenebilir</a:t>
            </a:r>
            <a:r>
              <a:rPr lang="en-US" dirty="0"/>
              <a:t>, local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gerçekliktir</a:t>
            </a:r>
            <a:r>
              <a:rPr lang="en-US" dirty="0"/>
              <a:t>.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590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Garfinkel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perspektifini</a:t>
            </a:r>
            <a:r>
              <a:rPr lang="en-US" dirty="0"/>
              <a:t> </a:t>
            </a:r>
            <a:r>
              <a:rPr lang="en-US" dirty="0" err="1"/>
              <a:t>çözümlerken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uğrağa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/>
              <a:t>REFLEKSİVİTE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refleksif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süreçtir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İnsanlar</a:t>
            </a:r>
            <a:r>
              <a:rPr lang="en-US" dirty="0"/>
              <a:t> </a:t>
            </a:r>
            <a:r>
              <a:rPr lang="en-US" dirty="0" err="1"/>
              <a:t>icralarını</a:t>
            </a:r>
            <a:r>
              <a:rPr lang="en-US" dirty="0"/>
              <a:t> Pratik </a:t>
            </a:r>
            <a:r>
              <a:rPr lang="en-US" dirty="0" err="1"/>
              <a:t>bilinçleriyle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tahayyül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hareketli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üretilmesi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sürdürülmesi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refleksif</a:t>
            </a:r>
            <a:r>
              <a:rPr lang="en-US" dirty="0"/>
              <a:t> </a:t>
            </a:r>
            <a:r>
              <a:rPr lang="en-US" dirty="0" err="1"/>
              <a:t>sürecin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parçasıdır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Refleksivite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,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koşullar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makul</a:t>
            </a:r>
            <a:r>
              <a:rPr lang="en-US" dirty="0"/>
              <a:t> </a:t>
            </a:r>
            <a:r>
              <a:rPr lang="en-US" dirty="0" err="1"/>
              <a:t>kılan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özelliktir</a:t>
            </a:r>
            <a:r>
              <a:rPr lang="en-US" dirty="0"/>
              <a:t>.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04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Garfinkel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perspektifini</a:t>
            </a:r>
            <a:r>
              <a:rPr lang="en-US" dirty="0"/>
              <a:t> </a:t>
            </a:r>
            <a:r>
              <a:rPr lang="en-US" dirty="0" err="1"/>
              <a:t>çözümlerken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uğrağa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/>
              <a:t>AÇIKLANABİLİRLİK</a:t>
            </a:r>
          </a:p>
          <a:p>
            <a:pPr lvl="1"/>
            <a:r>
              <a:rPr lang="en-US" dirty="0" err="1"/>
              <a:t>İnsanların</a:t>
            </a:r>
            <a:r>
              <a:rPr lang="en-US" dirty="0"/>
              <a:t> Pratik </a:t>
            </a:r>
            <a:r>
              <a:rPr lang="en-US" dirty="0" err="1"/>
              <a:t>icraları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amaçlılık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anlamlıdır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amaçlılık</a:t>
            </a:r>
            <a:r>
              <a:rPr lang="en-US" dirty="0"/>
              <a:t> </a:t>
            </a:r>
            <a:r>
              <a:rPr lang="en-US" dirty="0" err="1"/>
              <a:t>rasyonel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temele</a:t>
            </a:r>
            <a:r>
              <a:rPr lang="en-US" dirty="0"/>
              <a:t> </a:t>
            </a:r>
            <a:r>
              <a:rPr lang="en-US" dirty="0" err="1"/>
              <a:t>yaslanır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Eylemler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çerçevede</a:t>
            </a:r>
            <a:r>
              <a:rPr lang="en-US" dirty="0"/>
              <a:t> </a:t>
            </a:r>
            <a:r>
              <a:rPr lang="en-US" dirty="0" err="1"/>
              <a:t>gerekçelendirilir</a:t>
            </a:r>
            <a:r>
              <a:rPr lang="en-US" dirty="0"/>
              <a:t>, </a:t>
            </a:r>
            <a:r>
              <a:rPr lang="en-US" dirty="0" err="1"/>
              <a:t>meşrulaştırılır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açıklanabilir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Açıklanabilirlik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mevcudiyetinin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devamlılığının</a:t>
            </a:r>
            <a:r>
              <a:rPr lang="en-US" dirty="0"/>
              <a:t> </a:t>
            </a:r>
            <a:r>
              <a:rPr lang="en-US" dirty="0" err="1"/>
              <a:t>vazgeçilmez</a:t>
            </a:r>
            <a:r>
              <a:rPr lang="en-US" dirty="0"/>
              <a:t> </a:t>
            </a:r>
            <a:r>
              <a:rPr lang="en-US" dirty="0" err="1"/>
              <a:t>uğraklarındandır</a:t>
            </a:r>
            <a:r>
              <a:rPr lang="en-US" dirty="0"/>
              <a:t>.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56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Etnometodoloji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b="1" dirty="0" err="1"/>
              <a:t>üyelikleri</a:t>
            </a:r>
            <a:r>
              <a:rPr lang="en-US" b="1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r>
              <a:rPr lang="en-US" dirty="0" err="1"/>
              <a:t>İnsanların</a:t>
            </a:r>
            <a:r>
              <a:rPr lang="en-US" dirty="0"/>
              <a:t> Pratik </a:t>
            </a:r>
            <a:r>
              <a:rPr lang="en-US" dirty="0" err="1"/>
              <a:t>icraları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inşası</a:t>
            </a:r>
            <a:r>
              <a:rPr lang="en-US" dirty="0"/>
              <a:t>,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düzlemde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stokları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stoğunun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özelliklerine</a:t>
            </a:r>
            <a:r>
              <a:rPr lang="en-US" dirty="0"/>
              <a:t> </a:t>
            </a:r>
            <a:r>
              <a:rPr lang="en-US" dirty="0" err="1"/>
              <a:t>aşinalık</a:t>
            </a:r>
            <a:r>
              <a:rPr lang="en-US" dirty="0"/>
              <a:t> </a:t>
            </a:r>
            <a:r>
              <a:rPr lang="en-US" dirty="0" err="1"/>
              <a:t>düzeyleri</a:t>
            </a:r>
            <a:r>
              <a:rPr lang="en-US" dirty="0"/>
              <a:t> </a:t>
            </a:r>
            <a:r>
              <a:rPr lang="en-US" dirty="0" err="1"/>
              <a:t>üyeliğin</a:t>
            </a:r>
            <a:r>
              <a:rPr lang="en-US" dirty="0"/>
              <a:t> </a:t>
            </a:r>
            <a:r>
              <a:rPr lang="en-US" dirty="0" err="1"/>
              <a:t>göstergesidir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Kolektife</a:t>
            </a:r>
            <a:r>
              <a:rPr lang="en-US" dirty="0"/>
              <a:t> </a:t>
            </a:r>
            <a:r>
              <a:rPr lang="en-US" dirty="0" err="1"/>
              <a:t>üye</a:t>
            </a:r>
            <a:r>
              <a:rPr lang="en-US" dirty="0"/>
              <a:t> </a:t>
            </a:r>
            <a:r>
              <a:rPr lang="en-US" dirty="0" err="1"/>
              <a:t>olmanın</a:t>
            </a:r>
            <a:r>
              <a:rPr lang="en-US" dirty="0"/>
              <a:t> </a:t>
            </a:r>
            <a:r>
              <a:rPr lang="en-US" dirty="0" err="1"/>
              <a:t>koşulu</a:t>
            </a:r>
            <a:r>
              <a:rPr lang="en-US" dirty="0"/>
              <a:t>,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özelliklere</a:t>
            </a:r>
            <a:r>
              <a:rPr lang="en-US" dirty="0"/>
              <a:t> </a:t>
            </a:r>
            <a:r>
              <a:rPr lang="en-US" dirty="0" err="1"/>
              <a:t>hakimiyet</a:t>
            </a:r>
            <a:r>
              <a:rPr lang="en-US" dirty="0"/>
              <a:t>/</a:t>
            </a:r>
            <a:r>
              <a:rPr lang="en-US" dirty="0" err="1"/>
              <a:t>aşinalık</a:t>
            </a:r>
            <a:r>
              <a:rPr lang="en-US" dirty="0"/>
              <a:t> </a:t>
            </a:r>
            <a:r>
              <a:rPr lang="en-US" dirty="0" err="1"/>
              <a:t>derecesidir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Üyeliklerin</a:t>
            </a:r>
            <a:r>
              <a:rPr lang="en-US" dirty="0"/>
              <a:t> </a:t>
            </a:r>
            <a:r>
              <a:rPr lang="en-US" dirty="0" err="1"/>
              <a:t>kurumlaşması</a:t>
            </a:r>
            <a:r>
              <a:rPr lang="en-US" dirty="0"/>
              <a:t> belli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kalıplarının</a:t>
            </a:r>
            <a:r>
              <a:rPr lang="en-US" dirty="0"/>
              <a:t> </a:t>
            </a:r>
            <a:r>
              <a:rPr lang="en-US" dirty="0" err="1"/>
              <a:t>tortulaşarak</a:t>
            </a:r>
            <a:r>
              <a:rPr lang="en-US" dirty="0"/>
              <a:t> </a:t>
            </a:r>
            <a:r>
              <a:rPr lang="en-US" dirty="0" err="1"/>
              <a:t>rutinleşmesini</a:t>
            </a:r>
            <a:r>
              <a:rPr lang="en-US" dirty="0"/>
              <a:t> </a:t>
            </a:r>
            <a:r>
              <a:rPr lang="en-US" dirty="0" err="1"/>
              <a:t>doğurur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Üyelikler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kurumsal</a:t>
            </a:r>
            <a:r>
              <a:rPr lang="en-US" dirty="0"/>
              <a:t> </a:t>
            </a:r>
            <a:r>
              <a:rPr lang="en-US" dirty="0" err="1"/>
              <a:t>yapıların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anlamlar</a:t>
            </a:r>
            <a:r>
              <a:rPr lang="en-US" dirty="0"/>
              <a:t> </a:t>
            </a:r>
            <a:r>
              <a:rPr lang="en-US" dirty="0" err="1"/>
              <a:t>kazanmasını</a:t>
            </a:r>
            <a:r>
              <a:rPr lang="en-US" dirty="0"/>
              <a:t> da </a:t>
            </a:r>
            <a:r>
              <a:rPr lang="en-US" dirty="0" err="1"/>
              <a:t>tetikleyebilirler</a:t>
            </a:r>
            <a:r>
              <a:rPr lang="en-US" dirty="0"/>
              <a:t>.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094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143</TotalTime>
  <Words>507</Words>
  <Application>Microsoft Macintosh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Garfinkel ve Etnometodoloji</vt:lpstr>
      <vt:lpstr>Etnometodoloji</vt:lpstr>
      <vt:lpstr>Etnometodoloji</vt:lpstr>
      <vt:lpstr>Etnometodoloji</vt:lpstr>
      <vt:lpstr>Etnometodoloji</vt:lpstr>
      <vt:lpstr>Etnometodoloji</vt:lpstr>
      <vt:lpstr>Etnometodoloji</vt:lpstr>
      <vt:lpstr>Etnometodoloji</vt:lpstr>
      <vt:lpstr>Etnometodoloji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16</cp:revision>
  <dcterms:created xsi:type="dcterms:W3CDTF">2018-12-07T09:28:51Z</dcterms:created>
  <dcterms:modified xsi:type="dcterms:W3CDTF">2019-02-18T22:59:08Z</dcterms:modified>
</cp:coreProperties>
</file>