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74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028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499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A5392-B2D0-42E4-AE68-497D29B5F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207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269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6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780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74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41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61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673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04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257EE-7E5E-45AD-9535-A942B6CBB57B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432AE-F772-4C33-9881-D8C787FA1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08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n.wikipedia.org/wiki/File:Relative_scale.svg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Average_prokaryote_cell-_en.sv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Toprak Sıcaklığı ve </a:t>
            </a:r>
            <a:r>
              <a:rPr lang="tr-TR" sz="3200" b="1" dirty="0" err="1" smtClean="0">
                <a:solidFill>
                  <a:srgbClr val="002060"/>
                </a:solidFill>
              </a:rPr>
              <a:t>Mikroflora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Bazı bakteri türlerinin aktiviteleri sıcaklık ile yakından ilgilidir.</a:t>
            </a:r>
          </a:p>
          <a:p>
            <a:pPr eaLnBrk="1" hangingPunct="1"/>
            <a:r>
              <a:rPr lang="tr-TR" altLang="tr-TR" smtClean="0"/>
              <a:t>Nitrifikasyon bakterileri optimum 25-30</a:t>
            </a:r>
            <a:r>
              <a:rPr lang="tr-TR" altLang="tr-TR" baseline="30000" smtClean="0"/>
              <a:t>o</a:t>
            </a:r>
            <a:r>
              <a:rPr lang="tr-TR" altLang="tr-TR" smtClean="0"/>
              <a:t>C faaliyet gösterirler.</a:t>
            </a:r>
          </a:p>
          <a:p>
            <a:pPr eaLnBrk="1" hangingPunct="1"/>
            <a:r>
              <a:rPr lang="tr-TR" altLang="tr-TR" smtClean="0"/>
              <a:t>Sıcaklık 4.5-5.0</a:t>
            </a:r>
            <a:r>
              <a:rPr lang="tr-TR" altLang="tr-TR" baseline="30000" smtClean="0"/>
              <a:t>o</a:t>
            </a:r>
            <a:r>
              <a:rPr lang="tr-TR" altLang="tr-TR" smtClean="0"/>
              <a:t>C altında aktiviteleri durur.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22171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65539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pic>
        <p:nvPicPr>
          <p:cNvPr id="4" name="Picture 2" descr="http://upload.wikimedia.org/wikipedia/commons/thumb/0/01/Relative_scale.svg/310px-Relative_scale.svg.png">
            <a:hlinkClick r:id="rId2" tooltip="The range of sizes shown by prokaryotes, relative to those of other organisms and biomolecules"/>
          </p:cNvPr>
          <p:cNvPicPr>
            <a:picLocks noGrp="1" noChangeAspect="1" noChangeArrowheads="1"/>
          </p:cNvPicPr>
          <p:nvPr>
            <p:ph type="tbl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  <a:solidFill>
            <a:schemeClr val="accent3">
              <a:lumMod val="40000"/>
              <a:lumOff val="60000"/>
            </a:schemeClr>
          </a:solidFill>
        </p:spPr>
      </p:pic>
      <p:pic>
        <p:nvPicPr>
          <p:cNvPr id="6554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514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sz="quarter" idx="1"/>
          </p:nvPr>
        </p:nvSpPr>
        <p:spPr>
          <a:xfrm>
            <a:off x="179388" y="1557338"/>
            <a:ext cx="8793162" cy="45720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altLang="tr-TR" b="1" smtClean="0"/>
              <a:t>TOPRAK CANLILARI(EDAFON)</a:t>
            </a:r>
            <a:endParaRPr lang="en-US" altLang="tr-TR" b="1" smtClean="0"/>
          </a:p>
        </p:txBody>
      </p:sp>
      <p:sp>
        <p:nvSpPr>
          <p:cNvPr id="66563" name="Line 9"/>
          <p:cNvSpPr>
            <a:spLocks noChangeShapeType="1"/>
          </p:cNvSpPr>
          <p:nvPr/>
        </p:nvSpPr>
        <p:spPr bwMode="auto">
          <a:xfrm>
            <a:off x="1042988" y="2133600"/>
            <a:ext cx="4248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4" name="Line 10"/>
          <p:cNvSpPr>
            <a:spLocks noChangeShapeType="1"/>
          </p:cNvSpPr>
          <p:nvPr/>
        </p:nvSpPr>
        <p:spPr bwMode="auto">
          <a:xfrm>
            <a:off x="6948488" y="2133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5" name="Line 11"/>
          <p:cNvSpPr>
            <a:spLocks noChangeShapeType="1"/>
          </p:cNvSpPr>
          <p:nvPr/>
        </p:nvSpPr>
        <p:spPr bwMode="auto">
          <a:xfrm flipH="1">
            <a:off x="755650" y="2133600"/>
            <a:ext cx="287338" cy="358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66" name="Rectangle 12"/>
          <p:cNvSpPr>
            <a:spLocks noChangeArrowheads="1"/>
          </p:cNvSpPr>
          <p:nvPr/>
        </p:nvSpPr>
        <p:spPr bwMode="auto">
          <a:xfrm>
            <a:off x="250825" y="2565400"/>
            <a:ext cx="15843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Toprak faunası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3495" name="Line 13"/>
          <p:cNvSpPr>
            <a:spLocks noChangeShapeType="1"/>
          </p:cNvSpPr>
          <p:nvPr/>
        </p:nvSpPr>
        <p:spPr bwMode="auto">
          <a:xfrm>
            <a:off x="5219700" y="2133600"/>
            <a:ext cx="504825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tr-TR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66568" name="Rectangle 14"/>
          <p:cNvSpPr>
            <a:spLocks noChangeArrowheads="1"/>
          </p:cNvSpPr>
          <p:nvPr/>
        </p:nvSpPr>
        <p:spPr bwMode="auto">
          <a:xfrm>
            <a:off x="4427538" y="2349500"/>
            <a:ext cx="172878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Toprak florası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6569" name="Line 15"/>
          <p:cNvSpPr>
            <a:spLocks noChangeShapeType="1"/>
          </p:cNvSpPr>
          <p:nvPr/>
        </p:nvSpPr>
        <p:spPr bwMode="auto">
          <a:xfrm flipH="1">
            <a:off x="684213" y="2781300"/>
            <a:ext cx="21590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0" name="Oval 16"/>
          <p:cNvSpPr>
            <a:spLocks noChangeArrowheads="1"/>
          </p:cNvSpPr>
          <p:nvPr/>
        </p:nvSpPr>
        <p:spPr bwMode="auto">
          <a:xfrm>
            <a:off x="179388" y="3141663"/>
            <a:ext cx="2089150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Çok hücreliler(metazoa)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6571" name="Line 17"/>
          <p:cNvSpPr>
            <a:spLocks noChangeShapeType="1"/>
          </p:cNvSpPr>
          <p:nvPr/>
        </p:nvSpPr>
        <p:spPr bwMode="auto">
          <a:xfrm>
            <a:off x="1547813" y="2781300"/>
            <a:ext cx="1223962" cy="935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2" name="Oval 18"/>
          <p:cNvSpPr>
            <a:spLocks noChangeArrowheads="1"/>
          </p:cNvSpPr>
          <p:nvPr/>
        </p:nvSpPr>
        <p:spPr bwMode="auto">
          <a:xfrm>
            <a:off x="1258888" y="3716338"/>
            <a:ext cx="2376487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Tek hücreliler(protozoa)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6573" name="Line 19"/>
          <p:cNvSpPr>
            <a:spLocks noChangeShapeType="1"/>
          </p:cNvSpPr>
          <p:nvPr/>
        </p:nvSpPr>
        <p:spPr bwMode="auto">
          <a:xfrm flipH="1">
            <a:off x="4284663" y="2565400"/>
            <a:ext cx="358775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4" name="Oval 20"/>
          <p:cNvSpPr>
            <a:spLocks noChangeArrowheads="1"/>
          </p:cNvSpPr>
          <p:nvPr/>
        </p:nvSpPr>
        <p:spPr bwMode="auto">
          <a:xfrm>
            <a:off x="2916238" y="2852738"/>
            <a:ext cx="244792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Yüksek protistler(Eukaryont)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6575" name="Line 21"/>
          <p:cNvSpPr>
            <a:spLocks noChangeShapeType="1"/>
          </p:cNvSpPr>
          <p:nvPr/>
        </p:nvSpPr>
        <p:spPr bwMode="auto">
          <a:xfrm flipH="1">
            <a:off x="3635375" y="3213100"/>
            <a:ext cx="360363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6" name="Rectangle 22"/>
          <p:cNvSpPr>
            <a:spLocks noChangeArrowheads="1"/>
          </p:cNvSpPr>
          <p:nvPr/>
        </p:nvSpPr>
        <p:spPr bwMode="auto">
          <a:xfrm>
            <a:off x="2916238" y="3357563"/>
            <a:ext cx="1511300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Mantarlar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6577" name="Line 23"/>
          <p:cNvSpPr>
            <a:spLocks noChangeShapeType="1"/>
          </p:cNvSpPr>
          <p:nvPr/>
        </p:nvSpPr>
        <p:spPr bwMode="auto">
          <a:xfrm>
            <a:off x="4643438" y="3213100"/>
            <a:ext cx="360362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78" name="Rectangle 24"/>
          <p:cNvSpPr>
            <a:spLocks noChangeArrowheads="1"/>
          </p:cNvSpPr>
          <p:nvPr/>
        </p:nvSpPr>
        <p:spPr bwMode="auto">
          <a:xfrm>
            <a:off x="4500563" y="3357563"/>
            <a:ext cx="1439862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Algler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6579" name="Line 25"/>
          <p:cNvSpPr>
            <a:spLocks noChangeShapeType="1"/>
          </p:cNvSpPr>
          <p:nvPr/>
        </p:nvSpPr>
        <p:spPr bwMode="auto">
          <a:xfrm>
            <a:off x="5724525" y="2565400"/>
            <a:ext cx="863600" cy="287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0" name="Oval 26"/>
          <p:cNvSpPr>
            <a:spLocks noChangeArrowheads="1"/>
          </p:cNvSpPr>
          <p:nvPr/>
        </p:nvSpPr>
        <p:spPr bwMode="auto">
          <a:xfrm>
            <a:off x="5795963" y="2852738"/>
            <a:ext cx="252095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Alçak protistler(prokaryont)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6581" name="Line 27"/>
          <p:cNvSpPr>
            <a:spLocks noChangeShapeType="1"/>
          </p:cNvSpPr>
          <p:nvPr/>
        </p:nvSpPr>
        <p:spPr bwMode="auto">
          <a:xfrm flipH="1">
            <a:off x="6156325" y="3284538"/>
            <a:ext cx="720725" cy="649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2" name="Rectangle 28"/>
          <p:cNvSpPr>
            <a:spLocks noChangeArrowheads="1"/>
          </p:cNvSpPr>
          <p:nvPr/>
        </p:nvSpPr>
        <p:spPr bwMode="auto">
          <a:xfrm>
            <a:off x="4284663" y="4005263"/>
            <a:ext cx="2303462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Bakteri ve aktinomisetler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6583" name="Line 29"/>
          <p:cNvSpPr>
            <a:spLocks noChangeShapeType="1"/>
          </p:cNvSpPr>
          <p:nvPr/>
        </p:nvSpPr>
        <p:spPr bwMode="auto">
          <a:xfrm>
            <a:off x="7164388" y="3284538"/>
            <a:ext cx="576262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6584" name="Rectangle 30"/>
          <p:cNvSpPr>
            <a:spLocks noChangeArrowheads="1"/>
          </p:cNvSpPr>
          <p:nvPr/>
        </p:nvSpPr>
        <p:spPr bwMode="auto">
          <a:xfrm>
            <a:off x="7019925" y="3860800"/>
            <a:ext cx="1511300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Mavi algler</a:t>
            </a:r>
            <a:endParaRPr lang="en-US" altLang="tr-TR" sz="1800" baseline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176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77813"/>
            <a:ext cx="8786812" cy="9906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200" b="1" dirty="0" err="1" smtClean="0">
                <a:solidFill>
                  <a:srgbClr val="002060"/>
                </a:solidFill>
              </a:rPr>
              <a:t>Prokaryotik</a:t>
            </a:r>
            <a:r>
              <a:rPr lang="tr-TR" altLang="tr-TR" sz="3200" b="1" dirty="0" smtClean="0">
                <a:solidFill>
                  <a:srgbClr val="002060"/>
                </a:solidFill>
              </a:rPr>
              <a:t> canlılar (bakteri, </a:t>
            </a:r>
            <a:r>
              <a:rPr lang="tr-TR" altLang="tr-TR" sz="3200" b="1" dirty="0" err="1" smtClean="0">
                <a:solidFill>
                  <a:srgbClr val="002060"/>
                </a:solidFill>
              </a:rPr>
              <a:t>aktinomiset</a:t>
            </a:r>
            <a:r>
              <a:rPr lang="tr-TR" altLang="tr-TR" sz="3200" b="1" dirty="0" smtClean="0">
                <a:solidFill>
                  <a:srgbClr val="002060"/>
                </a:solidFill>
              </a:rPr>
              <a:t> ve mavi algler)</a:t>
            </a:r>
            <a:endParaRPr lang="en-US" altLang="tr-TR" sz="3200" b="1" dirty="0" smtClean="0">
              <a:solidFill>
                <a:srgbClr val="002060"/>
              </a:solidFill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2875" y="1412875"/>
            <a:ext cx="8786813" cy="5445125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tr-TR" altLang="tr-TR" smtClean="0"/>
              <a:t>Hücre çekirdeği yoktur.</a:t>
            </a:r>
          </a:p>
          <a:p>
            <a:pPr eaLnBrk="1" hangingPunct="1"/>
            <a:r>
              <a:rPr lang="tr-TR" altLang="tr-TR" smtClean="0"/>
              <a:t>Mitokondri ve plastidler bulunmaz.</a:t>
            </a:r>
          </a:p>
          <a:p>
            <a:pPr eaLnBrk="1" hangingPunct="1"/>
            <a:r>
              <a:rPr lang="tr-TR" altLang="tr-TR" smtClean="0"/>
              <a:t>Hücre zarı mürein adı verilen heteropolimer bir madde içerir.</a:t>
            </a:r>
            <a:endParaRPr lang="en-US" altLang="tr-TR" smtClean="0"/>
          </a:p>
        </p:txBody>
      </p:sp>
      <p:pic>
        <p:nvPicPr>
          <p:cNvPr id="64516" name="Picture 2" descr="http://elproyectomatriz.files.wordpress.com/2008/09/bacteri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71" y="3933056"/>
            <a:ext cx="2665412" cy="19335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2" descr="http://upload.wikimedia.org/wikipedia/commons/thumb/5/5a/Average_prokaryote_cell-_en.svg/280px-Average_prokaryote_cell-_en.svg.png">
            <a:hlinkClick r:id="rId3" tooltip="Structure and contents of a typical bacterial cell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9317" y="2924944"/>
            <a:ext cx="4929187" cy="2880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1661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60350"/>
            <a:ext cx="8715375" cy="93662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altLang="tr-TR" sz="3200" b="1" dirty="0" err="1" smtClean="0">
                <a:solidFill>
                  <a:srgbClr val="002060"/>
                </a:solidFill>
              </a:rPr>
              <a:t>Eukaryotik</a:t>
            </a:r>
            <a:r>
              <a:rPr lang="tr-TR" altLang="tr-TR" sz="3200" b="1" dirty="0" smtClean="0">
                <a:solidFill>
                  <a:srgbClr val="002060"/>
                </a:solidFill>
              </a:rPr>
              <a:t> canlılar</a:t>
            </a:r>
            <a:br>
              <a:rPr lang="tr-TR" altLang="tr-TR" sz="3200" b="1" dirty="0" smtClean="0">
                <a:solidFill>
                  <a:srgbClr val="002060"/>
                </a:solidFill>
              </a:rPr>
            </a:br>
            <a:r>
              <a:rPr lang="tr-TR" altLang="tr-TR" sz="3200" b="1" dirty="0" smtClean="0">
                <a:solidFill>
                  <a:srgbClr val="002060"/>
                </a:solidFill>
              </a:rPr>
              <a:t>( algler, mantarlar ve </a:t>
            </a:r>
            <a:r>
              <a:rPr lang="tr-TR" altLang="tr-TR" sz="3200" b="1" dirty="0" err="1" smtClean="0">
                <a:solidFill>
                  <a:srgbClr val="002060"/>
                </a:solidFill>
              </a:rPr>
              <a:t>protozoalar</a:t>
            </a:r>
            <a:r>
              <a:rPr lang="tr-TR" altLang="tr-TR" sz="3200" b="1" dirty="0" smtClean="0">
                <a:solidFill>
                  <a:srgbClr val="002060"/>
                </a:solidFill>
              </a:rPr>
              <a:t>)</a:t>
            </a:r>
            <a:endParaRPr lang="en-US" altLang="tr-TR" sz="3200" b="1" dirty="0" smtClean="0">
              <a:solidFill>
                <a:srgbClr val="00206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571625"/>
            <a:ext cx="8715375" cy="5072063"/>
          </a:xfrm>
          <a:solidFill>
            <a:schemeClr val="bg1"/>
          </a:solidFill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endParaRPr lang="tr-TR" altLang="tr-TR" dirty="0" smtClean="0"/>
          </a:p>
          <a:p>
            <a:pPr eaLnBrk="1" hangingPunct="1">
              <a:defRPr/>
            </a:pPr>
            <a:r>
              <a:rPr lang="tr-TR" altLang="tr-TR" b="1" dirty="0" smtClean="0"/>
              <a:t>Hücre çekirdeğine sahiptirler.</a:t>
            </a:r>
          </a:p>
          <a:p>
            <a:pPr eaLnBrk="1" hangingPunct="1">
              <a:defRPr/>
            </a:pPr>
            <a:r>
              <a:rPr lang="tr-TR" altLang="tr-TR" b="1" dirty="0" err="1" smtClean="0"/>
              <a:t>Mürein</a:t>
            </a:r>
            <a:r>
              <a:rPr lang="tr-TR" altLang="tr-TR" b="1" dirty="0" smtClean="0"/>
              <a:t> içermezler.</a:t>
            </a:r>
          </a:p>
          <a:p>
            <a:pPr eaLnBrk="1" hangingPunct="1">
              <a:defRPr/>
            </a:pPr>
            <a:r>
              <a:rPr lang="tr-TR" altLang="tr-TR" b="1" dirty="0" smtClean="0"/>
              <a:t>Sitoplazmada mitokondri bulunur.</a:t>
            </a:r>
          </a:p>
          <a:p>
            <a:pPr eaLnBrk="1" hangingPunct="1">
              <a:defRPr/>
            </a:pPr>
            <a:r>
              <a:rPr lang="tr-TR" altLang="tr-TR" b="1" dirty="0" smtClean="0"/>
              <a:t>Bitki hücrelerinde </a:t>
            </a:r>
            <a:r>
              <a:rPr lang="tr-TR" altLang="tr-TR" b="1" dirty="0" err="1" smtClean="0"/>
              <a:t>plastidler</a:t>
            </a:r>
            <a:r>
              <a:rPr lang="tr-TR" altLang="tr-TR" b="1" dirty="0" smtClean="0"/>
              <a:t> bulunur.</a:t>
            </a:r>
            <a:endParaRPr lang="en-US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898244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571625"/>
            <a:ext cx="8643937" cy="5026025"/>
          </a:xfrm>
          <a:solidFill>
            <a:schemeClr val="bg1"/>
          </a:solidFill>
        </p:spPr>
        <p:txBody>
          <a:bodyPr/>
          <a:lstStyle/>
          <a:p>
            <a:pPr algn="just" eaLnBrk="1" hangingPunct="1"/>
            <a:r>
              <a:rPr lang="tr-TR" altLang="tr-TR" dirty="0" smtClean="0"/>
              <a:t>Toprak mikroorganizmaları içerisinde bakteri ve mantarlar en fazla ilgiyi çeken organizmalardır.</a:t>
            </a:r>
          </a:p>
          <a:p>
            <a:pPr algn="just" eaLnBrk="1" hangingPunct="1"/>
            <a:r>
              <a:rPr lang="tr-TR" altLang="tr-TR" dirty="0" smtClean="0"/>
              <a:t>Karasal ekosistemdeki enerji akışı ve besin maddesi aktarımının büyük bir kısmı bu organizmalar ile gerçekleştirilir.</a:t>
            </a:r>
          </a:p>
          <a:p>
            <a:pPr eaLnBrk="1" hangingPunct="1"/>
            <a:endParaRPr lang="tr-TR" altLang="tr-TR" b="1" dirty="0" smtClean="0"/>
          </a:p>
          <a:p>
            <a:pPr eaLnBrk="1" hangingPunct="1">
              <a:buFont typeface="Wingdings" pitchFamily="2" charset="2"/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8749798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Mikroorganizmaların Boyutları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graphicFrame>
        <p:nvGraphicFramePr>
          <p:cNvPr id="40987" name="Group 27"/>
          <p:cNvGraphicFramePr>
            <a:graphicFrameLocks noGrp="1"/>
          </p:cNvGraphicFramePr>
          <p:nvPr>
            <p:ph type="tbl" idx="1"/>
          </p:nvPr>
        </p:nvGraphicFramePr>
        <p:xfrm>
          <a:off x="468313" y="1268413"/>
          <a:ext cx="7920037" cy="5383212"/>
        </p:xfrm>
        <a:graphic>
          <a:graphicData uri="http://schemas.openxmlformats.org/drawingml/2006/table">
            <a:tbl>
              <a:tblPr/>
              <a:tblGrid>
                <a:gridCol w="3179762"/>
                <a:gridCol w="4740275"/>
              </a:tblGrid>
              <a:tr h="487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TÜR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BOYUT(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µ</a:t>
                      </a:r>
                      <a:r>
                        <a:rPr kumimoji="0" lang="tr-T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m)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954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Proteinler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Bakteri virüsü(faj)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Bitki virüsü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Bakteri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Aktinomiset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Cyanophceae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Mantar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Protozoa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0.001-0.05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0.05-0.10(gövde),0.2(kamçı)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0.02-0.3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0.5-2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×</a:t>
                      </a:r>
                      <a:r>
                        <a:rPr kumimoji="0" lang="tr-T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tr-TR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32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0.5-2(çap)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2-5 (çap)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3-50 (çap)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3-50 (çap)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14-600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32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32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0266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39813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Toprakta Güneş Enerjisinin </a:t>
            </a:r>
            <a:r>
              <a:rPr lang="tr-TR" sz="3200" b="1" dirty="0" err="1" smtClean="0">
                <a:solidFill>
                  <a:srgbClr val="002060"/>
                </a:solidFill>
              </a:rPr>
              <a:t>Absorplanmasında</a:t>
            </a:r>
            <a:r>
              <a:rPr lang="tr-TR" sz="3200" b="1" dirty="0" smtClean="0">
                <a:solidFill>
                  <a:srgbClr val="002060"/>
                </a:solidFill>
              </a:rPr>
              <a:t> Önemli Faktörler: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altLang="tr-TR" smtClean="0"/>
              <a:t>Toprak Rengi,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Toprak Eğimi ve Derecesi,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Çevredeki Bitki Örtüsü.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14094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00063" y="1500188"/>
            <a:ext cx="8215312" cy="5118100"/>
          </a:xfrm>
        </p:spPr>
        <p:txBody>
          <a:bodyPr/>
          <a:lstStyle/>
          <a:p>
            <a:pPr algn="just" eaLnBrk="1" hangingPunct="1"/>
            <a:r>
              <a:rPr lang="tr-TR" altLang="tr-TR" sz="2800" smtClean="0"/>
              <a:t>Koyu renkli topraklar daha fazla ısı absorblar ve güneş ışınlarının toprak yüzeyine vurma açısı toprağa giren enerji miktarını etkiler.</a:t>
            </a:r>
          </a:p>
          <a:p>
            <a:pPr algn="just" eaLnBrk="1" hangingPunct="1"/>
            <a:endParaRPr lang="tr-TR" altLang="tr-TR" sz="2800" smtClean="0"/>
          </a:p>
          <a:p>
            <a:pPr algn="just" eaLnBrk="1" hangingPunct="1"/>
            <a:r>
              <a:rPr lang="tr-TR" altLang="tr-TR" sz="2800" smtClean="0"/>
              <a:t>En sıcak bölgeler mevsimlere bağlı olarak ilkbaharda güneydoğu, yazın güney, sonbaharda güneybatı yönündeki alanlar ışınların dik gelmesi nedeniyle en sıcak bölgeleri oluştururlar.</a:t>
            </a:r>
            <a:endParaRPr lang="en-US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338741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500188"/>
            <a:ext cx="8318500" cy="5097462"/>
          </a:xfrm>
        </p:spPr>
        <p:txBody>
          <a:bodyPr/>
          <a:lstStyle/>
          <a:p>
            <a:pPr algn="just" eaLnBrk="1" hangingPunct="1"/>
            <a:r>
              <a:rPr lang="tr-TR" altLang="tr-TR" sz="2800" smtClean="0"/>
              <a:t>Bitki örtüsü ve bıraktıkları döküntü katmanı toprağın ısınmasını engellediği gibi radyasyon sonucu oluşan ısı kaybını da azaltır.</a:t>
            </a:r>
          </a:p>
          <a:p>
            <a:pPr algn="just" eaLnBrk="1" hangingPunct="1"/>
            <a:endParaRPr lang="tr-TR" altLang="tr-TR" sz="2800" smtClean="0"/>
          </a:p>
          <a:p>
            <a:pPr algn="just" eaLnBrk="1" hangingPunct="1"/>
            <a:r>
              <a:rPr lang="tr-TR" altLang="tr-TR" sz="2800" smtClean="0"/>
              <a:t>Nemli toprak güneş enerjisini yüzeyde absorbladığında su molekülleri arasında hidrojen bağları kırılır ve toprak yüzeyinde buharlaşma başlar.</a:t>
            </a:r>
            <a:endParaRPr lang="en-US" altLang="tr-TR" sz="2800" smtClean="0"/>
          </a:p>
        </p:txBody>
      </p:sp>
    </p:spTree>
    <p:extLst>
      <p:ext uri="{BB962C8B-B14F-4D97-AF65-F5344CB8AC3E}">
        <p14:creationId xmlns:p14="http://schemas.microsoft.com/office/powerpoint/2010/main" val="295568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71625"/>
            <a:ext cx="8329613" cy="4559300"/>
          </a:xfrm>
        </p:spPr>
        <p:txBody>
          <a:bodyPr/>
          <a:lstStyle/>
          <a:p>
            <a:pPr eaLnBrk="1" hangingPunct="1"/>
            <a:r>
              <a:rPr lang="tr-TR" altLang="tr-TR" smtClean="0"/>
              <a:t>Bu nedenle yüzey toprakta su noksanlığı</a:t>
            </a:r>
          </a:p>
          <a:p>
            <a:pPr eaLnBrk="1" hangingPunct="1"/>
            <a:r>
              <a:rPr lang="tr-TR" altLang="tr-TR" smtClean="0"/>
              <a:t>Alt katlardan yukarı doğru kapillar hareket  başlar</a:t>
            </a:r>
          </a:p>
          <a:p>
            <a:pPr eaLnBrk="1" hangingPunct="1"/>
            <a:r>
              <a:rPr lang="tr-TR" altLang="tr-TR" smtClean="0"/>
              <a:t>Sıcaklık yükselmesi ile gazların difüzyonu artar</a:t>
            </a:r>
          </a:p>
          <a:p>
            <a:pPr eaLnBrk="1" hangingPunct="1"/>
            <a:r>
              <a:rPr lang="tr-TR" altLang="tr-TR" smtClean="0"/>
              <a:t>Sıcaklık-nem-havalanma arasında karmaşık bir etkileşim meydana gelir.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402219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57275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Mikroorganizmalar Sıcaklık Gereksinimlerine Göre: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9388" y="1412875"/>
            <a:ext cx="8785225" cy="5329238"/>
          </a:xfrm>
        </p:spPr>
        <p:txBody>
          <a:bodyPr/>
          <a:lstStyle/>
          <a:p>
            <a:pPr algn="just" eaLnBrk="1" hangingPunct="1"/>
            <a:r>
              <a:rPr lang="tr-TR" altLang="tr-TR" sz="2600" smtClean="0"/>
              <a:t>PSİKROFİL ORGANİZMALAR: 5</a:t>
            </a:r>
            <a:r>
              <a:rPr lang="tr-TR" altLang="tr-TR" sz="2600" baseline="30000" smtClean="0"/>
              <a:t>O</a:t>
            </a:r>
            <a:r>
              <a:rPr lang="tr-TR" altLang="tr-TR" sz="2600" smtClean="0"/>
              <a:t>C nin altındaki düşük sıcaklıklarda gelişebilen, daha yüksek sıcaklıkta optimum gelişme gösterebilen organizmalar.</a:t>
            </a:r>
          </a:p>
          <a:p>
            <a:pPr algn="just" eaLnBrk="1" hangingPunct="1"/>
            <a:endParaRPr lang="tr-TR" altLang="tr-TR" sz="2600" smtClean="0"/>
          </a:p>
          <a:p>
            <a:pPr algn="just" eaLnBrk="1" hangingPunct="1"/>
            <a:r>
              <a:rPr lang="tr-TR" altLang="tr-TR" sz="2600" smtClean="0"/>
              <a:t>MEZOFİL ORGANİZMALAR: Düşük sıcaklıkta veya kırk derecenin üzerindeki sıcaklıklarda gelişemeyen organizmalar. Optimum gelişme genellikle 25-37</a:t>
            </a:r>
            <a:r>
              <a:rPr lang="tr-TR" altLang="tr-TR" sz="2600" baseline="30000" smtClean="0"/>
              <a:t>o</a:t>
            </a:r>
            <a:r>
              <a:rPr lang="tr-TR" altLang="tr-TR" sz="2600" smtClean="0"/>
              <a:t>C.</a:t>
            </a:r>
          </a:p>
          <a:p>
            <a:pPr algn="just" eaLnBrk="1" hangingPunct="1"/>
            <a:endParaRPr lang="tr-TR" altLang="tr-TR" sz="2600" smtClean="0"/>
          </a:p>
          <a:p>
            <a:pPr algn="just" eaLnBrk="1" hangingPunct="1"/>
            <a:r>
              <a:rPr lang="tr-TR" altLang="tr-TR" sz="2600" smtClean="0"/>
              <a:t>TERMOFİL ORGANİZMALAR: Bunlar 45-75</a:t>
            </a:r>
            <a:r>
              <a:rPr lang="tr-TR" altLang="tr-TR" sz="2600" baseline="30000" smtClean="0"/>
              <a:t>o</a:t>
            </a:r>
            <a:r>
              <a:rPr lang="tr-TR" altLang="tr-TR" sz="2600" smtClean="0"/>
              <a:t>C gibi yüksek sıcaklıklarda gelişebilen ve optimum 55-65</a:t>
            </a:r>
            <a:r>
              <a:rPr lang="tr-TR" altLang="tr-TR" sz="2600" baseline="30000" smtClean="0"/>
              <a:t>o</a:t>
            </a:r>
            <a:r>
              <a:rPr lang="tr-TR" altLang="tr-TR" sz="2600" smtClean="0"/>
              <a:t>C olan organizmalar. 40</a:t>
            </a:r>
            <a:r>
              <a:rPr lang="tr-TR" altLang="tr-TR" sz="2600" baseline="30000" smtClean="0"/>
              <a:t>o</a:t>
            </a:r>
            <a:r>
              <a:rPr lang="tr-TR" altLang="tr-TR" sz="2600" smtClean="0"/>
              <a:t>C nin altında çok zayıf gelişme.</a:t>
            </a:r>
            <a:endParaRPr lang="en-US" altLang="tr-TR" sz="2600" smtClean="0"/>
          </a:p>
        </p:txBody>
      </p:sp>
    </p:spTree>
    <p:extLst>
      <p:ext uri="{BB962C8B-B14F-4D97-AF65-F5344CB8AC3E}">
        <p14:creationId xmlns:p14="http://schemas.microsoft.com/office/powerpoint/2010/main" val="152305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785938"/>
            <a:ext cx="8497887" cy="4164012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Toprak mikroorganizmaları optimum gelişme bakımından mezofilik nitelik gösterirler.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Ekstrem düzeyde soğuk topraklarda mezofilik organizmalara rastlamak mümkün.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10</a:t>
            </a:r>
            <a:r>
              <a:rPr lang="tr-TR" altLang="tr-TR" baseline="30000" smtClean="0"/>
              <a:t>o</a:t>
            </a:r>
            <a:r>
              <a:rPr lang="tr-TR" altLang="tr-TR" smtClean="0"/>
              <a:t>C nin altındaki sıcaklıklarda mantarlar dominant.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20</a:t>
            </a:r>
            <a:r>
              <a:rPr lang="tr-TR" altLang="tr-TR" baseline="30000" smtClean="0"/>
              <a:t>o</a:t>
            </a:r>
            <a:r>
              <a:rPr lang="tr-TR" altLang="tr-TR" smtClean="0"/>
              <a:t>C civarında aktinomiset, nematod, protozoalar kitin ayrışmasında etken rol oynamakta.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mtClean="0"/>
              <a:t>Donma noktasının altında düşük aktivite gösterme ve yaşamlarını sürdürebilmekte.</a:t>
            </a:r>
          </a:p>
          <a:p>
            <a:pPr eaLnBrk="1" hangingPunct="1">
              <a:lnSpc>
                <a:spcPct val="90000"/>
              </a:lnSpc>
            </a:pP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7394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675"/>
            <a:ext cx="7239000" cy="536575"/>
          </a:xfrm>
          <a:solidFill>
            <a:schemeClr val="bg1"/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3200" b="1" dirty="0" smtClean="0">
                <a:solidFill>
                  <a:srgbClr val="002060"/>
                </a:solidFill>
              </a:rPr>
              <a:t>Toprak Mikroorganizmaları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714500"/>
            <a:ext cx="8535988" cy="47148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tr-TR" sz="2600" dirty="0" smtClean="0"/>
              <a:t>Toprak mikroorganizmalarının tümü </a:t>
            </a:r>
            <a:r>
              <a:rPr lang="tr-TR" sz="2600" dirty="0" err="1" smtClean="0"/>
              <a:t>edafon</a:t>
            </a:r>
            <a:r>
              <a:rPr lang="tr-TR" sz="2600" dirty="0" smtClean="0"/>
              <a:t> olarak tanımlanmaktadır.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tr-TR" sz="2600" dirty="0" smtClean="0"/>
              <a:t>Organizasyon nitelikleri göz önünde bulundurulmaksızın toprak </a:t>
            </a:r>
            <a:r>
              <a:rPr lang="tr-TR" sz="2600" dirty="0" err="1" smtClean="0"/>
              <a:t>biotası</a:t>
            </a:r>
            <a:r>
              <a:rPr lang="tr-TR" sz="2600" dirty="0" smtClean="0"/>
              <a:t>: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2600" b="1" dirty="0" smtClean="0">
                <a:solidFill>
                  <a:srgbClr val="C00000"/>
                </a:solidFill>
              </a:rPr>
              <a:t>MİKROBİOTA</a:t>
            </a:r>
            <a:r>
              <a:rPr lang="tr-TR" sz="2600" dirty="0" smtClean="0"/>
              <a:t>: Alg, </a:t>
            </a:r>
            <a:r>
              <a:rPr lang="tr-TR" sz="2600" dirty="0" err="1" smtClean="0"/>
              <a:t>protozoa</a:t>
            </a:r>
            <a:r>
              <a:rPr lang="tr-TR" sz="2600" dirty="0" smtClean="0"/>
              <a:t>, mantar ve bakteriler.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2600" b="1" dirty="0" smtClean="0">
                <a:solidFill>
                  <a:srgbClr val="C00000"/>
                </a:solidFill>
              </a:rPr>
              <a:t>MEZOBİOTA</a:t>
            </a:r>
            <a:r>
              <a:rPr lang="tr-TR" sz="2600" dirty="0" smtClean="0"/>
              <a:t>:  </a:t>
            </a:r>
            <a:r>
              <a:rPr lang="tr-TR" sz="2600" dirty="0" err="1" smtClean="0"/>
              <a:t>Nematodlar</a:t>
            </a:r>
            <a:r>
              <a:rPr lang="tr-TR" sz="2600" dirty="0" smtClean="0"/>
              <a:t>,  küçük </a:t>
            </a:r>
            <a:r>
              <a:rPr lang="tr-TR" sz="2600" dirty="0" err="1" smtClean="0"/>
              <a:t>arthropodlar</a:t>
            </a:r>
            <a:r>
              <a:rPr lang="tr-TR" sz="2600" dirty="0" smtClean="0"/>
              <a:t>, </a:t>
            </a:r>
            <a:r>
              <a:rPr lang="tr-TR" sz="2600" dirty="0" err="1" smtClean="0"/>
              <a:t>kollemboller</a:t>
            </a:r>
            <a:r>
              <a:rPr lang="tr-TR" sz="2600" dirty="0" smtClean="0"/>
              <a:t>, </a:t>
            </a:r>
            <a:r>
              <a:rPr lang="tr-TR" sz="2600" dirty="0" err="1" smtClean="0"/>
              <a:t>enchytraeid</a:t>
            </a:r>
            <a:r>
              <a:rPr lang="tr-TR" sz="2600" dirty="0" smtClean="0"/>
              <a:t> kurtları.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tr-TR" sz="2600" b="1" dirty="0" smtClean="0">
                <a:solidFill>
                  <a:srgbClr val="C00000"/>
                </a:solidFill>
              </a:rPr>
              <a:t>MAKROBİOTA</a:t>
            </a:r>
            <a:r>
              <a:rPr lang="tr-TR" sz="2600" dirty="0" smtClean="0"/>
              <a:t>: Yer solucanları, </a:t>
            </a:r>
            <a:r>
              <a:rPr lang="tr-TR" sz="2600" dirty="0" err="1" smtClean="0"/>
              <a:t>yumuşakcalar</a:t>
            </a:r>
            <a:r>
              <a:rPr lang="tr-TR" sz="2600" dirty="0" smtClean="0"/>
              <a:t>, büyük </a:t>
            </a:r>
            <a:r>
              <a:rPr lang="tr-TR" sz="2600" dirty="0" err="1" smtClean="0"/>
              <a:t>enchytraeidler</a:t>
            </a:r>
            <a:r>
              <a:rPr lang="tr-TR" sz="2600" dirty="0" smtClean="0"/>
              <a:t> ve </a:t>
            </a:r>
            <a:r>
              <a:rPr lang="tr-TR" sz="2600" dirty="0" err="1" smtClean="0"/>
              <a:t>arthropodlar</a:t>
            </a:r>
            <a:r>
              <a:rPr lang="tr-TR" sz="2600" dirty="0" smtClean="0"/>
              <a:t>.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tr-TR" sz="26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tr-TR" sz="2600" dirty="0" err="1" smtClean="0"/>
              <a:t>Makrobiota</a:t>
            </a:r>
            <a:r>
              <a:rPr lang="tr-TR" sz="2600" dirty="0" smtClean="0"/>
              <a:t> arasında bitki kökleri,kazıcı kemirgenler, sürüngen ve hem suda hem de karada yaşayan hayvanlar yer alır.</a:t>
            </a:r>
            <a:endParaRPr lang="en-US" sz="26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tr-TR" sz="2600" dirty="0" smtClean="0"/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"/>
              <a:defRPr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423559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412875"/>
            <a:ext cx="8642350" cy="47180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altLang="tr-TR" smtClean="0"/>
              <a:t>   </a:t>
            </a:r>
            <a:r>
              <a:rPr lang="tr-TR" altLang="tr-TR" b="1" smtClean="0"/>
              <a:t>CANLILAR ALEMİ( KINGDOM)</a:t>
            </a:r>
            <a:endParaRPr lang="en-US" altLang="tr-TR" b="1" smtClean="0"/>
          </a:p>
        </p:txBody>
      </p:sp>
      <p:sp>
        <p:nvSpPr>
          <p:cNvPr id="64515" name="Line 4"/>
          <p:cNvSpPr>
            <a:spLocks noChangeShapeType="1"/>
          </p:cNvSpPr>
          <p:nvPr/>
        </p:nvSpPr>
        <p:spPr bwMode="auto">
          <a:xfrm>
            <a:off x="1042988" y="2205038"/>
            <a:ext cx="30241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6" name="Line 5"/>
          <p:cNvSpPr>
            <a:spLocks noChangeShapeType="1"/>
          </p:cNvSpPr>
          <p:nvPr/>
        </p:nvSpPr>
        <p:spPr bwMode="auto">
          <a:xfrm flipH="1">
            <a:off x="684213" y="2205038"/>
            <a:ext cx="395287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7" name="Line 6"/>
          <p:cNvSpPr>
            <a:spLocks noChangeShapeType="1"/>
          </p:cNvSpPr>
          <p:nvPr/>
        </p:nvSpPr>
        <p:spPr bwMode="auto">
          <a:xfrm>
            <a:off x="2268538" y="2205038"/>
            <a:ext cx="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8" name="Line 7"/>
          <p:cNvSpPr>
            <a:spLocks noChangeShapeType="1"/>
          </p:cNvSpPr>
          <p:nvPr/>
        </p:nvSpPr>
        <p:spPr bwMode="auto">
          <a:xfrm>
            <a:off x="4067175" y="2205038"/>
            <a:ext cx="360363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9" name="Rectangle 8"/>
          <p:cNvSpPr>
            <a:spLocks noChangeArrowheads="1"/>
          </p:cNvSpPr>
          <p:nvPr/>
        </p:nvSpPr>
        <p:spPr bwMode="auto">
          <a:xfrm>
            <a:off x="539750" y="2636838"/>
            <a:ext cx="1079500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HAYVANLAR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4520" name="Rectangle 9"/>
          <p:cNvSpPr>
            <a:spLocks noChangeArrowheads="1"/>
          </p:cNvSpPr>
          <p:nvPr/>
        </p:nvSpPr>
        <p:spPr bwMode="auto">
          <a:xfrm>
            <a:off x="2195513" y="2636838"/>
            <a:ext cx="1152525" cy="2873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="1" baseline="0">
                <a:latin typeface="Arial" charset="0"/>
              </a:rPr>
              <a:t>BİTKİLER</a:t>
            </a:r>
            <a:endParaRPr lang="en-US" altLang="tr-TR" sz="1800" b="1" baseline="0">
              <a:latin typeface="Arial" charset="0"/>
            </a:endParaRPr>
          </a:p>
        </p:txBody>
      </p:sp>
      <p:sp>
        <p:nvSpPr>
          <p:cNvPr id="64521" name="Rectangle 10"/>
          <p:cNvSpPr>
            <a:spLocks noChangeArrowheads="1"/>
          </p:cNvSpPr>
          <p:nvPr/>
        </p:nvSpPr>
        <p:spPr bwMode="auto">
          <a:xfrm>
            <a:off x="4356100" y="2636838"/>
            <a:ext cx="1223963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PROTİSTLER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4522" name="Line 11"/>
          <p:cNvSpPr>
            <a:spLocks noChangeShapeType="1"/>
          </p:cNvSpPr>
          <p:nvPr/>
        </p:nvSpPr>
        <p:spPr bwMode="auto">
          <a:xfrm flipH="1">
            <a:off x="3995738" y="2852738"/>
            <a:ext cx="431800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3" name="Oval 13"/>
          <p:cNvSpPr>
            <a:spLocks noChangeArrowheads="1"/>
          </p:cNvSpPr>
          <p:nvPr/>
        </p:nvSpPr>
        <p:spPr bwMode="auto">
          <a:xfrm>
            <a:off x="2771775" y="3284538"/>
            <a:ext cx="180022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400" b="1" baseline="0">
                <a:latin typeface="Arial" charset="0"/>
              </a:rPr>
              <a:t>PROKARYONTLAR</a:t>
            </a:r>
            <a:endParaRPr lang="en-US" altLang="tr-TR" sz="1400" b="1" baseline="0">
              <a:latin typeface="Arial" charset="0"/>
            </a:endParaRPr>
          </a:p>
        </p:txBody>
      </p:sp>
      <p:sp>
        <p:nvSpPr>
          <p:cNvPr id="64524" name="Rectangle 14"/>
          <p:cNvSpPr>
            <a:spLocks noChangeArrowheads="1"/>
          </p:cNvSpPr>
          <p:nvPr/>
        </p:nvSpPr>
        <p:spPr bwMode="auto">
          <a:xfrm>
            <a:off x="2771775" y="3644900"/>
            <a:ext cx="1800225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200" b="1" baseline="0">
                <a:latin typeface="Arial" charset="0"/>
              </a:rPr>
              <a:t>İLKEL TEK HÜCRELİ</a:t>
            </a:r>
            <a:endParaRPr lang="en-US" altLang="tr-TR" sz="1200" b="1" baseline="0">
              <a:latin typeface="Arial" charset="0"/>
            </a:endParaRPr>
          </a:p>
        </p:txBody>
      </p:sp>
      <p:sp>
        <p:nvSpPr>
          <p:cNvPr id="64525" name="Line 15"/>
          <p:cNvSpPr>
            <a:spLocks noChangeShapeType="1"/>
          </p:cNvSpPr>
          <p:nvPr/>
        </p:nvSpPr>
        <p:spPr bwMode="auto">
          <a:xfrm>
            <a:off x="5580063" y="2852738"/>
            <a:ext cx="431800" cy="504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6" name="Oval 16"/>
          <p:cNvSpPr>
            <a:spLocks noChangeArrowheads="1"/>
          </p:cNvSpPr>
          <p:nvPr/>
        </p:nvSpPr>
        <p:spPr bwMode="auto">
          <a:xfrm>
            <a:off x="5435600" y="3357563"/>
            <a:ext cx="1944688" cy="3587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ÖKARYONTLAR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4527" name="Rectangle 17"/>
          <p:cNvSpPr>
            <a:spLocks noChangeArrowheads="1"/>
          </p:cNvSpPr>
          <p:nvPr/>
        </p:nvSpPr>
        <p:spPr bwMode="auto">
          <a:xfrm>
            <a:off x="4643438" y="3716338"/>
            <a:ext cx="4071937" cy="284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Hücre yapısı hayvan ve bitkilere benzer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4528" name="Oval 18"/>
          <p:cNvSpPr>
            <a:spLocks noChangeArrowheads="1"/>
          </p:cNvSpPr>
          <p:nvPr/>
        </p:nvSpPr>
        <p:spPr bwMode="auto">
          <a:xfrm>
            <a:off x="2916238" y="4076700"/>
            <a:ext cx="1150937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1.Bakteriler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4529" name="Oval 19"/>
          <p:cNvSpPr>
            <a:spLocks noChangeArrowheads="1"/>
          </p:cNvSpPr>
          <p:nvPr/>
        </p:nvSpPr>
        <p:spPr bwMode="auto">
          <a:xfrm>
            <a:off x="2843213" y="4724400"/>
            <a:ext cx="1296987" cy="6492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2.Mavi algler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4530" name="Oval 20"/>
          <p:cNvSpPr>
            <a:spLocks noChangeArrowheads="1"/>
          </p:cNvSpPr>
          <p:nvPr/>
        </p:nvSpPr>
        <p:spPr bwMode="auto">
          <a:xfrm>
            <a:off x="5076825" y="4076700"/>
            <a:ext cx="15113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1.Algler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4531" name="Oval 21"/>
          <p:cNvSpPr>
            <a:spLocks noChangeArrowheads="1"/>
          </p:cNvSpPr>
          <p:nvPr/>
        </p:nvSpPr>
        <p:spPr bwMode="auto">
          <a:xfrm>
            <a:off x="5003800" y="4581525"/>
            <a:ext cx="1800225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2.Mantarlar</a:t>
            </a:r>
            <a:endParaRPr lang="en-US" altLang="tr-TR" sz="1800" baseline="0">
              <a:latin typeface="Arial" charset="0"/>
            </a:endParaRPr>
          </a:p>
        </p:txBody>
      </p:sp>
      <p:sp>
        <p:nvSpPr>
          <p:cNvPr id="64532" name="Oval 22"/>
          <p:cNvSpPr>
            <a:spLocks noChangeArrowheads="1"/>
          </p:cNvSpPr>
          <p:nvPr/>
        </p:nvSpPr>
        <p:spPr bwMode="auto">
          <a:xfrm>
            <a:off x="5003800" y="5157788"/>
            <a:ext cx="1873250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"/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8CADAE"/>
              </a:buClr>
              <a:buSzPct val="75000"/>
              <a:buFont typeface="Wingdings 2" pitchFamily="18" charset="2"/>
              <a:buChar char=""/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8C7B70"/>
              </a:buClr>
              <a:buSzPct val="70000"/>
              <a:buFont typeface="Wingdings" pitchFamily="2" charset="2"/>
              <a:buChar char=""/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baseline="0">
                <a:latin typeface="Arial" charset="0"/>
              </a:rPr>
              <a:t>3.Protozoalar</a:t>
            </a:r>
            <a:endParaRPr lang="en-US" altLang="tr-TR" sz="1800" baseline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4586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503</Words>
  <Application>Microsoft Office PowerPoint</Application>
  <PresentationFormat>Ekran Gösterisi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Toprak Sıcaklığı ve Mikroflora</vt:lpstr>
      <vt:lpstr>Toprakta Güneş Enerjisinin Absorplanmasında Önemli Faktörler:</vt:lpstr>
      <vt:lpstr>PowerPoint Sunusu</vt:lpstr>
      <vt:lpstr>PowerPoint Sunusu</vt:lpstr>
      <vt:lpstr>PowerPoint Sunusu</vt:lpstr>
      <vt:lpstr>Mikroorganizmalar Sıcaklık Gereksinimlerine Göre:</vt:lpstr>
      <vt:lpstr>PowerPoint Sunusu</vt:lpstr>
      <vt:lpstr>Toprak Mikroorganizmaları</vt:lpstr>
      <vt:lpstr>PowerPoint Sunusu</vt:lpstr>
      <vt:lpstr>PowerPoint Sunusu</vt:lpstr>
      <vt:lpstr>PowerPoint Sunusu</vt:lpstr>
      <vt:lpstr>Prokaryotik canlılar (bakteri, aktinomiset ve mavi algler)</vt:lpstr>
      <vt:lpstr>Eukaryotik canlılar ( algler, mantarlar ve protozoalar)</vt:lpstr>
      <vt:lpstr>PowerPoint Sunusu</vt:lpstr>
      <vt:lpstr>Mikroorganizmaların Boyutları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3</cp:revision>
  <dcterms:created xsi:type="dcterms:W3CDTF">2019-04-28T12:26:47Z</dcterms:created>
  <dcterms:modified xsi:type="dcterms:W3CDTF">2019-04-28T12:30:12Z</dcterms:modified>
</cp:coreProperties>
</file>