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5347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724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5495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6601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467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603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902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8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848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8946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0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A640E-F00C-486C-A62F-C434E81FCD01}" type="datetimeFigureOut">
              <a:rPr lang="tr-TR" smtClean="0"/>
              <a:t>27.09.2019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3A183-FEBA-405B-94A9-49D07F1AEE5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327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Başlık"/>
          <p:cNvSpPr>
            <a:spLocks noGrp="1"/>
          </p:cNvSpPr>
          <p:nvPr>
            <p:ph type="ctrTitle"/>
          </p:nvPr>
        </p:nvSpPr>
        <p:spPr>
          <a:xfrm>
            <a:off x="2279576" y="2479180"/>
            <a:ext cx="7772400" cy="1899643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54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Mantarların Genel Özellikleri</a:t>
            </a:r>
          </a:p>
        </p:txBody>
      </p:sp>
    </p:spTree>
    <p:extLst>
      <p:ext uri="{BB962C8B-B14F-4D97-AF65-F5344CB8AC3E}">
        <p14:creationId xmlns:p14="http://schemas.microsoft.com/office/powerpoint/2010/main" val="314622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5761038"/>
          </a:xfrm>
        </p:spPr>
        <p:txBody>
          <a:bodyPr>
            <a:normAutofit lnSpcReduction="10000"/>
          </a:bodyPr>
          <a:lstStyle/>
          <a:p>
            <a:pPr marL="857250" lvl="1" indent="-457200">
              <a:buFont typeface="Wingdings" pitchFamily="2" charset="2"/>
              <a:buAutoNum type="arabicParenR"/>
            </a:pPr>
            <a:r>
              <a:rPr lang="tr-TR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duvarı</a:t>
            </a: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Sadece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septumlu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bulunur.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Septumsuz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sönositik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tek hücre veya tek bir borucuk şeklinde olduğundan bunlarda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hifanın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cidar yapısı hücre duvarı olarak kabul edilir.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hücresinin büyüklüğünü ve şeklini belirler, hücreyi olumsuz çevresel koşullardan korur,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antijenik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özellik kazandırır ve içerdiği enzimlerden dolayı fizyolojik bir aktivite gösterir.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duvarı giderildiğinde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protoplast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meydana gelir.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duvarı çok katlı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multi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laminer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fibriler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özelliktedir.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durum hücre duvarının sağlamlığını arttırır.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7227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duvarının yapısında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% 80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polisakkarid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glukan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galaktoz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kitin,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kitozan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mannan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selüloz)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% 5-15 protein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% 3-10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lipid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bulunur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duvarının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fibriler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özelliğini kitin veya selüloz verir</a:t>
            </a:r>
          </a:p>
        </p:txBody>
      </p:sp>
    </p:spTree>
    <p:extLst>
      <p:ext uri="{BB962C8B-B14F-4D97-AF65-F5344CB8AC3E}">
        <p14:creationId xmlns:p14="http://schemas.microsoft.com/office/powerpoint/2010/main" val="62854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2)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sınıfı hariç diğer tüm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flamentöz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mantarlarda görülür.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Basit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Deuteromycetes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Ortasında veya ortaya yakın bir bölgede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bulunur.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porları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kapatan bir veya daha fazla sayıda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Woronin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cisimciği bulunur.</a:t>
            </a:r>
          </a:p>
          <a:p>
            <a:pPr lvl="2" eaLnBrk="1" hangingPunct="1">
              <a:buFont typeface="Wingdings" pitchFamily="2" charset="2"/>
              <a:buChar char="§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Dolipor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Basidiomycetes</a:t>
            </a: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eaLnBrk="1" hangingPunct="1"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Septumun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ortasında çok dar bir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bulunur ve etrafı amorf ve kabarık bir kenarla (yaka) çevrilidir.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yapının etrafında da çok ince ve delikli bir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parentosom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bulunur.</a:t>
            </a:r>
          </a:p>
          <a:p>
            <a:pPr lvl="2" eaLnBrk="1" hangingPunct="1">
              <a:buFont typeface="Wingdings" pitchFamily="2" charset="2"/>
              <a:buChar char="§"/>
            </a:pP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Dolipor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sitoplazma geçişine izin verdiği halde çekirdeği geçirmez.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892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3)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Sitoplazmik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plasmalemma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duvarının altında üç katmanlı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ünit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özelliğinde bir yapıdır.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Fosfolipid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protein ve sterol</a:t>
            </a:r>
            <a:r>
              <a:rPr lang="tr-TR" alt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den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ergosterol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oluşur.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Permeabilite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özelliği bulunur.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277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2396" y="404664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4)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Lomazom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duvarı ile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sitoplazmik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arasında yer alan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organeldir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Bulunduğu yerde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sitoplazmik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içeri doğru bir çöküntü oluşturur.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Salgısal aktivite ve sitoplazma sentezinde görev alır.</a:t>
            </a:r>
          </a:p>
        </p:txBody>
      </p:sp>
    </p:spTree>
    <p:extLst>
      <p:ext uri="{BB962C8B-B14F-4D97-AF65-F5344CB8AC3E}">
        <p14:creationId xmlns:p14="http://schemas.microsoft.com/office/powerpoint/2010/main" val="288473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404664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5)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Endoplazmik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retikulum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 katlı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ünit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membranla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çevrili ve üzerinde ribozomların bulunduğu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organeldir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Lipoprotein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yapısındadır.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Protein sentezinde ve metabolizma için gerekli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substansların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taşınmasında görevlidir.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1428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188640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6)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Vakuol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Ünit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ile çevrili yapılardır.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Pigment, kristal ve amorf karakterde maddeler barındırır.</a:t>
            </a:r>
          </a:p>
        </p:txBody>
      </p:sp>
    </p:spTree>
    <p:extLst>
      <p:ext uri="{BB962C8B-B14F-4D97-AF65-F5344CB8AC3E}">
        <p14:creationId xmlns:p14="http://schemas.microsoft.com/office/powerpoint/2010/main" val="3847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548680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7)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Vesikül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Büyümekte olan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çokça bulunur.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Golgi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aparatından köken alır.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 duvarının sentezinde ve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lizisinde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rol alır.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062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620688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8) Çekirdek ve Çekirdekçik </a:t>
            </a:r>
          </a:p>
          <a:p>
            <a:pPr eaLnBrk="1" hangingPunct="1">
              <a:buFont typeface="Wingdings" pitchFamily="2" charset="2"/>
              <a:buNone/>
            </a:pP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Her hücrede bir adet, çok genç ve çok çabuk üreyen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ise birden fazla bulunabilir.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Septumsuz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hifalarda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her hücrede birden fazla bulunur.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Kromozom DNA yapısındadır.</a:t>
            </a:r>
          </a:p>
          <a:p>
            <a:pPr eaLnBrk="1" hangingPunct="1">
              <a:buFont typeface="Wingdings" pitchFamily="2" charset="2"/>
              <a:buChar char="§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Etrafında delikli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yer alır.</a:t>
            </a:r>
          </a:p>
        </p:txBody>
      </p:sp>
    </p:spTree>
    <p:extLst>
      <p:ext uri="{BB962C8B-B14F-4D97-AF65-F5344CB8AC3E}">
        <p14:creationId xmlns:p14="http://schemas.microsoft.com/office/powerpoint/2010/main" val="143558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33265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9)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Mitokondrium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Protein ve DNA yapısında bir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organeldir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Hücrenin enerji merkezidir.</a:t>
            </a:r>
          </a:p>
          <a:p>
            <a:pPr eaLnBrk="1" hangingPunct="1">
              <a:buFont typeface="Wingdings" pitchFamily="2" charset="2"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1690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r>
              <a:rPr lang="tr-TR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Mantarların Genel Özellikleri</a:t>
            </a:r>
          </a:p>
        </p:txBody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196753"/>
            <a:ext cx="8363272" cy="4929411"/>
          </a:xfrm>
        </p:spPr>
        <p:txBody>
          <a:bodyPr/>
          <a:lstStyle/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ökaryotik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hücre yapısına sahiptir ve bu yüzden birçok bakteriyel antibiyotiğe karşı duyarsızdırlar.</a:t>
            </a:r>
          </a:p>
          <a:p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Fotosentetik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değildirler ve hareketsizdirler.</a:t>
            </a: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Optimum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6.0 iken daha asidik ortamlarda üreyebilirler.</a:t>
            </a: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Zorunlu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aerobturlar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optimum üreme sıcaklıkları 20-30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tr-TR" altLang="en-US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Sistemik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mukozislere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yol açan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 37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tr-TR" altLang="en-US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tolere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edebilirler .</a:t>
            </a: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besiyerlerinde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genellikle yavaş ürerlerken,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türleri 2-3 günde üreyebilir, ancak birçok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inkubasyon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süresi 3-5 haftayı bulur.</a:t>
            </a: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 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küf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2400" b="1" dirty="0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olmak üzere 2 grupta sınıflandırılabilirler.</a:t>
            </a:r>
          </a:p>
          <a:p>
            <a:pPr>
              <a:lnSpc>
                <a:spcPct val="90000"/>
              </a:lnSpc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79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31950" y="404266"/>
            <a:ext cx="89281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10) Ribozom 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Protein sentez merkezidir.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% 50-70 RNA ve % 35-50 protein yapısındadır.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80 S ( 60S + 40S ) ( S :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Svedberg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birimi )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11)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Golgi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aparatı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Sitoplazmik</a:t>
            </a: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granüller </a:t>
            </a:r>
          </a:p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Lizozom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tr-TR" sz="24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  </a:t>
            </a:r>
            <a:r>
              <a:rPr lang="tr-TR" sz="24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Kitozom</a:t>
            </a:r>
            <a:endParaRPr lang="tr-TR" sz="24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77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19536" y="260648"/>
            <a:ext cx="8229600" cy="1143000"/>
          </a:xfrm>
        </p:spPr>
        <p:txBody>
          <a:bodyPr/>
          <a:lstStyle/>
          <a:p>
            <a:r>
              <a:rPr lang="tr-TR" b="1" dirty="0" smtClean="0">
                <a:latin typeface="Times New Roman" pitchFamily="18" charset="0"/>
                <a:cs typeface="Times New Roman" pitchFamily="18" charset="0"/>
              </a:rPr>
              <a:t>KÜFLER</a:t>
            </a:r>
            <a:endParaRPr lang="tr-T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89" name="Rectangle 3"/>
          <p:cNvSpPr>
            <a:spLocks noGrp="1" noChangeArrowheads="1"/>
          </p:cNvSpPr>
          <p:nvPr>
            <p:ph idx="1"/>
          </p:nvPr>
        </p:nvSpPr>
        <p:spPr>
          <a:xfrm>
            <a:off x="1703512" y="1351310"/>
            <a:ext cx="8604448" cy="4525963"/>
          </a:xfrm>
        </p:spPr>
        <p:txBody>
          <a:bodyPr>
            <a:normAutofit lnSpcReduction="10000"/>
          </a:bodyPr>
          <a:lstStyle/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Küfler,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filamentöz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yapıda olup, dallanan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filamentler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2-10 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µ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 çapında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halindedir.</a:t>
            </a:r>
          </a:p>
          <a:p>
            <a:pPr>
              <a:buNone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Birçok mantar türünde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adı verilen bölmeli yapı gösterir, ancak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Zygomycetes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septumsuzdur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Dallanan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arap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saçına benzer karışık yapılar oluşturur ki bunlara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ismi verilir.</a:t>
            </a:r>
          </a:p>
          <a:p>
            <a:pPr>
              <a:buNone/>
            </a:pP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r>
              <a:rPr lang="tr-TR" sz="2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üzerinde büyük tüyümsü yapıda koloniler oluşturur ve bunlar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aseksüel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sporlar taşıyan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aerial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tomurcuklanan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sentezlerler.</a:t>
            </a:r>
          </a:p>
        </p:txBody>
      </p:sp>
    </p:spTree>
    <p:extLst>
      <p:ext uri="{BB962C8B-B14F-4D97-AF65-F5344CB8AC3E}">
        <p14:creationId xmlns:p14="http://schemas.microsoft.com/office/powerpoint/2010/main" val="2129979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1981200" y="-27384"/>
            <a:ext cx="8229600" cy="1143000"/>
          </a:xfrm>
        </p:spPr>
        <p:txBody>
          <a:bodyPr/>
          <a:lstStyle/>
          <a:p>
            <a:r>
              <a:rPr lang="tr-TR" sz="4000" b="1" dirty="0">
                <a:latin typeface="Times New Roman" pitchFamily="18" charset="0"/>
                <a:cs typeface="Times New Roman" pitchFamily="18" charset="0"/>
              </a:rPr>
              <a:t>MAYALAR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3"/>
          <p:cNvSpPr>
            <a:spLocks noGrp="1" noChangeArrowheads="1"/>
          </p:cNvSpPr>
          <p:nvPr>
            <p:ph idx="1"/>
          </p:nvPr>
        </p:nvSpPr>
        <p:spPr>
          <a:xfrm>
            <a:off x="1775520" y="836712"/>
            <a:ext cx="8640960" cy="5256584"/>
          </a:xfrm>
        </p:spPr>
        <p:txBody>
          <a:bodyPr/>
          <a:lstStyle/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Mayalar, oval,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sferikal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 da mekik benzeri hücreler olup, 3-5 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µ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 çapındadır  ve 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yüzeyinde bakterilerden farklı ve büyük nemli koloniler oluştururlar.</a:t>
            </a: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Mayalar  tek başına tomurcuklanmayla veya spor oluşturmak suretiyle üreyen tek hücreli organizmalardır.</a:t>
            </a:r>
          </a:p>
          <a:p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Bazı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patojenler </a:t>
            </a:r>
            <a:r>
              <a:rPr lang="tr-TR" sz="2400" b="1" dirty="0" err="1">
                <a:solidFill>
                  <a:srgbClr val="00B0F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dimorfiktir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yani hayvan dokularında     (in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vivo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ve zenginleştirilmiş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besiyerinde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vitro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 37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tr-TR" altLang="en-US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üretildiklerinde  maya ya da maya benzeri üreme gösterirken, doğal  çevrelerinde  ve  25</a:t>
            </a:r>
            <a:r>
              <a:rPr 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°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</a:t>
            </a:r>
            <a:r>
              <a:rPr lang="tr-TR" altLang="en-US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inkube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edilen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besiyerlerinde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  benzeri  üreme  gösterirler.</a:t>
            </a:r>
          </a:p>
          <a:p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Candida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albicans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gibi mayalar hayvan dokularında birbirine yapışmış,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pseudohifa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olarak adlandırılan ayrı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benzeyen mekik şeklinde görülürler.</a:t>
            </a:r>
          </a:p>
          <a:p>
            <a:pPr>
              <a:buFontTx/>
              <a:buNone/>
            </a:pPr>
            <a:endParaRPr lang="tr-TR" sz="24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471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71500"/>
            <a:ext cx="8229600" cy="5810250"/>
          </a:xfrm>
        </p:spPr>
        <p:txBody>
          <a:bodyPr/>
          <a:lstStyle/>
          <a:p>
            <a:pPr eaLnBrk="1" hangingPunct="1"/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 maya veya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</a:t>
            </a:r>
            <a:r>
              <a:rPr lang="tr-TR" altLang="en-US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da bulunabilir.</a:t>
            </a:r>
          </a:p>
          <a:p>
            <a:pPr eaLnBrk="1" hangingPunct="1"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Bazı mantarlar hem maya hem de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miselyal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formlarda görülebilir. Böyle mantarlara </a:t>
            </a:r>
            <a:r>
              <a:rPr lang="tr-TR" altLang="en-US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tr-TR" sz="2000" b="1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dimorfik</a:t>
            </a:r>
            <a:r>
              <a:rPr lang="tr-TR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</a:t>
            </a:r>
            <a:r>
              <a:rPr lang="tr-TR" altLang="en-US" sz="2000" b="1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tr-TR" altLang="ja-JP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ismi verilir.</a:t>
            </a:r>
          </a:p>
          <a:p>
            <a:pPr eaLnBrk="1" hangingPunct="1"/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1. MAYA – (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parazitik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veya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form):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 doku kesitlerinde, bazı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eksudatlarda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 da 37C</a:t>
            </a:r>
            <a:r>
              <a:rPr lang="tr-TR" altLang="en-US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inkube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edilen kültürlerde görülür.</a:t>
            </a:r>
          </a:p>
          <a:p>
            <a:pPr eaLnBrk="1" hangingPunct="1"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2. MİSELYUM/MANTAR – (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saprofitik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veya küf </a:t>
            </a:r>
            <a:r>
              <a:rPr lang="tr-TR" sz="2000" b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morfu</a:t>
            </a:r>
            <a:r>
              <a:rPr lang="tr-TR" sz="2000" b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):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 doğada ya da 25C</a:t>
            </a:r>
            <a:r>
              <a:rPr lang="tr-TR" altLang="en-US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 kültüre edildiklerinde görülen formdur.</a:t>
            </a:r>
          </a:p>
          <a:p>
            <a:pPr eaLnBrk="1" hangingPunct="1">
              <a:buNone/>
            </a:pP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/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Dimorfik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mantarlarda maya formuna dönüşüm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patojenite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için gerekli olan bir özelliktir.</a:t>
            </a:r>
          </a:p>
          <a:p>
            <a:pPr eaLnBrk="1" hangingPunct="1"/>
            <a:endParaRPr lang="tr-TR" sz="2000" dirty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8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063552" y="2564906"/>
            <a:ext cx="8062664" cy="172819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tr-TR" sz="48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Mantarların </a:t>
            </a:r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Mikroskopik</a:t>
            </a:r>
            <a:r>
              <a:rPr lang="tr-TR" sz="4800" b="1" dirty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Morfolojileri</a:t>
            </a:r>
            <a:endParaRPr lang="tr-TR" sz="4000" b="1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083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332656"/>
            <a:ext cx="9144000" cy="5761038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tr-TR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	</a:t>
            </a:r>
            <a:r>
              <a:rPr lang="tr-TR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kolonileri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-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hyphae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 adı verilen, 1-3 cm uzunluğunda ve 5-10 µm çapında ince, uzun ve saydam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mikroskopik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flamentlerden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oluşur.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Bazı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branşsız ve ince bir borucuk şeklindedir.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Bazı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ise branşlaşma gösterir.</a:t>
            </a: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ea typeface="ＭＳ Ｐゴシック" pitchFamily="34" charset="-128"/>
            </a:endParaRPr>
          </a:p>
          <a:p>
            <a:pPr eaLnBrk="1" hangingPunct="1">
              <a:buFont typeface="Wingdings" pitchFamily="2" charset="2"/>
              <a:buChar char="ü"/>
            </a:pPr>
            <a:endParaRPr lang="tr-TR" sz="2400" dirty="0">
              <a:ea typeface="ＭＳ Ｐゴシック" pitchFamily="34" charset="-128"/>
            </a:endParaRPr>
          </a:p>
        </p:txBody>
      </p:sp>
      <p:pic>
        <p:nvPicPr>
          <p:cNvPr id="4710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19536" y="3284985"/>
            <a:ext cx="3240360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59884" y="3285704"/>
            <a:ext cx="3924548" cy="3239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798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0" y="476672"/>
            <a:ext cx="8964488" cy="5761038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Zygomycetes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sınıfı mantarlarda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septumsuz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olup kesintisiz düz bir borucuk şeklindedir.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Septumlarla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bölünmediği için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kompartmanlara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(hücrelere) ayrılmamıştır.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septumsuz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).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Deuteromycetes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sınıfı mantarlarda ise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hifalar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belli aralıklarla özel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septumlar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aracılığı ile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kompartmanlara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(hücrelere) ayrılmıştır (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septumlu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hifa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).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tr-TR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Char char="§"/>
            </a:pP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Bu bölünme tam değildir,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septumun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ortasında veya ortaya yakın bir bölgesinde bulunan özel </a:t>
            </a:r>
            <a:r>
              <a:rPr lang="tr-TR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porlar</a:t>
            </a:r>
            <a:r>
              <a:rPr lang="tr-TR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aracılığı ile hücreler birbirleriyle ilişki içindedirler.</a:t>
            </a:r>
          </a:p>
        </p:txBody>
      </p:sp>
    </p:spTree>
    <p:extLst>
      <p:ext uri="{BB962C8B-B14F-4D97-AF65-F5344CB8AC3E}">
        <p14:creationId xmlns:p14="http://schemas.microsoft.com/office/powerpoint/2010/main" val="131632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91544" y="2420888"/>
            <a:ext cx="8229600" cy="215567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54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Mantarların </a:t>
            </a:r>
            <a:br>
              <a:rPr lang="tr-TR" sz="54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</a:br>
            <a:r>
              <a:rPr lang="tr-TR" sz="5400" b="1" dirty="0">
                <a:solidFill>
                  <a:schemeClr val="accent1">
                    <a:lumMod val="10000"/>
                  </a:schemeClr>
                </a:solidFill>
                <a:latin typeface="Calibri" pitchFamily="34" charset="0"/>
                <a:cs typeface="Calibri" pitchFamily="34" charset="0"/>
              </a:rPr>
              <a:t>Anatomik Yapısı</a:t>
            </a:r>
            <a:endParaRPr lang="tr-TR" sz="5400" b="1" dirty="0">
              <a:solidFill>
                <a:schemeClr val="accent1">
                  <a:lumMod val="10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36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529</Words>
  <Application>Microsoft Office PowerPoint</Application>
  <PresentationFormat>Geniş ekran</PresentationFormat>
  <Paragraphs>117</Paragraphs>
  <Slides>20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7" baseType="lpstr">
      <vt:lpstr>ＭＳ Ｐゴシック</vt:lpstr>
      <vt:lpstr>Arial</vt:lpstr>
      <vt:lpstr>Calibri</vt:lpstr>
      <vt:lpstr>Calibri Light</vt:lpstr>
      <vt:lpstr>Times New Roman</vt:lpstr>
      <vt:lpstr>Wingdings</vt:lpstr>
      <vt:lpstr>Office Teması</vt:lpstr>
      <vt:lpstr>Mantarların Genel Özellikleri</vt:lpstr>
      <vt:lpstr>Mantarların Genel Özellikleri</vt:lpstr>
      <vt:lpstr>KÜFLER</vt:lpstr>
      <vt:lpstr>MAYALAR</vt:lpstr>
      <vt:lpstr>PowerPoint Sunusu</vt:lpstr>
      <vt:lpstr>Mantarların Mikroskopik Morfolojileri</vt:lpstr>
      <vt:lpstr>PowerPoint Sunusu</vt:lpstr>
      <vt:lpstr>PowerPoint Sunusu</vt:lpstr>
      <vt:lpstr>Mantarların  Anatomik Yapısı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Mantarların Genel Özellikleri</dc:title>
  <dc:creator>Inci Basak Kaya</dc:creator>
  <cp:lastModifiedBy>Inci Basak Kaya</cp:lastModifiedBy>
  <cp:revision>1</cp:revision>
  <dcterms:created xsi:type="dcterms:W3CDTF">2019-09-27T08:36:05Z</dcterms:created>
  <dcterms:modified xsi:type="dcterms:W3CDTF">2019-09-27T08:36:25Z</dcterms:modified>
</cp:coreProperties>
</file>