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72" r:id="rId11"/>
    <p:sldId id="277" r:id="rId12"/>
    <p:sldId id="27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6DAAF9-A556-444E-947E-366262898C52}" type="datetimeFigureOut">
              <a:rPr lang="tr-TR" smtClean="0"/>
              <a:t>27.04.2021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30AE6-DEBB-4655-98B4-D86EF6170125}" type="slidenum">
              <a:rPr lang="tr-TR" smtClean="0"/>
              <a:t>‹#›</a:t>
            </a:fld>
            <a:endParaRPr lang="tr-TR"/>
          </a:p>
        </p:txBody>
      </p:sp>
    </p:spTree>
    <p:extLst>
      <p:ext uri="{BB962C8B-B14F-4D97-AF65-F5344CB8AC3E}">
        <p14:creationId xmlns:p14="http://schemas.microsoft.com/office/powerpoint/2010/main" val="312891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57802B7A-00AE-4E58-8B71-B3F08E7F8831}" type="slidenum">
              <a:rPr lang="tr-TR" altLang="tr-TR" smtClean="0"/>
              <a:pPr>
                <a:defRPr/>
              </a:pPr>
              <a:t>9</a:t>
            </a:fld>
            <a:endParaRPr lang="tr-TR" altLang="tr-TR"/>
          </a:p>
        </p:txBody>
      </p:sp>
    </p:spTree>
    <p:extLst>
      <p:ext uri="{BB962C8B-B14F-4D97-AF65-F5344CB8AC3E}">
        <p14:creationId xmlns:p14="http://schemas.microsoft.com/office/powerpoint/2010/main" val="3491884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18CB007-D6CA-46DE-BC40-4B96B969874D}" type="datetimeFigureOut">
              <a:rPr lang="tr-TR" smtClean="0"/>
              <a:t>27.04.2021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1085232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8CB007-D6CA-46DE-BC40-4B96B969874D}" type="datetimeFigureOut">
              <a:rPr lang="tr-TR" smtClean="0"/>
              <a:t>27.04.2021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608986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8CB007-D6CA-46DE-BC40-4B96B969874D}" type="datetimeFigureOut">
              <a:rPr lang="tr-TR" smtClean="0"/>
              <a:t>27.04.2021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2849096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55650" y="0"/>
            <a:ext cx="8229600" cy="719138"/>
          </a:xfrm>
        </p:spPr>
        <p:txBody>
          <a:bodyPr/>
          <a:lstStyle/>
          <a:p>
            <a:r>
              <a:rPr lang="en-US" smtClean="0"/>
              <a:t>Click to edit Master title style</a:t>
            </a:r>
            <a:endParaRPr lang="tr-TR"/>
          </a:p>
        </p:txBody>
      </p:sp>
      <p:sp>
        <p:nvSpPr>
          <p:cNvPr id="3" name="Table Placeholder 2"/>
          <p:cNvSpPr>
            <a:spLocks noGrp="1"/>
          </p:cNvSpPr>
          <p:nvPr>
            <p:ph type="tbl" idx="1"/>
          </p:nvPr>
        </p:nvSpPr>
        <p:spPr>
          <a:xfrm>
            <a:off x="755650" y="906463"/>
            <a:ext cx="8229600" cy="5330825"/>
          </a:xfrm>
        </p:spPr>
        <p:txBody>
          <a:bodyPr/>
          <a:lstStyle/>
          <a:p>
            <a:pPr lvl="0"/>
            <a:endParaRPr lang="tr-TR" noProof="0" smtClean="0"/>
          </a:p>
        </p:txBody>
      </p:sp>
      <p:sp>
        <p:nvSpPr>
          <p:cNvPr id="4" name="Rectangle 22"/>
          <p:cNvSpPr>
            <a:spLocks noGrp="1" noChangeArrowheads="1"/>
          </p:cNvSpPr>
          <p:nvPr>
            <p:ph type="sldNum" sz="quarter" idx="10"/>
          </p:nvPr>
        </p:nvSpPr>
        <p:spPr>
          <a:ln/>
        </p:spPr>
        <p:txBody>
          <a:bodyPr/>
          <a:lstStyle>
            <a:lvl1pPr>
              <a:defRPr/>
            </a:lvl1pPr>
          </a:lstStyle>
          <a:p>
            <a:pPr>
              <a:defRPr/>
            </a:pPr>
            <a:fld id="{B6C0D543-0CBA-4BDB-A446-D3CF20BCE751}" type="slidenum">
              <a:rPr lang="tr-TR" altLang="tr-TR"/>
              <a:pPr>
                <a:defRPr/>
              </a:pPr>
              <a:t>‹#›</a:t>
            </a:fld>
            <a:endParaRPr lang="tr-TR" altLang="tr-TR"/>
          </a:p>
        </p:txBody>
      </p:sp>
    </p:spTree>
    <p:extLst>
      <p:ext uri="{BB962C8B-B14F-4D97-AF65-F5344CB8AC3E}">
        <p14:creationId xmlns:p14="http://schemas.microsoft.com/office/powerpoint/2010/main" val="4757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8CB007-D6CA-46DE-BC40-4B96B969874D}" type="datetimeFigureOut">
              <a:rPr lang="tr-TR" smtClean="0"/>
              <a:t>27.04.2021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1831165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18CB007-D6CA-46DE-BC40-4B96B969874D}" type="datetimeFigureOut">
              <a:rPr lang="tr-TR" smtClean="0"/>
              <a:t>27.04.2021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580079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8CB007-D6CA-46DE-BC40-4B96B969874D}" type="datetimeFigureOut">
              <a:rPr lang="tr-TR" smtClean="0"/>
              <a:t>27.04.2021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12591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8CB007-D6CA-46DE-BC40-4B96B969874D}" type="datetimeFigureOut">
              <a:rPr lang="tr-TR" smtClean="0"/>
              <a:t>27.04.2021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4025626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18CB007-D6CA-46DE-BC40-4B96B969874D}" type="datetimeFigureOut">
              <a:rPr lang="tr-TR" smtClean="0"/>
              <a:t>27.04.2021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275484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8CB007-D6CA-46DE-BC40-4B96B969874D}" type="datetimeFigureOut">
              <a:rPr lang="tr-TR" smtClean="0"/>
              <a:t>27.04.2021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1387496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8CB007-D6CA-46DE-BC40-4B96B969874D}" type="datetimeFigureOut">
              <a:rPr lang="tr-TR" smtClean="0"/>
              <a:t>27.04.2021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435998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8CB007-D6CA-46DE-BC40-4B96B969874D}" type="datetimeFigureOut">
              <a:rPr lang="tr-TR" smtClean="0"/>
              <a:t>27.04.2021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D33B49-8002-4F9B-AC34-C22039B6E5FD}" type="slidenum">
              <a:rPr lang="tr-TR" smtClean="0"/>
              <a:t>‹#›</a:t>
            </a:fld>
            <a:endParaRPr lang="tr-TR"/>
          </a:p>
        </p:txBody>
      </p:sp>
    </p:spTree>
    <p:extLst>
      <p:ext uri="{BB962C8B-B14F-4D97-AF65-F5344CB8AC3E}">
        <p14:creationId xmlns:p14="http://schemas.microsoft.com/office/powerpoint/2010/main" val="3806540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8CB007-D6CA-46DE-BC40-4B96B969874D}" type="datetimeFigureOut">
              <a:rPr lang="tr-TR" smtClean="0"/>
              <a:t>27.04.2021</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D33B49-8002-4F9B-AC34-C22039B6E5FD}" type="slidenum">
              <a:rPr lang="tr-TR" smtClean="0"/>
              <a:t>‹#›</a:t>
            </a:fld>
            <a:endParaRPr lang="tr-TR"/>
          </a:p>
        </p:txBody>
      </p:sp>
    </p:spTree>
    <p:extLst>
      <p:ext uri="{BB962C8B-B14F-4D97-AF65-F5344CB8AC3E}">
        <p14:creationId xmlns:p14="http://schemas.microsoft.com/office/powerpoint/2010/main" val="436574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google.com.tr/imgres?imgurl=http://www.suturunleri.com/bilgiler/images/peynir/peynir_21.jpg&amp;imgrefurl=http://www.suturunleri.com/bilgiler/peynir/pey04.asp&amp;h=240&amp;w=320&amp;sz=26&amp;hl=tr&amp;start=1&amp;tbnid=z4-ihMBYs0kdGM:&amp;tbnh=89&amp;tbnw=118&amp;prev=/images?q%3DPEYN%C4%B0R%26gbv%3D2%26svnum%3D10%26hl%3Dtr"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images.google.com.tr/imgres?imgurl=http://www.igourmet.com/images/productsLg/mozzarella.jpg&amp;imgrefurl=http://www.turkforum.net/showthread.php?t%3D659269&amp;h=500&amp;w=500&amp;sz=43&amp;hl=tr&amp;start=12&amp;um=1&amp;tbnid=IzR3vuY5FbmmCM:&amp;tbnh=130&amp;tbnw=130&amp;prev=/images?q%3Dpeynir%2B%C3%BCretimi%2Bvideo%26um%3D1%26hl%3Dtr"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tr/imgres?imgurl=http://www.vantarim.gov.tr/images/haber333.jpg&amp;imgrefurl=http://www.vantarim.gov.tr/haber.php?id%3D114&amp;h=279&amp;w=400&amp;sz=38&amp;hl=tr&amp;start=2&amp;tbnid=_nCSu90kH62tQM:&amp;tbnh=86&amp;tbnw=124&amp;prev=/images?q%3DKIRMIZI%2BET%26gbv%3D2%26svnum%3D10%26hl%3Dtr"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mtClean="0"/>
              <a:t>HACCP_UYGULAMA</a:t>
            </a:r>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182195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8"/>
          <p:cNvSpPr>
            <a:spLocks noChangeArrowheads="1"/>
          </p:cNvSpPr>
          <p:nvPr/>
        </p:nvSpPr>
        <p:spPr bwMode="auto">
          <a:xfrm>
            <a:off x="827088" y="158750"/>
            <a:ext cx="5969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tr-TR" altLang="tr-TR">
                <a:solidFill>
                  <a:schemeClr val="bg1"/>
                </a:solidFill>
              </a:rPr>
              <a:t>BEYAZ PEYNİR HACCP PLANI</a:t>
            </a:r>
          </a:p>
        </p:txBody>
      </p:sp>
      <p:sp>
        <p:nvSpPr>
          <p:cNvPr id="34819" name="Rectangle 9"/>
          <p:cNvSpPr>
            <a:spLocks noGrp="1" noChangeArrowheads="1"/>
          </p:cNvSpPr>
          <p:nvPr>
            <p:ph type="body" idx="1"/>
          </p:nvPr>
        </p:nvSpPr>
        <p:spPr>
          <a:xfrm>
            <a:off x="755650" y="1052513"/>
            <a:ext cx="8604250" cy="5330825"/>
          </a:xfrm>
          <a:noFill/>
        </p:spPr>
        <p:txBody>
          <a:bodyPr/>
          <a:lstStyle/>
          <a:p>
            <a:pPr eaLnBrk="1" hangingPunct="1"/>
            <a:endParaRPr lang="tr-TR" altLang="tr-TR" sz="5400" smtClean="0"/>
          </a:p>
          <a:p>
            <a:pPr eaLnBrk="1" hangingPunct="1">
              <a:buFontTx/>
              <a:buNone/>
            </a:pPr>
            <a:endParaRPr lang="tr-TR" altLang="tr-TR" smtClean="0"/>
          </a:p>
        </p:txBody>
      </p:sp>
      <p:sp>
        <p:nvSpPr>
          <p:cNvPr id="34820" name="Rectangle 10"/>
          <p:cNvSpPr>
            <a:spLocks noChangeArrowheads="1"/>
          </p:cNvSpPr>
          <p:nvPr/>
        </p:nvSpPr>
        <p:spPr bwMode="auto">
          <a:xfrm>
            <a:off x="0" y="981075"/>
            <a:ext cx="9396413" cy="533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Tx/>
              <a:buNone/>
            </a:pPr>
            <a:r>
              <a:rPr lang="tr-TR" altLang="tr-TR" sz="1800"/>
              <a:t>          </a:t>
            </a:r>
            <a:r>
              <a:rPr lang="tr-TR" altLang="tr-TR" sz="1800" u="sng"/>
              <a:t> Proses </a:t>
            </a:r>
            <a:r>
              <a:rPr lang="tr-TR" altLang="tr-TR" sz="1800"/>
              <a:t>      	</a:t>
            </a:r>
            <a:r>
              <a:rPr lang="tr-TR" altLang="tr-TR" sz="1800" u="sng"/>
              <a:t>Tehlike </a:t>
            </a:r>
            <a:r>
              <a:rPr lang="tr-TR" altLang="tr-TR" sz="1800"/>
              <a:t>  	  </a:t>
            </a:r>
            <a:r>
              <a:rPr lang="tr-TR" altLang="tr-TR" sz="1800" u="sng"/>
              <a:t>Önleyici tedbir</a:t>
            </a:r>
            <a:r>
              <a:rPr lang="tr-TR" altLang="tr-TR" sz="1800"/>
              <a:t> 		</a:t>
            </a:r>
            <a:r>
              <a:rPr lang="tr-TR" altLang="tr-TR" sz="1800" u="sng"/>
              <a:t>Kritik Limit</a:t>
            </a:r>
            <a:r>
              <a:rPr lang="tr-TR" altLang="tr-TR" sz="1800"/>
              <a:t> </a:t>
            </a:r>
          </a:p>
          <a:p>
            <a:pPr eaLnBrk="1" hangingPunct="1">
              <a:buFontTx/>
              <a:buNone/>
            </a:pPr>
            <a:r>
              <a:rPr lang="tr-TR" altLang="tr-TR" sz="1800"/>
              <a:t>  	 Pastörizasyon              Patojen mo’ların      Kontrollu T ve t		72-75 C,</a:t>
            </a:r>
          </a:p>
          <a:p>
            <a:pPr eaLnBrk="1" hangingPunct="1">
              <a:buFontTx/>
              <a:buNone/>
            </a:pPr>
            <a:r>
              <a:rPr lang="tr-TR" altLang="tr-TR" sz="1800"/>
              <a:t>			             yokedilememesi        uygulaması		15 s.</a:t>
            </a:r>
          </a:p>
          <a:p>
            <a:pPr eaLnBrk="1" hangingPunct="1">
              <a:buFontTx/>
              <a:buNone/>
            </a:pPr>
            <a:endParaRPr lang="tr-TR" altLang="tr-TR" sz="1800"/>
          </a:p>
          <a:p>
            <a:pPr eaLnBrk="1" hangingPunct="1">
              <a:buFontTx/>
              <a:buNone/>
            </a:pPr>
            <a:r>
              <a:rPr lang="tr-TR" altLang="tr-TR" sz="1800"/>
              <a:t>          </a:t>
            </a:r>
            <a:r>
              <a:rPr lang="tr-TR" altLang="tr-TR" sz="1800" u="sng"/>
              <a:t>İzl.prosd.</a:t>
            </a:r>
            <a:r>
              <a:rPr lang="tr-TR" altLang="tr-TR" sz="1800"/>
              <a:t>   		 </a:t>
            </a:r>
            <a:r>
              <a:rPr lang="tr-TR" altLang="tr-TR" sz="1800" u="sng"/>
              <a:t>İzl.sıklık</a:t>
            </a:r>
            <a:r>
              <a:rPr lang="tr-TR" altLang="tr-TR" sz="1800"/>
              <a:t>    	     </a:t>
            </a:r>
            <a:r>
              <a:rPr lang="tr-TR" altLang="tr-TR" sz="1800" u="sng"/>
              <a:t>Düzelt. Faa</a:t>
            </a:r>
            <a:r>
              <a:rPr lang="tr-TR" altLang="tr-TR" sz="1800"/>
              <a:t>l.     	</a:t>
            </a:r>
            <a:r>
              <a:rPr lang="tr-TR" altLang="tr-TR" sz="1800" u="sng"/>
              <a:t>Doğrulama</a:t>
            </a:r>
          </a:p>
          <a:p>
            <a:pPr eaLnBrk="1" hangingPunct="1">
              <a:buFontTx/>
              <a:buNone/>
            </a:pPr>
            <a:r>
              <a:rPr lang="tr-TR" altLang="tr-TR" sz="1800"/>
              <a:t>        Kumanda paneli	Sürekli gözetleme     Prosesi durdur, 	Son üründe ve</a:t>
            </a:r>
          </a:p>
          <a:p>
            <a:pPr eaLnBrk="1" hangingPunct="1">
              <a:buFontTx/>
              <a:buNone/>
            </a:pPr>
            <a:r>
              <a:rPr lang="tr-TR" altLang="tr-TR" sz="1800"/>
              <a:t>        dijital sıcaklık	her on dakikada         makina bakım		pastörize</a:t>
            </a:r>
          </a:p>
          <a:p>
            <a:pPr eaLnBrk="1" hangingPunct="1">
              <a:buFontTx/>
              <a:buNone/>
            </a:pPr>
            <a:r>
              <a:rPr lang="tr-TR" altLang="tr-TR" sz="1800"/>
              <a:t>        göstergesinin	bir kayıt		      sorumlusu ile		sütte mikrob.</a:t>
            </a:r>
          </a:p>
          <a:p>
            <a:pPr eaLnBrk="1" hangingPunct="1">
              <a:buFontTx/>
              <a:buNone/>
            </a:pPr>
            <a:r>
              <a:rPr lang="tr-TR" altLang="tr-TR" sz="1800"/>
              <a:t>        kontrol ve kaydı			      temas kur, sorun 	analizler, müşteri</a:t>
            </a:r>
          </a:p>
          <a:p>
            <a:pPr eaLnBrk="1" hangingPunct="1">
              <a:buFontTx/>
              <a:buNone/>
            </a:pPr>
            <a:r>
              <a:rPr lang="tr-TR" altLang="tr-TR" sz="1800"/>
              <a:t>						     giderildikten sonra 	şikayetleri</a:t>
            </a:r>
          </a:p>
          <a:p>
            <a:pPr eaLnBrk="1" hangingPunct="1">
              <a:buFontTx/>
              <a:buNone/>
            </a:pPr>
            <a:r>
              <a:rPr lang="tr-TR" altLang="tr-TR" sz="1800"/>
              <a:t>						     işlenen ürünü yeniden</a:t>
            </a:r>
          </a:p>
          <a:p>
            <a:pPr eaLnBrk="1" hangingPunct="1">
              <a:buFontTx/>
              <a:buNone/>
            </a:pPr>
            <a:r>
              <a:rPr lang="tr-TR" altLang="tr-TR" sz="1800"/>
              <a:t>						     pastörize et</a:t>
            </a:r>
          </a:p>
        </p:txBody>
      </p:sp>
      <p:pic>
        <p:nvPicPr>
          <p:cNvPr id="34821" name="Picture 12" descr="peynir_21">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4581525"/>
            <a:ext cx="1555750" cy="120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2" name="Picture 14" descr="mozzarella">
            <a:hlinkClick r:id="rId4"/>
          </p:cNvPr>
          <p:cNvPicPr>
            <a:picLocks noChangeAspect="1" noChangeArrowheads="1"/>
          </p:cNvPicPr>
          <p:nvPr/>
        </p:nvPicPr>
        <p:blipFill>
          <a:blip r:embed="rId5">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7308850" y="4581525"/>
            <a:ext cx="1238250"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3" name="Resim 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5502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4213" y="0"/>
            <a:ext cx="8675687" cy="719138"/>
          </a:xfrm>
        </p:spPr>
        <p:txBody>
          <a:bodyPr>
            <a:normAutofit fontScale="90000"/>
          </a:bodyPr>
          <a:lstStyle/>
          <a:p>
            <a:r>
              <a:rPr lang="tr-TR" altLang="tr-TR" smtClean="0"/>
              <a:t>HACCP ÖRNEK 1(Kırmızı Et Tesisi):</a:t>
            </a:r>
            <a:endParaRPr lang="tr-TR" altLang="tr-TR" sz="2400" smtClean="0">
              <a:solidFill>
                <a:schemeClr val="tx1"/>
              </a:solidFill>
            </a:endParaRPr>
          </a:p>
        </p:txBody>
      </p:sp>
      <p:sp>
        <p:nvSpPr>
          <p:cNvPr id="32771" name="Rectangle 3"/>
          <p:cNvSpPr>
            <a:spLocks noGrp="1" noChangeArrowheads="1"/>
          </p:cNvSpPr>
          <p:nvPr>
            <p:ph type="body" idx="1"/>
          </p:nvPr>
        </p:nvSpPr>
        <p:spPr>
          <a:xfrm>
            <a:off x="755650" y="1052513"/>
            <a:ext cx="8604250" cy="5330825"/>
          </a:xfrm>
        </p:spPr>
        <p:txBody>
          <a:bodyPr/>
          <a:lstStyle/>
          <a:p>
            <a:pPr eaLnBrk="1" hangingPunct="1">
              <a:lnSpc>
                <a:spcPct val="80000"/>
              </a:lnSpc>
              <a:buFontTx/>
              <a:buNone/>
            </a:pPr>
            <a:r>
              <a:rPr lang="tr-TR" altLang="tr-TR" sz="1600" b="1" smtClean="0"/>
              <a:t>Tehlikeler</a:t>
            </a:r>
          </a:p>
          <a:p>
            <a:pPr eaLnBrk="1" hangingPunct="1">
              <a:lnSpc>
                <a:spcPct val="80000"/>
              </a:lnSpc>
              <a:buFontTx/>
              <a:buNone/>
            </a:pPr>
            <a:r>
              <a:rPr lang="tr-TR" altLang="tr-TR" sz="1600" b="1" smtClean="0"/>
              <a:t>1. Gelen Ürün</a:t>
            </a:r>
          </a:p>
          <a:p>
            <a:pPr eaLnBrk="1" hangingPunct="1">
              <a:lnSpc>
                <a:spcPct val="80000"/>
              </a:lnSpc>
            </a:pPr>
            <a:r>
              <a:rPr lang="tr-TR" altLang="tr-TR" sz="1600" b="1" smtClean="0"/>
              <a:t>Biyolojik 1				                      Önlem Yolu</a:t>
            </a:r>
          </a:p>
          <a:p>
            <a:pPr eaLnBrk="1" hangingPunct="1">
              <a:lnSpc>
                <a:spcPct val="80000"/>
              </a:lnSpc>
              <a:buFontTx/>
              <a:buNone/>
            </a:pPr>
            <a:r>
              <a:rPr lang="tr-TR" altLang="tr-TR" sz="1600" smtClean="0"/>
              <a:t>Mezbahaya gelen aşırı kirli hayvanlar                                Yetiştirici ve nakliyeci sorumlu</a:t>
            </a:r>
          </a:p>
          <a:p>
            <a:pPr eaLnBrk="1" hangingPunct="1">
              <a:lnSpc>
                <a:spcPct val="80000"/>
              </a:lnSpc>
              <a:buFontTx/>
              <a:buNone/>
            </a:pPr>
            <a:r>
              <a:rPr lang="tr-TR" altLang="tr-TR" sz="1600" smtClean="0"/>
              <a:t>deri yüzme işlemi sırasında çapraz </a:t>
            </a:r>
          </a:p>
          <a:p>
            <a:pPr eaLnBrk="1" hangingPunct="1">
              <a:lnSpc>
                <a:spcPct val="80000"/>
              </a:lnSpc>
              <a:buFontTx/>
              <a:buNone/>
            </a:pPr>
            <a:r>
              <a:rPr lang="tr-TR" altLang="tr-TR" sz="1600" smtClean="0"/>
              <a:t>bulaşma riskini arttırırlar</a:t>
            </a:r>
          </a:p>
          <a:p>
            <a:pPr eaLnBrk="1" hangingPunct="1">
              <a:lnSpc>
                <a:spcPct val="80000"/>
              </a:lnSpc>
            </a:pPr>
            <a:r>
              <a:rPr lang="tr-TR" altLang="tr-TR" sz="1600" b="1" smtClean="0"/>
              <a:t>Biyolojik 2				           </a:t>
            </a:r>
            <a:r>
              <a:rPr lang="tr-TR" altLang="tr-TR" sz="1600" smtClean="0"/>
              <a:t>Sadece çiftlikte ya da dağıtım</a:t>
            </a:r>
          </a:p>
          <a:p>
            <a:pPr eaLnBrk="1" hangingPunct="1">
              <a:lnSpc>
                <a:spcPct val="80000"/>
              </a:lnSpc>
              <a:buFontTx/>
              <a:buNone/>
            </a:pPr>
            <a:r>
              <a:rPr lang="tr-TR" altLang="tr-TR" sz="1600" smtClean="0"/>
              <a:t>Canlı hayvanların makroskobik olarak görülemeyen          sırasında ve tüketici tarafından</a:t>
            </a:r>
          </a:p>
          <a:p>
            <a:pPr eaLnBrk="1" hangingPunct="1">
              <a:lnSpc>
                <a:spcPct val="80000"/>
              </a:lnSpc>
              <a:buFontTx/>
              <a:buNone/>
            </a:pPr>
            <a:r>
              <a:rPr lang="tr-TR" altLang="tr-TR" sz="1600" smtClean="0"/>
              <a:t>parazitler (örn:</a:t>
            </a:r>
            <a:r>
              <a:rPr lang="tr-TR" altLang="tr-TR" sz="1600" b="1" i="1" smtClean="0"/>
              <a:t>Toxoplasma gondii</a:t>
            </a:r>
            <a:r>
              <a:rPr lang="tr-TR" altLang="tr-TR" sz="1600" smtClean="0"/>
              <a:t>, </a:t>
            </a:r>
            <a:r>
              <a:rPr lang="tr-TR" altLang="tr-TR" sz="1600" b="1" i="1" smtClean="0"/>
              <a:t>Sarcocytis</a:t>
            </a:r>
            <a:r>
              <a:rPr lang="tr-TR" altLang="tr-TR" sz="1600" smtClean="0"/>
              <a:t>, ...)         uygun şekilde işlem görmesi</a:t>
            </a:r>
          </a:p>
          <a:p>
            <a:pPr eaLnBrk="1" hangingPunct="1">
              <a:lnSpc>
                <a:spcPct val="80000"/>
              </a:lnSpc>
              <a:buFontTx/>
              <a:buNone/>
            </a:pPr>
            <a:r>
              <a:rPr lang="tr-TR" altLang="tr-TR" sz="1600" smtClean="0"/>
              <a:t>patojen mikroorganizmalar (örn: </a:t>
            </a:r>
            <a:r>
              <a:rPr lang="tr-TR" altLang="tr-TR" sz="1600" b="1" i="1" smtClean="0"/>
              <a:t>E. coli </a:t>
            </a:r>
            <a:r>
              <a:rPr lang="tr-TR" altLang="tr-TR" sz="1600" smtClean="0"/>
              <a:t>0157:H7, 	           ve pişirilmesi ile etkin şekilde</a:t>
            </a:r>
          </a:p>
          <a:p>
            <a:pPr eaLnBrk="1" hangingPunct="1">
              <a:lnSpc>
                <a:spcPct val="80000"/>
              </a:lnSpc>
              <a:buFontTx/>
              <a:buNone/>
            </a:pPr>
            <a:r>
              <a:rPr lang="tr-TR" altLang="tr-TR" sz="1600" b="1" i="1" smtClean="0"/>
              <a:t>Salmonella sp.</a:t>
            </a:r>
            <a:r>
              <a:rPr lang="tr-TR" altLang="tr-TR" sz="1600" smtClean="0"/>
              <a:t>,</a:t>
            </a:r>
            <a:r>
              <a:rPr lang="tr-TR" altLang="tr-TR" sz="1600" b="1" i="1" smtClean="0"/>
              <a:t>Listeria monocytogenes </a:t>
            </a:r>
            <a:r>
              <a:rPr lang="tr-TR" altLang="tr-TR" sz="1600" smtClean="0"/>
              <a:t>...) taşıması     kontrol edilebilir	</a:t>
            </a:r>
          </a:p>
          <a:p>
            <a:pPr eaLnBrk="1" hangingPunct="1">
              <a:lnSpc>
                <a:spcPct val="80000"/>
              </a:lnSpc>
            </a:pPr>
            <a:r>
              <a:rPr lang="tr-TR" altLang="tr-TR" sz="1600" b="1" smtClean="0"/>
              <a:t>Kimyasal</a:t>
            </a:r>
          </a:p>
          <a:p>
            <a:pPr eaLnBrk="1" hangingPunct="1">
              <a:lnSpc>
                <a:spcPct val="80000"/>
              </a:lnSpc>
              <a:buFontTx/>
              <a:buNone/>
            </a:pPr>
            <a:r>
              <a:rPr lang="tr-TR" altLang="tr-TR" sz="1600" smtClean="0"/>
              <a:t>Antibiyotikler, farmosötik kalıntılar, 		          Çiftlikte kontrol altına alınmalıdır</a:t>
            </a:r>
          </a:p>
          <a:p>
            <a:pPr eaLnBrk="1" hangingPunct="1">
              <a:lnSpc>
                <a:spcPct val="80000"/>
              </a:lnSpc>
              <a:buFontTx/>
              <a:buNone/>
            </a:pPr>
            <a:r>
              <a:rPr lang="tr-TR" altLang="tr-TR" sz="1600" smtClean="0"/>
              <a:t>Büyüme hormonları, pestisitler</a:t>
            </a:r>
          </a:p>
          <a:p>
            <a:pPr eaLnBrk="1" hangingPunct="1">
              <a:lnSpc>
                <a:spcPct val="80000"/>
              </a:lnSpc>
            </a:pPr>
            <a:r>
              <a:rPr lang="tr-TR" altLang="tr-TR" sz="1600" b="1" smtClean="0"/>
              <a:t>Fiziksel</a:t>
            </a:r>
          </a:p>
          <a:p>
            <a:pPr eaLnBrk="1" hangingPunct="1">
              <a:lnSpc>
                <a:spcPct val="80000"/>
              </a:lnSpc>
              <a:buFontTx/>
              <a:buNone/>
            </a:pPr>
            <a:r>
              <a:rPr lang="tr-TR" altLang="tr-TR" sz="1600" smtClean="0"/>
              <a:t>Kas dokusunda enjeksiyondan kalan kırık iğne ve            Yetiştiricinin sorumluluğunda</a:t>
            </a:r>
          </a:p>
          <a:p>
            <a:pPr eaLnBrk="1" hangingPunct="1">
              <a:lnSpc>
                <a:spcPct val="80000"/>
              </a:lnSpc>
              <a:buFontTx/>
              <a:buNone/>
            </a:pPr>
            <a:r>
              <a:rPr lang="tr-TR" altLang="tr-TR" sz="1600" smtClean="0"/>
              <a:t>Kurşun mermi</a:t>
            </a:r>
          </a:p>
          <a:p>
            <a:pPr eaLnBrk="1" hangingPunct="1">
              <a:lnSpc>
                <a:spcPct val="80000"/>
              </a:lnSpc>
            </a:pPr>
            <a:endParaRPr lang="tr-TR" altLang="tr-TR" sz="1600" smtClean="0"/>
          </a:p>
          <a:p>
            <a:pPr eaLnBrk="1" hangingPunct="1">
              <a:lnSpc>
                <a:spcPct val="80000"/>
              </a:lnSpc>
              <a:buFontTx/>
              <a:buNone/>
            </a:pPr>
            <a:endParaRPr lang="tr-TR" altLang="tr-TR" sz="1600" smtClean="0"/>
          </a:p>
        </p:txBody>
      </p:sp>
      <p:pic>
        <p:nvPicPr>
          <p:cNvPr id="32772" name="Picture 6" descr="haber333">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5375" y="5084763"/>
            <a:ext cx="2479675"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Resim 1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21354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tr-TR" altLang="tr-TR" sz="3200" smtClean="0"/>
              <a:t>KIRMIZI ET HACCP PLANI</a:t>
            </a:r>
          </a:p>
        </p:txBody>
      </p:sp>
      <p:sp>
        <p:nvSpPr>
          <p:cNvPr id="33795" name="Rectangle 3"/>
          <p:cNvSpPr>
            <a:spLocks noGrp="1" noChangeArrowheads="1"/>
          </p:cNvSpPr>
          <p:nvPr>
            <p:ph type="body" idx="1"/>
          </p:nvPr>
        </p:nvSpPr>
        <p:spPr>
          <a:xfrm>
            <a:off x="395288" y="1052513"/>
            <a:ext cx="8748712" cy="5330825"/>
          </a:xfrm>
        </p:spPr>
        <p:txBody>
          <a:bodyPr/>
          <a:lstStyle/>
          <a:p>
            <a:pPr>
              <a:buNone/>
            </a:pPr>
            <a:r>
              <a:rPr lang="tr-TR" altLang="tr-TR" sz="1800" dirty="0" smtClean="0"/>
              <a:t>	</a:t>
            </a:r>
            <a:r>
              <a:rPr lang="tr-TR" altLang="tr-TR" sz="1800" u="sng" dirty="0" smtClean="0"/>
              <a:t>Proses Aşaması</a:t>
            </a:r>
            <a:r>
              <a:rPr lang="tr-TR" altLang="tr-TR" sz="1800" dirty="0" smtClean="0"/>
              <a:t>        :Ürün </a:t>
            </a:r>
            <a:r>
              <a:rPr lang="tr-TR" altLang="tr-TR" sz="1800" dirty="0"/>
              <a:t>kabul </a:t>
            </a:r>
            <a:r>
              <a:rPr lang="tr-TR" altLang="tr-TR" sz="1800" dirty="0" smtClean="0"/>
              <a:t>		     </a:t>
            </a:r>
          </a:p>
          <a:p>
            <a:pPr>
              <a:buNone/>
            </a:pPr>
            <a:r>
              <a:rPr lang="tr-TR" altLang="tr-TR" sz="1800" dirty="0"/>
              <a:t> </a:t>
            </a:r>
            <a:r>
              <a:rPr lang="tr-TR" altLang="tr-TR" sz="1800" dirty="0" smtClean="0"/>
              <a:t>   </a:t>
            </a:r>
            <a:r>
              <a:rPr lang="tr-TR" altLang="tr-TR" sz="1800" dirty="0"/>
              <a:t>  T</a:t>
            </a:r>
            <a:r>
              <a:rPr lang="tr-TR" altLang="tr-TR" sz="1800" u="sng" dirty="0"/>
              <a:t>ehlikeler </a:t>
            </a:r>
            <a:r>
              <a:rPr lang="tr-TR" altLang="tr-TR" sz="1800" dirty="0"/>
              <a:t>Pestisit, hormon, </a:t>
            </a:r>
            <a:r>
              <a:rPr lang="tr-TR" altLang="tr-TR" sz="1800" dirty="0" smtClean="0"/>
              <a:t>antibiyotik (</a:t>
            </a:r>
            <a:r>
              <a:rPr lang="tr-TR" altLang="tr-TR" sz="1800" u="sng" dirty="0" smtClean="0"/>
              <a:t>CCP   </a:t>
            </a:r>
            <a:r>
              <a:rPr lang="tr-TR" altLang="tr-TR" sz="1800" dirty="0" smtClean="0"/>
              <a:t>	Tüm kalıntılar)</a:t>
            </a:r>
          </a:p>
          <a:p>
            <a:pPr>
              <a:buNone/>
            </a:pPr>
            <a:r>
              <a:rPr lang="tr-TR" altLang="tr-TR" sz="1800" dirty="0" smtClean="0"/>
              <a:t>	</a:t>
            </a:r>
            <a:r>
              <a:rPr lang="tr-TR" altLang="tr-TR" sz="1800" u="sng" dirty="0" smtClean="0"/>
              <a:t>     Kritik </a:t>
            </a:r>
            <a:r>
              <a:rPr lang="tr-TR" altLang="tr-TR" sz="1800" u="sng" dirty="0"/>
              <a:t>Limit</a:t>
            </a:r>
            <a:r>
              <a:rPr lang="tr-TR" altLang="tr-TR" sz="1800" dirty="0" smtClean="0"/>
              <a:t>	Tedarikçi </a:t>
            </a:r>
            <a:r>
              <a:rPr lang="tr-TR" altLang="tr-TR" sz="1800" dirty="0"/>
              <a:t>sertifikası  </a:t>
            </a:r>
            <a:r>
              <a:rPr lang="tr-TR" altLang="tr-TR" sz="1800" dirty="0" smtClean="0"/>
              <a:t>ve limitleri belirleme</a:t>
            </a:r>
            <a:endParaRPr lang="tr-TR" altLang="tr-TR" sz="1800" u="sng" dirty="0"/>
          </a:p>
          <a:p>
            <a:pPr>
              <a:buNone/>
            </a:pPr>
            <a:r>
              <a:rPr lang="tr-TR" altLang="tr-TR" sz="1800" dirty="0" smtClean="0"/>
              <a:t>	</a:t>
            </a:r>
            <a:r>
              <a:rPr lang="tr-TR" altLang="tr-TR" sz="1800" u="sng" dirty="0" smtClean="0"/>
              <a:t>      </a:t>
            </a:r>
            <a:r>
              <a:rPr lang="tr-TR" altLang="tr-TR" sz="1800" u="sng" dirty="0" err="1" smtClean="0"/>
              <a:t>Prosedür</a:t>
            </a:r>
            <a:r>
              <a:rPr lang="tr-TR" altLang="tr-TR" sz="1800" dirty="0" err="1"/>
              <a:t>Kimyasal</a:t>
            </a:r>
            <a:r>
              <a:rPr lang="tr-TR" altLang="tr-TR" sz="1800" dirty="0"/>
              <a:t> kullanımının  </a:t>
            </a:r>
            <a:r>
              <a:rPr lang="tr-TR" altLang="tr-TR" sz="1800" dirty="0" err="1"/>
              <a:t>kontrolu</a:t>
            </a:r>
            <a:r>
              <a:rPr lang="tr-TR" altLang="tr-TR" sz="1800" dirty="0"/>
              <a:t> ve    tedarikçi onayı</a:t>
            </a:r>
          </a:p>
          <a:p>
            <a:pPr>
              <a:buNone/>
            </a:pPr>
            <a:endParaRPr lang="tr-TR" altLang="tr-TR" sz="1800" u="sng" dirty="0"/>
          </a:p>
          <a:p>
            <a:pPr>
              <a:buNone/>
            </a:pPr>
            <a:r>
              <a:rPr lang="tr-TR" altLang="tr-TR" sz="1800" dirty="0" smtClean="0"/>
              <a:t>								</a:t>
            </a:r>
          </a:p>
          <a:p>
            <a:pPr eaLnBrk="1" hangingPunct="1">
              <a:buFontTx/>
              <a:buNone/>
            </a:pPr>
            <a:r>
              <a:rPr lang="tr-TR" altLang="tr-TR" sz="1800" dirty="0" smtClean="0"/>
              <a:t>	</a:t>
            </a:r>
            <a:r>
              <a:rPr lang="tr-TR" altLang="tr-TR" sz="1800" u="sng" dirty="0" smtClean="0"/>
              <a:t>Sıklık/Sorumlu</a:t>
            </a:r>
            <a:r>
              <a:rPr lang="tr-TR" altLang="tr-TR" sz="1800" dirty="0" smtClean="0"/>
              <a:t>        </a:t>
            </a:r>
            <a:r>
              <a:rPr lang="tr-TR" altLang="tr-TR" sz="1800" u="sng" dirty="0" smtClean="0"/>
              <a:t>Düzeltici faaliyet</a:t>
            </a:r>
            <a:r>
              <a:rPr lang="tr-TR" altLang="tr-TR" sz="1800" dirty="0" smtClean="0"/>
              <a:t>	       	</a:t>
            </a:r>
            <a:r>
              <a:rPr lang="tr-TR" altLang="tr-TR" sz="1800" u="sng" dirty="0" smtClean="0"/>
              <a:t>Doğrulama   </a:t>
            </a:r>
            <a:r>
              <a:rPr lang="tr-TR" altLang="tr-TR" sz="1800" dirty="0" smtClean="0"/>
              <a:t>	</a:t>
            </a:r>
          </a:p>
          <a:p>
            <a:pPr eaLnBrk="1" hangingPunct="1">
              <a:buFontTx/>
              <a:buNone/>
            </a:pPr>
            <a:r>
              <a:rPr lang="tr-TR" altLang="tr-TR" sz="1800" dirty="0" smtClean="0"/>
              <a:t>	Her parti,	       Tedarikçi sözleşmesi           	Kritik limitlere</a:t>
            </a:r>
          </a:p>
          <a:p>
            <a:pPr eaLnBrk="1" hangingPunct="1">
              <a:buFontTx/>
              <a:buNone/>
            </a:pPr>
            <a:r>
              <a:rPr lang="tr-TR" altLang="tr-TR" sz="1800" dirty="0" smtClean="0"/>
              <a:t>      sevkiyat öncesi,          </a:t>
            </a:r>
            <a:r>
              <a:rPr lang="tr-TR" altLang="tr-TR" sz="1800" dirty="0" err="1" smtClean="0"/>
              <a:t>iptali,yeni</a:t>
            </a:r>
            <a:r>
              <a:rPr lang="tr-TR" altLang="tr-TR" sz="1800" dirty="0" smtClean="0"/>
              <a:t> tedarikçi	       	uyulduğunun</a:t>
            </a:r>
          </a:p>
          <a:p>
            <a:pPr eaLnBrk="1" hangingPunct="1">
              <a:buFontTx/>
              <a:buNone/>
            </a:pPr>
            <a:r>
              <a:rPr lang="tr-TR" altLang="tr-TR" sz="1800" dirty="0" smtClean="0"/>
              <a:t>      kalite </a:t>
            </a:r>
            <a:r>
              <a:rPr lang="tr-TR" altLang="tr-TR" sz="1800" dirty="0" err="1" smtClean="0"/>
              <a:t>güv</a:t>
            </a:r>
            <a:r>
              <a:rPr lang="tr-TR" altLang="tr-TR" sz="1800" dirty="0" smtClean="0"/>
              <a:t>.	       </a:t>
            </a:r>
            <a:r>
              <a:rPr lang="tr-TR" altLang="tr-TR" sz="1800" dirty="0" err="1" smtClean="0"/>
              <a:t>şartnamesi,ürün</a:t>
            </a:r>
            <a:r>
              <a:rPr lang="tr-TR" altLang="tr-TR" sz="1800" dirty="0" smtClean="0"/>
              <a:t> iadesi/       	denetlenmesi</a:t>
            </a:r>
          </a:p>
          <a:p>
            <a:pPr eaLnBrk="1" hangingPunct="1">
              <a:buFontTx/>
              <a:buNone/>
            </a:pPr>
            <a:r>
              <a:rPr lang="tr-TR" altLang="tr-TR" sz="1800" dirty="0" smtClean="0"/>
              <a:t>     			       karantina	</a:t>
            </a:r>
          </a:p>
        </p:txBody>
      </p:sp>
      <p:pic>
        <p:nvPicPr>
          <p:cNvPr id="33797" name="Resim 1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49982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827584" y="116632"/>
            <a:ext cx="7772400" cy="457200"/>
          </a:xfrm>
        </p:spPr>
        <p:txBody>
          <a:bodyPr/>
          <a:lstStyle/>
          <a:p>
            <a:pPr eaLnBrk="1" hangingPunct="1"/>
            <a:r>
              <a:rPr lang="tr-TR" altLang="tr-TR" sz="2400" b="1" dirty="0" smtClean="0">
                <a:latin typeface="Arial" charset="0"/>
                <a:cs typeface="Arial" charset="0"/>
              </a:rPr>
              <a:t>İçme Sütünde Kritik Kontrol Noktaları</a:t>
            </a:r>
            <a:endParaRPr lang="tr-TR" altLang="tr-TR" b="1" dirty="0" smtClean="0">
              <a:latin typeface="Arial" charset="0"/>
              <a:cs typeface="Arial" charset="0"/>
            </a:endParaRPr>
          </a:p>
        </p:txBody>
      </p:sp>
      <p:sp>
        <p:nvSpPr>
          <p:cNvPr id="70659" name="Rectangle 3"/>
          <p:cNvSpPr>
            <a:spLocks noGrp="1" noChangeArrowheads="1"/>
          </p:cNvSpPr>
          <p:nvPr>
            <p:ph type="body" idx="1"/>
          </p:nvPr>
        </p:nvSpPr>
        <p:spPr>
          <a:xfrm>
            <a:off x="755576" y="836712"/>
            <a:ext cx="8001000" cy="4114800"/>
          </a:xfrm>
        </p:spPr>
        <p:txBody>
          <a:bodyPr>
            <a:normAutofit fontScale="92500" lnSpcReduction="20000"/>
          </a:bodyPr>
          <a:lstStyle/>
          <a:p>
            <a:pPr algn="just" eaLnBrk="1" hangingPunct="1">
              <a:lnSpc>
                <a:spcPct val="90000"/>
              </a:lnSpc>
              <a:buFontTx/>
              <a:buNone/>
            </a:pPr>
            <a:r>
              <a:rPr lang="tr-TR" altLang="tr-TR" sz="1600" b="1" dirty="0" smtClean="0">
                <a:latin typeface="Arial" charset="0"/>
                <a:cs typeface="Arial" charset="0"/>
              </a:rPr>
              <a:t>İşlem</a:t>
            </a:r>
            <a:r>
              <a:rPr lang="tr-TR" altLang="tr-TR" sz="1600" b="1" dirty="0" smtClean="0">
                <a:latin typeface="Arial" charset="0"/>
              </a:rPr>
              <a:t> </a:t>
            </a:r>
            <a:r>
              <a:rPr lang="tr-TR" altLang="tr-TR" sz="1600" b="1" dirty="0" smtClean="0">
                <a:latin typeface="Arial" charset="0"/>
                <a:cs typeface="Arial" charset="0"/>
              </a:rPr>
              <a:t>CCP / CP</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Hammadde alımı</a:t>
            </a:r>
            <a:r>
              <a:rPr lang="tr-TR" altLang="tr-TR" sz="1600" dirty="0" smtClean="0">
                <a:latin typeface="Arial" charset="0"/>
              </a:rPr>
              <a:t>: </a:t>
            </a:r>
            <a:r>
              <a:rPr lang="tr-TR" altLang="tr-TR" sz="1600" dirty="0" smtClean="0">
                <a:latin typeface="Arial" charset="0"/>
                <a:cs typeface="Arial" charset="0"/>
              </a:rPr>
              <a:t>Sütün asitliği bakteriyolojik gelişmenin göstergesidir. Bakteri yükü</a:t>
            </a:r>
            <a:endParaRPr lang="tr-TR" altLang="tr-TR" sz="1600" dirty="0" smtClean="0">
              <a:latin typeface="Arial" charset="0"/>
            </a:endParaRPr>
          </a:p>
          <a:p>
            <a:pPr algn="just" eaLnBrk="1" hangingPunct="1">
              <a:lnSpc>
                <a:spcPct val="90000"/>
              </a:lnSpc>
              <a:buFontTx/>
              <a:buNone/>
            </a:pPr>
            <a:r>
              <a:rPr lang="tr-TR" altLang="tr-TR" sz="1600" dirty="0" smtClean="0">
                <a:latin typeface="Arial" charset="0"/>
                <a:cs typeface="Arial" charset="0"/>
              </a:rPr>
              <a:t>fazla ise başarılı bir pastörizasyon yapılamaz. </a:t>
            </a:r>
            <a:r>
              <a:rPr lang="tr-TR" altLang="tr-TR" sz="1600" b="1" dirty="0" smtClean="0">
                <a:latin typeface="Arial" charset="0"/>
                <a:cs typeface="Arial" charset="0"/>
              </a:rPr>
              <a:t>CCP</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Depolama (gerekli ise)</a:t>
            </a:r>
            <a:r>
              <a:rPr lang="tr-TR" altLang="tr-TR" sz="1600" dirty="0" smtClean="0">
                <a:latin typeface="Arial" charset="0"/>
              </a:rPr>
              <a:t>: </a:t>
            </a:r>
            <a:r>
              <a:rPr lang="tr-TR" altLang="tr-TR" sz="1600" dirty="0" smtClean="0">
                <a:latin typeface="Arial" charset="0"/>
                <a:cs typeface="Arial" charset="0"/>
              </a:rPr>
              <a:t>Çiğ süt depolanacak ise depolama sıcaklığı ve süresi</a:t>
            </a:r>
            <a:r>
              <a:rPr lang="tr-TR" altLang="tr-TR" sz="1600" dirty="0" smtClean="0">
                <a:latin typeface="Arial" charset="0"/>
              </a:rPr>
              <a:t> </a:t>
            </a:r>
            <a:r>
              <a:rPr lang="tr-TR" altLang="tr-TR" sz="1600" dirty="0" smtClean="0">
                <a:latin typeface="Arial" charset="0"/>
                <a:cs typeface="Arial" charset="0"/>
              </a:rPr>
              <a:t>mevcut bakteriyolojik yükün artmasına neden olur. Depolama sıcaklığı yüksek ve uzun süre kalıyorsa (bakteri yükü kritik limitleri geçebiliyorsa) </a:t>
            </a:r>
            <a:r>
              <a:rPr lang="tr-TR" altLang="tr-TR" sz="1600" b="1" dirty="0" smtClean="0">
                <a:latin typeface="Arial" charset="0"/>
                <a:cs typeface="Arial" charset="0"/>
              </a:rPr>
              <a:t>CCP</a:t>
            </a:r>
            <a:r>
              <a:rPr lang="tr-TR" altLang="tr-TR" sz="1600" dirty="0" smtClean="0">
                <a:latin typeface="Arial" charset="0"/>
                <a:cs typeface="Arial" charset="0"/>
              </a:rPr>
              <a:t>, aksi halde</a:t>
            </a:r>
            <a:r>
              <a:rPr lang="tr-TR" altLang="tr-TR" sz="1600" b="1" dirty="0" smtClean="0">
                <a:latin typeface="Arial" charset="0"/>
                <a:cs typeface="Arial" charset="0"/>
              </a:rPr>
              <a:t> CP</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Standardizasyon ve </a:t>
            </a:r>
            <a:r>
              <a:rPr lang="tr-TR" altLang="tr-TR" sz="1600" dirty="0" err="1" smtClean="0">
                <a:latin typeface="Arial" charset="0"/>
                <a:cs typeface="Arial" charset="0"/>
              </a:rPr>
              <a:t>Homojenizasyon</a:t>
            </a:r>
            <a:r>
              <a:rPr lang="tr-TR" altLang="tr-TR" sz="1600" dirty="0" smtClean="0">
                <a:latin typeface="Arial" charset="0"/>
              </a:rPr>
              <a:t>:</a:t>
            </a:r>
            <a:r>
              <a:rPr lang="tr-TR" altLang="tr-TR" sz="1600" dirty="0" smtClean="0">
                <a:latin typeface="Arial" charset="0"/>
                <a:cs typeface="Arial" charset="0"/>
              </a:rPr>
              <a:t>- - - -</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Isıl İşlem</a:t>
            </a:r>
            <a:r>
              <a:rPr lang="tr-TR" altLang="tr-TR" sz="1600" dirty="0" smtClean="0">
                <a:latin typeface="Arial" charset="0"/>
              </a:rPr>
              <a:t>: </a:t>
            </a:r>
            <a:r>
              <a:rPr lang="tr-TR" altLang="tr-TR" sz="1600" dirty="0" smtClean="0">
                <a:latin typeface="Arial" charset="0"/>
                <a:cs typeface="Arial" charset="0"/>
              </a:rPr>
              <a:t>Bakteri yükünün indirildiği temel işlem </a:t>
            </a:r>
            <a:r>
              <a:rPr lang="tr-TR" altLang="tr-TR" sz="1600" b="1" dirty="0" smtClean="0">
                <a:latin typeface="Arial" charset="0"/>
                <a:cs typeface="Arial" charset="0"/>
              </a:rPr>
              <a:t>CCP</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Dolum (Ambalajlama)</a:t>
            </a:r>
            <a:r>
              <a:rPr lang="tr-TR" altLang="tr-TR" sz="1600" dirty="0" smtClean="0">
                <a:latin typeface="Arial" charset="0"/>
              </a:rPr>
              <a:t>: </a:t>
            </a:r>
            <a:r>
              <a:rPr lang="tr-TR" altLang="tr-TR" sz="1600" dirty="0" smtClean="0">
                <a:latin typeface="Arial" charset="0"/>
                <a:cs typeface="Arial" charset="0"/>
              </a:rPr>
              <a:t>Karton kutu </a:t>
            </a:r>
            <a:r>
              <a:rPr lang="tr-TR" altLang="tr-TR" sz="1600" dirty="0" err="1" smtClean="0">
                <a:latin typeface="Arial" charset="0"/>
                <a:cs typeface="Arial" charset="0"/>
              </a:rPr>
              <a:t>dolumunda</a:t>
            </a:r>
            <a:r>
              <a:rPr lang="tr-TR" altLang="tr-TR" sz="1600" dirty="0" smtClean="0">
                <a:latin typeface="Arial" charset="0"/>
                <a:cs typeface="Arial" charset="0"/>
              </a:rPr>
              <a:t> H</a:t>
            </a:r>
            <a:r>
              <a:rPr lang="tr-TR" altLang="tr-TR" sz="1600" baseline="-30000" dirty="0" smtClean="0">
                <a:latin typeface="Arial" charset="0"/>
                <a:cs typeface="Arial" charset="0"/>
              </a:rPr>
              <a:t>2</a:t>
            </a:r>
            <a:r>
              <a:rPr lang="tr-TR" altLang="tr-TR" sz="1600" dirty="0" smtClean="0">
                <a:latin typeface="Arial" charset="0"/>
                <a:cs typeface="Arial" charset="0"/>
              </a:rPr>
              <a:t>O</a:t>
            </a:r>
            <a:r>
              <a:rPr lang="tr-TR" altLang="tr-TR" sz="1600" baseline="-30000" dirty="0" smtClean="0">
                <a:latin typeface="Arial" charset="0"/>
                <a:cs typeface="Arial" charset="0"/>
              </a:rPr>
              <a:t>2</a:t>
            </a:r>
            <a:r>
              <a:rPr lang="tr-TR" altLang="tr-TR" sz="1600" dirty="0" smtClean="0">
                <a:latin typeface="Arial" charset="0"/>
                <a:cs typeface="Arial" charset="0"/>
              </a:rPr>
              <a:t> konsantrasyonu yetersiz olursa </a:t>
            </a:r>
            <a:r>
              <a:rPr lang="tr-TR" altLang="tr-TR" sz="1600" dirty="0" err="1" smtClean="0">
                <a:latin typeface="Arial" charset="0"/>
                <a:cs typeface="Arial" charset="0"/>
              </a:rPr>
              <a:t>kontaminasyon</a:t>
            </a:r>
            <a:r>
              <a:rPr lang="tr-TR" altLang="tr-TR" sz="1600" dirty="0" smtClean="0">
                <a:latin typeface="Arial" charset="0"/>
                <a:cs typeface="Arial" charset="0"/>
              </a:rPr>
              <a:t> meydana gelir </a:t>
            </a:r>
            <a:r>
              <a:rPr lang="tr-TR" altLang="tr-TR" sz="1600" b="1" dirty="0" smtClean="0">
                <a:latin typeface="Arial" charset="0"/>
                <a:cs typeface="Arial" charset="0"/>
              </a:rPr>
              <a:t>CCP</a:t>
            </a:r>
            <a:r>
              <a:rPr lang="tr-TR" altLang="tr-TR" sz="1600" dirty="0" smtClean="0">
                <a:latin typeface="Arial" charset="0"/>
                <a:cs typeface="Arial" charset="0"/>
              </a:rPr>
              <a:t>. Cam şişe </a:t>
            </a:r>
            <a:r>
              <a:rPr lang="tr-TR" altLang="tr-TR" sz="1600" dirty="0" err="1" smtClean="0">
                <a:latin typeface="Arial" charset="0"/>
                <a:cs typeface="Arial" charset="0"/>
              </a:rPr>
              <a:t>dolumunda</a:t>
            </a:r>
            <a:r>
              <a:rPr lang="tr-TR" altLang="tr-TR" sz="1600" dirty="0" smtClean="0">
                <a:latin typeface="Arial" charset="0"/>
                <a:cs typeface="Arial" charset="0"/>
              </a:rPr>
              <a:t> şişe yıkama makinesi çıkışında "yeterli yıkama – durulama" kontrolü </a:t>
            </a:r>
            <a:r>
              <a:rPr lang="tr-TR" altLang="tr-TR" sz="1600" b="1" dirty="0" smtClean="0">
                <a:latin typeface="Arial" charset="0"/>
                <a:cs typeface="Arial" charset="0"/>
              </a:rPr>
              <a:t>CCP</a:t>
            </a:r>
            <a:r>
              <a:rPr lang="tr-TR" altLang="tr-TR" sz="1600" dirty="0" smtClean="0">
                <a:latin typeface="Arial" charset="0"/>
                <a:cs typeface="Arial" charset="0"/>
              </a:rPr>
              <a:t>. </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Depolama – Dağıtım (Pastörize Süt)</a:t>
            </a:r>
            <a:r>
              <a:rPr lang="tr-TR" altLang="tr-TR" sz="1600" dirty="0" smtClean="0">
                <a:latin typeface="Arial" charset="0"/>
              </a:rPr>
              <a:t>: </a:t>
            </a:r>
            <a:r>
              <a:rPr lang="tr-TR" altLang="tr-TR" sz="1600" dirty="0" smtClean="0">
                <a:latin typeface="Arial" charset="0"/>
                <a:cs typeface="Arial" charset="0"/>
              </a:rPr>
              <a:t>Soğuk zincir içinde yapılmalıdır. Her ne kadar sporsuz patojenler elimine edilse bile sporlu patojenler yüksek sıcaklıkta gelişip ürünü tehlikeli hale getirebilir. </a:t>
            </a:r>
            <a:r>
              <a:rPr lang="tr-TR" altLang="tr-TR" sz="1600" b="1" dirty="0" smtClean="0">
                <a:latin typeface="Arial" charset="0"/>
                <a:cs typeface="Arial" charset="0"/>
              </a:rPr>
              <a:t>CCP</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Depolama – Dağıtım (UHT Süt)</a:t>
            </a:r>
            <a:r>
              <a:rPr lang="tr-TR" altLang="tr-TR" sz="1600" dirty="0" smtClean="0">
                <a:latin typeface="Arial" charset="0"/>
              </a:rPr>
              <a:t>: </a:t>
            </a:r>
            <a:r>
              <a:rPr lang="tr-TR" altLang="tr-TR" sz="1600" dirty="0" smtClean="0">
                <a:latin typeface="Arial" charset="0"/>
                <a:cs typeface="Arial" charset="0"/>
              </a:rPr>
              <a:t>Ürün üzerinde belirtilen raf ömrünün tüketiciyi yanıltmaması açısından "kutu açılmamak kaydı" ile olduğu, açıldıktan sonra buzdolabında korunması gerektiği ve 1 hafta içinde bitirilmesi gerektiği belirtilmelidir </a:t>
            </a:r>
            <a:r>
              <a:rPr lang="tr-TR" altLang="tr-TR" sz="1600" b="1" dirty="0" smtClean="0">
                <a:latin typeface="Arial" charset="0"/>
                <a:cs typeface="Arial" charset="0"/>
              </a:rPr>
              <a:t>CP</a:t>
            </a:r>
            <a:r>
              <a:rPr lang="tr-TR" altLang="tr-TR" sz="1600" dirty="0" smtClean="0">
                <a:latin typeface="Arial" charset="0"/>
                <a:cs typeface="Arial" charset="0"/>
              </a:rPr>
              <a:t>.</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Yağsız içme sütü</a:t>
            </a:r>
            <a:r>
              <a:rPr lang="tr-TR" altLang="tr-TR" sz="1600" dirty="0" smtClean="0">
                <a:latin typeface="Arial" charset="0"/>
              </a:rPr>
              <a:t>: </a:t>
            </a:r>
            <a:r>
              <a:rPr lang="tr-TR" altLang="tr-TR" sz="1600" dirty="0" smtClean="0">
                <a:latin typeface="Arial" charset="0"/>
                <a:cs typeface="Arial" charset="0"/>
              </a:rPr>
              <a:t>Özel beslenme programı uygulayan kişiler tarafından tüketilebileceği ve eğer yağsız süt ambalajına yağlı süt koyulursa bu tip kişilerin  sağlığının bozulabileceği dikkate alınmalıdır. </a:t>
            </a:r>
            <a:r>
              <a:rPr lang="tr-TR" altLang="tr-TR" sz="1600" b="1" dirty="0" smtClean="0">
                <a:latin typeface="Arial" charset="0"/>
                <a:cs typeface="Arial" charset="0"/>
              </a:rPr>
              <a:t>CCP</a:t>
            </a:r>
            <a:r>
              <a:rPr lang="tr-TR" altLang="tr-TR" sz="1600" dirty="0" smtClean="0">
                <a:latin typeface="Arial" charset="0"/>
                <a:cs typeface="Arial" charset="0"/>
              </a:rPr>
              <a:t>.  </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Laktozsuz, hamileler için vb. sütler</a:t>
            </a:r>
            <a:r>
              <a:rPr lang="tr-TR" altLang="tr-TR" sz="1600" dirty="0" smtClean="0">
                <a:latin typeface="Arial" charset="0"/>
              </a:rPr>
              <a:t>: </a:t>
            </a:r>
            <a:r>
              <a:rPr lang="tr-TR" altLang="tr-TR" sz="1600" dirty="0" smtClean="0">
                <a:latin typeface="Arial" charset="0"/>
                <a:cs typeface="Arial" charset="0"/>
              </a:rPr>
              <a:t>Yağsız içme sütü gibi düşünülmelidir. </a:t>
            </a:r>
            <a:r>
              <a:rPr lang="tr-TR" altLang="tr-TR" sz="1600" b="1" dirty="0" smtClean="0">
                <a:latin typeface="Arial" charset="0"/>
                <a:cs typeface="Arial" charset="0"/>
              </a:rPr>
              <a:t>CCP</a:t>
            </a:r>
            <a:r>
              <a:rPr lang="tr-TR" altLang="tr-TR" sz="1600" dirty="0" smtClean="0">
                <a:latin typeface="Arial" charset="0"/>
                <a:cs typeface="Arial" charset="0"/>
              </a:rPr>
              <a:t>.</a:t>
            </a:r>
          </a:p>
        </p:txBody>
      </p:sp>
      <p:pic>
        <p:nvPicPr>
          <p:cNvPr id="4" name="Resim 1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708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755576" y="116632"/>
            <a:ext cx="7772400" cy="533400"/>
          </a:xfrm>
        </p:spPr>
        <p:txBody>
          <a:bodyPr/>
          <a:lstStyle/>
          <a:p>
            <a:pPr eaLnBrk="1" hangingPunct="1"/>
            <a:r>
              <a:rPr lang="tr-TR" altLang="tr-TR" sz="2800" b="1" dirty="0" smtClean="0">
                <a:latin typeface="Arial" charset="0"/>
                <a:cs typeface="Arial" charset="0"/>
              </a:rPr>
              <a:t>Akış Şeması</a:t>
            </a:r>
            <a:endParaRPr lang="tr-TR" altLang="tr-TR" b="1" dirty="0" smtClean="0">
              <a:latin typeface="Helvetica" pitchFamily="34" charset="0"/>
              <a:ea typeface="Arial Unicode MS" pitchFamily="34" charset="-128"/>
              <a:cs typeface="Arial Unicode MS" pitchFamily="34" charset="-128"/>
            </a:endParaRPr>
          </a:p>
        </p:txBody>
      </p:sp>
      <p:sp>
        <p:nvSpPr>
          <p:cNvPr id="73731" name="Rectangle 3"/>
          <p:cNvSpPr>
            <a:spLocks noGrp="1" noChangeArrowheads="1"/>
          </p:cNvSpPr>
          <p:nvPr>
            <p:ph type="body" idx="1"/>
          </p:nvPr>
        </p:nvSpPr>
        <p:spPr>
          <a:xfrm>
            <a:off x="683568" y="1052736"/>
            <a:ext cx="7772400" cy="4114800"/>
          </a:xfrm>
        </p:spPr>
        <p:txBody>
          <a:bodyPr>
            <a:normAutofit fontScale="92500"/>
          </a:bodyPr>
          <a:lstStyle/>
          <a:p>
            <a:pPr algn="just" eaLnBrk="1" hangingPunct="1">
              <a:lnSpc>
                <a:spcPct val="90000"/>
              </a:lnSpc>
              <a:buFontTx/>
              <a:buNone/>
            </a:pPr>
            <a:r>
              <a:rPr lang="tr-TR" altLang="tr-TR" sz="1800" b="1" dirty="0" smtClean="0">
                <a:latin typeface="Arial" charset="0"/>
                <a:cs typeface="Arial" charset="0"/>
              </a:rPr>
              <a:t>- Hammadde girişi: Çiğ süt soğutulmuş olarak (&lt;10 </a:t>
            </a:r>
            <a:r>
              <a:rPr lang="tr-TR" altLang="tr-TR" sz="1800" b="1" baseline="30000" dirty="0" err="1" smtClean="0">
                <a:latin typeface="Arial" charset="0"/>
                <a:cs typeface="Arial" charset="0"/>
              </a:rPr>
              <a:t>o</a:t>
            </a:r>
            <a:r>
              <a:rPr lang="tr-TR" altLang="tr-TR" sz="1800" b="1" dirty="0" err="1" smtClean="0">
                <a:latin typeface="Arial" charset="0"/>
                <a:cs typeface="Arial" charset="0"/>
              </a:rPr>
              <a:t>C</a:t>
            </a:r>
            <a:r>
              <a:rPr lang="tr-TR" altLang="tr-TR" sz="1800" b="1" dirty="0" smtClean="0">
                <a:latin typeface="Arial" charset="0"/>
                <a:cs typeface="Arial" charset="0"/>
              </a:rPr>
              <a:t>) gelir. Doğrudan çiğ süt tankına alınır. Çiğ süt tank sıcaklığı 10 </a:t>
            </a:r>
            <a:r>
              <a:rPr lang="tr-TR" altLang="tr-TR" sz="1800" b="1" baseline="30000" dirty="0" err="1" smtClean="0">
                <a:latin typeface="Arial" charset="0"/>
                <a:cs typeface="Arial" charset="0"/>
              </a:rPr>
              <a:t>o</a:t>
            </a:r>
            <a:r>
              <a:rPr lang="tr-TR" altLang="tr-TR" sz="1800" b="1" dirty="0" err="1" smtClean="0">
                <a:latin typeface="Arial" charset="0"/>
                <a:cs typeface="Arial" charset="0"/>
              </a:rPr>
              <a:t>C</a:t>
            </a:r>
            <a:r>
              <a:rPr lang="tr-TR" altLang="tr-TR" sz="1800" b="1" dirty="0" smtClean="0">
                <a:latin typeface="Arial" charset="0"/>
                <a:cs typeface="Arial" charset="0"/>
              </a:rPr>
              <a:t> 'ı geçmemelidir. Çiğ sütte yapılacak analizler toplam bakteri sayısı (talimat </a:t>
            </a:r>
            <a:r>
              <a:rPr lang="tr-TR" altLang="tr-TR" sz="1800" b="1" dirty="0" err="1" smtClean="0">
                <a:latin typeface="Arial" charset="0"/>
                <a:cs typeface="Arial" charset="0"/>
              </a:rPr>
              <a:t>no</a:t>
            </a:r>
            <a:r>
              <a:rPr lang="tr-TR" altLang="tr-TR" sz="1800" b="1" dirty="0" smtClean="0">
                <a:latin typeface="Arial" charset="0"/>
                <a:cs typeface="Arial" charset="0"/>
              </a:rPr>
              <a:t>: 18/03), somatik hücre sayımı (talimat </a:t>
            </a:r>
            <a:r>
              <a:rPr lang="tr-TR" altLang="tr-TR" sz="1800" b="1" dirty="0" err="1" smtClean="0">
                <a:latin typeface="Arial" charset="0"/>
                <a:cs typeface="Arial" charset="0"/>
              </a:rPr>
              <a:t>no</a:t>
            </a:r>
            <a:r>
              <a:rPr lang="tr-TR" altLang="tr-TR" sz="1800" b="1" dirty="0" smtClean="0">
                <a:latin typeface="Arial" charset="0"/>
                <a:cs typeface="Arial" charset="0"/>
              </a:rPr>
              <a:t>: 18/34), antibiyotik testi (talimat no:18/32), yağ tayini (talimat </a:t>
            </a:r>
            <a:r>
              <a:rPr lang="tr-TR" altLang="tr-TR" sz="1800" b="1" dirty="0" err="1" smtClean="0">
                <a:latin typeface="Arial" charset="0"/>
                <a:cs typeface="Arial" charset="0"/>
              </a:rPr>
              <a:t>no</a:t>
            </a:r>
            <a:r>
              <a:rPr lang="tr-TR" altLang="tr-TR" sz="1800" b="1" dirty="0" smtClean="0">
                <a:latin typeface="Arial" charset="0"/>
                <a:cs typeface="Arial" charset="0"/>
              </a:rPr>
              <a:t>: 18/42) ve asitlik tayini (talimat no:18/43) '</a:t>
            </a:r>
            <a:r>
              <a:rPr lang="tr-TR" altLang="tr-TR" sz="1800" b="1" dirty="0" err="1" smtClean="0">
                <a:latin typeface="Arial" charset="0"/>
                <a:cs typeface="Arial" charset="0"/>
              </a:rPr>
              <a:t>dir</a:t>
            </a:r>
            <a:r>
              <a:rPr lang="tr-TR" altLang="tr-TR" sz="1800" b="1" dirty="0" smtClean="0">
                <a:latin typeface="Arial" charset="0"/>
                <a:cs typeface="Arial" charset="0"/>
              </a:rPr>
              <a:t>. Örnekleme planı talimat </a:t>
            </a:r>
            <a:r>
              <a:rPr lang="tr-TR" altLang="tr-TR" sz="1800" b="1" dirty="0" err="1" smtClean="0">
                <a:latin typeface="Arial" charset="0"/>
                <a:cs typeface="Arial" charset="0"/>
              </a:rPr>
              <a:t>no</a:t>
            </a:r>
            <a:r>
              <a:rPr lang="tr-TR" altLang="tr-TR" sz="1800" b="1" dirty="0" smtClean="0">
                <a:latin typeface="Arial" charset="0"/>
                <a:cs typeface="Arial" charset="0"/>
              </a:rPr>
              <a:t>: 17/01 'de verilmiştir. Şüpheli durumlarda yapılacak testler talimat </a:t>
            </a:r>
            <a:r>
              <a:rPr lang="tr-TR" altLang="tr-TR" sz="1800" b="1" dirty="0" err="1" smtClean="0">
                <a:latin typeface="Arial" charset="0"/>
                <a:cs typeface="Arial" charset="0"/>
              </a:rPr>
              <a:t>no</a:t>
            </a:r>
            <a:r>
              <a:rPr lang="tr-TR" altLang="tr-TR" sz="1800" b="1" dirty="0" smtClean="0">
                <a:latin typeface="Arial" charset="0"/>
                <a:cs typeface="Arial" charset="0"/>
              </a:rPr>
              <a:t>: 17/02 'de verilmiştir.</a:t>
            </a:r>
            <a:endParaRPr lang="tr-TR" altLang="tr-TR" sz="18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800" b="1" dirty="0" smtClean="0">
                <a:latin typeface="Arial" charset="0"/>
                <a:cs typeface="Arial" charset="0"/>
              </a:rPr>
              <a:t> </a:t>
            </a:r>
            <a:endParaRPr lang="tr-TR" altLang="tr-TR" sz="18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800" b="1" dirty="0" smtClean="0">
                <a:latin typeface="Arial" charset="0"/>
                <a:cs typeface="Arial" charset="0"/>
              </a:rPr>
              <a:t>- Ön işlemler: Sütün yağı (01) için %2,8 'e, (02) için %0 'a düşürülür. Süt pastörize xx </a:t>
            </a:r>
            <a:r>
              <a:rPr lang="tr-TR" altLang="tr-TR" sz="1800" b="1" baseline="30000" dirty="0" err="1" smtClean="0">
                <a:latin typeface="Arial" charset="0"/>
                <a:cs typeface="Arial" charset="0"/>
              </a:rPr>
              <a:t>o</a:t>
            </a:r>
            <a:r>
              <a:rPr lang="tr-TR" altLang="tr-TR" sz="1800" b="1" dirty="0" err="1" smtClean="0">
                <a:latin typeface="Arial" charset="0"/>
                <a:cs typeface="Arial" charset="0"/>
              </a:rPr>
              <a:t>C</a:t>
            </a:r>
            <a:r>
              <a:rPr lang="tr-TR" altLang="tr-TR" sz="1800" b="1" dirty="0" smtClean="0">
                <a:latin typeface="Arial" charset="0"/>
                <a:cs typeface="Arial" charset="0"/>
              </a:rPr>
              <a:t> 'da xx dakika pastörize edilir. Önceden talimat </a:t>
            </a:r>
            <a:r>
              <a:rPr lang="tr-TR" altLang="tr-TR" sz="1800" b="1" dirty="0" err="1" smtClean="0">
                <a:latin typeface="Arial" charset="0"/>
                <a:cs typeface="Arial" charset="0"/>
              </a:rPr>
              <a:t>no</a:t>
            </a:r>
            <a:r>
              <a:rPr lang="tr-TR" altLang="tr-TR" sz="1800" b="1" dirty="0" smtClean="0">
                <a:latin typeface="Arial" charset="0"/>
                <a:cs typeface="Arial" charset="0"/>
              </a:rPr>
              <a:t>: 15/03 'e göre hazırlanmış  teknelere alınır ve soğumaya bırakılır. </a:t>
            </a:r>
            <a:endParaRPr lang="tr-TR" altLang="tr-TR" sz="1800" b="1" dirty="0" smtClean="0">
              <a:latin typeface="Helvetica" pitchFamily="34" charset="0"/>
              <a:ea typeface="Arial Unicode MS" pitchFamily="34" charset="-128"/>
              <a:cs typeface="Arial Unicode MS" pitchFamily="34" charset="-128"/>
            </a:endParaRPr>
          </a:p>
          <a:p>
            <a:pPr eaLnBrk="1" hangingPunct="1">
              <a:lnSpc>
                <a:spcPct val="90000"/>
              </a:lnSpc>
              <a:buFontTx/>
              <a:buNone/>
            </a:pPr>
            <a:r>
              <a:rPr lang="tr-TR" altLang="tr-TR" sz="1800" b="1" dirty="0" smtClean="0">
                <a:latin typeface="Arial" charset="0"/>
                <a:cs typeface="Arial" charset="0"/>
              </a:rPr>
              <a:t>- Peynir yapımı: Süt 28 – 30 </a:t>
            </a:r>
            <a:r>
              <a:rPr lang="tr-TR" altLang="tr-TR" sz="1800" b="1" baseline="30000" dirty="0" err="1" smtClean="0">
                <a:latin typeface="Arial" charset="0"/>
                <a:cs typeface="Arial" charset="0"/>
              </a:rPr>
              <a:t>o</a:t>
            </a:r>
            <a:r>
              <a:rPr lang="tr-TR" altLang="tr-TR" sz="1800" b="1" dirty="0" err="1" smtClean="0">
                <a:latin typeface="Arial" charset="0"/>
                <a:cs typeface="Arial" charset="0"/>
              </a:rPr>
              <a:t>C</a:t>
            </a:r>
            <a:r>
              <a:rPr lang="tr-TR" altLang="tr-TR" sz="1800" b="1" dirty="0" smtClean="0">
                <a:latin typeface="Arial" charset="0"/>
                <a:cs typeface="Arial" charset="0"/>
              </a:rPr>
              <a:t> 'a geldiğinde 5 litre %40 '</a:t>
            </a:r>
            <a:r>
              <a:rPr lang="tr-TR" altLang="tr-TR" sz="1800" b="1" dirty="0" err="1" smtClean="0">
                <a:latin typeface="Arial" charset="0"/>
                <a:cs typeface="Arial" charset="0"/>
              </a:rPr>
              <a:t>lık</a:t>
            </a:r>
            <a:r>
              <a:rPr lang="tr-TR" altLang="tr-TR" sz="1800" b="1" dirty="0" smtClean="0">
                <a:latin typeface="Arial" charset="0"/>
                <a:cs typeface="Arial" charset="0"/>
              </a:rPr>
              <a:t> kalsiyum klorür çözeltisi ve</a:t>
            </a:r>
            <a:r>
              <a:rPr lang="tr-TR" altLang="tr-TR" sz="1800" b="1" dirty="0" smtClean="0">
                <a:latin typeface="Arial" charset="0"/>
              </a:rPr>
              <a:t> ...........</a:t>
            </a:r>
            <a:r>
              <a:rPr lang="tr-TR" altLang="tr-TR" sz="1800" b="1" dirty="0" smtClean="0"/>
              <a:t> </a:t>
            </a:r>
          </a:p>
          <a:p>
            <a:pPr eaLnBrk="1" hangingPunct="1">
              <a:lnSpc>
                <a:spcPct val="90000"/>
              </a:lnSpc>
              <a:buFontTx/>
              <a:buNone/>
            </a:pPr>
            <a:endParaRPr lang="tr-TR" altLang="tr-TR" sz="1800" b="1" dirty="0" smtClean="0"/>
          </a:p>
          <a:p>
            <a:pPr eaLnBrk="1" hangingPunct="1">
              <a:lnSpc>
                <a:spcPct val="90000"/>
              </a:lnSpc>
              <a:buFontTx/>
              <a:buNone/>
            </a:pPr>
            <a:r>
              <a:rPr lang="tr-TR" altLang="tr-TR" sz="1800" b="1" dirty="0" smtClean="0">
                <a:latin typeface="Arial" charset="0"/>
              </a:rPr>
              <a:t>Akış Şemasının yerinde kontrolü xx </a:t>
            </a:r>
            <a:r>
              <a:rPr lang="tr-TR" altLang="tr-TR" sz="1800" b="1" dirty="0" smtClean="0">
                <a:latin typeface="Arial" charset="0"/>
                <a:cs typeface="Arial" charset="0"/>
              </a:rPr>
              <a:t>tarihinde yapıldı ve akım şemasının işletmede kontrol edildiği toplantı tutanağı: 2002/37 'de belirtildi.</a:t>
            </a:r>
            <a:r>
              <a:rPr lang="tr-TR" altLang="tr-TR" sz="1800" b="1" dirty="0" smtClean="0"/>
              <a:t> </a:t>
            </a:r>
          </a:p>
        </p:txBody>
      </p:sp>
      <p:pic>
        <p:nvPicPr>
          <p:cNvPr id="4" name="Resim 1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25364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899592" y="980728"/>
            <a:ext cx="80010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tr-TR" altLang="tr-TR" sz="2400" dirty="0">
                <a:latin typeface="+mj-lt"/>
              </a:rPr>
              <a:t>Risk</a:t>
            </a:r>
            <a:r>
              <a:rPr lang="tr-TR" altLang="tr-TR" sz="2400" dirty="0">
                <a:latin typeface="+mj-lt"/>
                <a:cs typeface="Arial" charset="0"/>
              </a:rPr>
              <a:t> analizi modeli burada da uygulanabilir. Çiğ sütteki patojenler içinde öldürücü olanlar vardır (faktör= 5), çiğ sütten yapılan peynirlerin tüketimi ile görülen hastalıklar yüksek sıklıkla görülür (faktör= 4), tüm patojenlerin belirlenmesi çok zordur (faktör= 5). </a:t>
            </a:r>
            <a:endParaRPr lang="tr-TR" altLang="tr-TR" sz="2400" dirty="0">
              <a:latin typeface="+mj-lt"/>
            </a:endParaRPr>
          </a:p>
          <a:p>
            <a:pPr algn="just" eaLnBrk="1" hangingPunct="1">
              <a:spcBef>
                <a:spcPct val="0"/>
              </a:spcBef>
              <a:buFontTx/>
              <a:buNone/>
            </a:pPr>
            <a:endParaRPr lang="tr-TR" altLang="tr-TR" sz="2400" dirty="0">
              <a:latin typeface="+mj-lt"/>
            </a:endParaRPr>
          </a:p>
          <a:p>
            <a:pPr algn="just" eaLnBrk="1" hangingPunct="1">
              <a:spcBef>
                <a:spcPct val="0"/>
              </a:spcBef>
              <a:buFontTx/>
              <a:buNone/>
            </a:pPr>
            <a:r>
              <a:rPr lang="tr-TR" altLang="tr-TR" sz="2400" dirty="0">
                <a:latin typeface="+mj-lt"/>
                <a:cs typeface="Arial" charset="0"/>
              </a:rPr>
              <a:t>Bu durumda risk değeri 100 olup, mutlaka bir koruyucu önlem alınmalı (pastörizasyon), çiğ sütün pastörize edilmiş süte, peynir teknelerine vb. kritik yerlere bulaşmaması için koruyucu önlemler alınmalıdır.</a:t>
            </a:r>
            <a:endParaRPr lang="tr-TR" altLang="tr-TR" sz="2400" dirty="0">
              <a:latin typeface="+mj-lt"/>
              <a:ea typeface="Arial Unicode MS" pitchFamily="34" charset="-128"/>
              <a:cs typeface="Arial Unicode MS" pitchFamily="34" charset="-128"/>
            </a:endParaRPr>
          </a:p>
          <a:p>
            <a:pPr>
              <a:spcBef>
                <a:spcPct val="0"/>
              </a:spcBef>
              <a:buFontTx/>
              <a:buNone/>
            </a:pPr>
            <a:endParaRPr lang="tr-TR" altLang="tr-TR" sz="2400" dirty="0"/>
          </a:p>
        </p:txBody>
      </p:sp>
      <p:pic>
        <p:nvPicPr>
          <p:cNvPr id="3" name="Resim 1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43903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899592" y="20324"/>
            <a:ext cx="7772400" cy="762000"/>
          </a:xfrm>
        </p:spPr>
        <p:txBody>
          <a:bodyPr/>
          <a:lstStyle/>
          <a:p>
            <a:pPr eaLnBrk="1" hangingPunct="1"/>
            <a:r>
              <a:rPr lang="tr-TR" altLang="tr-TR" sz="2800" b="1" dirty="0" smtClean="0">
                <a:latin typeface="Arial" charset="0"/>
                <a:cs typeface="Arial" charset="0"/>
              </a:rPr>
              <a:t>Kritik Kontrol Noktalarının Belirlenmesi</a:t>
            </a:r>
            <a:r>
              <a:rPr lang="tr-TR" altLang="tr-TR" dirty="0" smtClean="0"/>
              <a:t> </a:t>
            </a:r>
          </a:p>
        </p:txBody>
      </p:sp>
      <p:sp>
        <p:nvSpPr>
          <p:cNvPr id="75779" name="Rectangle 3"/>
          <p:cNvSpPr>
            <a:spLocks noGrp="1" noChangeArrowheads="1"/>
          </p:cNvSpPr>
          <p:nvPr>
            <p:ph type="body" idx="1"/>
          </p:nvPr>
        </p:nvSpPr>
        <p:spPr>
          <a:xfrm>
            <a:off x="755576" y="980728"/>
            <a:ext cx="8534400" cy="4114800"/>
          </a:xfrm>
        </p:spPr>
        <p:txBody>
          <a:bodyPr>
            <a:normAutofit fontScale="92500" lnSpcReduction="20000"/>
          </a:bodyPr>
          <a:lstStyle/>
          <a:p>
            <a:pPr algn="just" eaLnBrk="1" hangingPunct="1">
              <a:lnSpc>
                <a:spcPct val="90000"/>
              </a:lnSpc>
              <a:buFontTx/>
              <a:buNone/>
            </a:pPr>
            <a:r>
              <a:rPr lang="tr-TR" altLang="tr-TR" sz="1600" u="sng" dirty="0" smtClean="0">
                <a:latin typeface="Arial" charset="0"/>
                <a:cs typeface="Arial" charset="0"/>
              </a:rPr>
              <a:t>Örnek 1: Çiğ süt alımı: </a:t>
            </a:r>
          </a:p>
          <a:p>
            <a:pPr algn="just" eaLnBrk="1" hangingPunct="1">
              <a:lnSpc>
                <a:spcPct val="90000"/>
              </a:lnSpc>
              <a:buFontTx/>
              <a:buNone/>
            </a:pP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"Belirlenmiş tehlike için önleyici uygulama var mı?" </a:t>
            </a:r>
            <a:r>
              <a:rPr lang="tr-TR" altLang="tr-TR" sz="1600" u="sng" dirty="0" smtClean="0">
                <a:latin typeface="Arial" charset="0"/>
                <a:cs typeface="Arial" charset="0"/>
              </a:rPr>
              <a:t>Evet</a:t>
            </a:r>
            <a:r>
              <a:rPr lang="tr-TR" altLang="tr-TR" sz="1600" dirty="0" smtClean="0">
                <a:latin typeface="Arial" charset="0"/>
                <a:cs typeface="Arial" charset="0"/>
              </a:rPr>
              <a:t>, hayvan sağlığına dikkat edilmesi, hijyenik sağım, hızlı soğutma ve nakliye ile mikroorganizma yükünün makul bir sayıda olması sağlanabilir. Mikroorganizma yükü yüksek olan süt işletmeye alınmayabilir.  </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"Bu noktada tehlike tümüyle ortadan kaldırılabilir ya da kabul edilebilir bir düzeye indirilebilir mi?" </a:t>
            </a:r>
            <a:r>
              <a:rPr lang="tr-TR" altLang="tr-TR" sz="1600" u="sng" dirty="0" smtClean="0">
                <a:latin typeface="Arial" charset="0"/>
                <a:cs typeface="Arial" charset="0"/>
              </a:rPr>
              <a:t>Hayır</a:t>
            </a:r>
            <a:r>
              <a:rPr lang="tr-TR" altLang="tr-TR" sz="1600" dirty="0" smtClean="0">
                <a:latin typeface="Arial" charset="0"/>
                <a:cs typeface="Arial" charset="0"/>
              </a:rPr>
              <a:t>, soğutma mikroorganizma imhasına yönelik değildir </a:t>
            </a:r>
            <a:endParaRPr lang="tr-TR" altLang="tr-TR" sz="1600"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"Tanımlanmış tehlikeye ilişkin </a:t>
            </a:r>
            <a:r>
              <a:rPr lang="tr-TR" altLang="tr-TR" sz="1600" dirty="0" err="1" smtClean="0">
                <a:latin typeface="Arial" charset="0"/>
                <a:cs typeface="Arial" charset="0"/>
              </a:rPr>
              <a:t>kontaminasyonlar</a:t>
            </a:r>
            <a:r>
              <a:rPr lang="tr-TR" altLang="tr-TR" sz="1600" dirty="0" smtClean="0">
                <a:latin typeface="Arial" charset="0"/>
                <a:cs typeface="Arial" charset="0"/>
              </a:rPr>
              <a:t> kabul edilmiş limitleri aşmış mı ya da aşabilir mi?" </a:t>
            </a:r>
            <a:r>
              <a:rPr lang="tr-TR" altLang="tr-TR" sz="1600" u="sng" dirty="0" smtClean="0">
                <a:latin typeface="Arial" charset="0"/>
                <a:cs typeface="Arial" charset="0"/>
              </a:rPr>
              <a:t>Belki</a:t>
            </a:r>
            <a:r>
              <a:rPr lang="tr-TR" altLang="tr-TR" sz="1600" dirty="0" smtClean="0">
                <a:latin typeface="Arial" charset="0"/>
                <a:cs typeface="Arial" charset="0"/>
              </a:rPr>
              <a:t>. Sütün sıcaklığı 10 </a:t>
            </a:r>
            <a:r>
              <a:rPr lang="tr-TR" altLang="tr-TR" sz="1600" baseline="30000" dirty="0" err="1" smtClean="0">
                <a:latin typeface="Arial" charset="0"/>
                <a:cs typeface="Arial" charset="0"/>
              </a:rPr>
              <a:t>o</a:t>
            </a:r>
            <a:r>
              <a:rPr lang="tr-TR" altLang="tr-TR" sz="1600" dirty="0" err="1" smtClean="0">
                <a:latin typeface="Arial" charset="0"/>
                <a:cs typeface="Arial" charset="0"/>
              </a:rPr>
              <a:t>C</a:t>
            </a:r>
            <a:r>
              <a:rPr lang="tr-TR" altLang="tr-TR" sz="1600" dirty="0" smtClean="0">
                <a:latin typeface="Arial" charset="0"/>
                <a:cs typeface="Arial" charset="0"/>
              </a:rPr>
              <a:t> 'ı geçmezse </a:t>
            </a:r>
            <a:r>
              <a:rPr lang="tr-TR" altLang="tr-TR" sz="1600" dirty="0" err="1" smtClean="0">
                <a:latin typeface="Arial" charset="0"/>
                <a:cs typeface="Arial" charset="0"/>
              </a:rPr>
              <a:t>psikrofillerin</a:t>
            </a:r>
            <a:r>
              <a:rPr lang="tr-TR" altLang="tr-TR" sz="1600" dirty="0" smtClean="0">
                <a:latin typeface="Arial" charset="0"/>
                <a:cs typeface="Arial" charset="0"/>
              </a:rPr>
              <a:t> gelişimi devam eder, patojen gelişimi olmaz ancak süre uzarsa ve/ veya sıcaklık yükselirse patojenler de gelişebilir. Bu bakımdan yanıt </a:t>
            </a:r>
            <a:r>
              <a:rPr lang="tr-TR" altLang="tr-TR" sz="1600" u="sng" dirty="0" smtClean="0">
                <a:latin typeface="Arial" charset="0"/>
                <a:cs typeface="Arial" charset="0"/>
              </a:rPr>
              <a:t>Evet</a:t>
            </a:r>
            <a:r>
              <a:rPr lang="tr-TR" altLang="tr-TR" sz="1600" dirty="0" smtClean="0">
                <a:latin typeface="Arial" charset="0"/>
                <a:cs typeface="Arial" charset="0"/>
              </a:rPr>
              <a:t> olarak düşünülmelidir.   </a:t>
            </a:r>
            <a:endParaRPr lang="tr-TR" altLang="tr-TR" sz="1600" b="1" dirty="0" smtClean="0">
              <a:latin typeface="Helvetica" pitchFamily="34" charset="0"/>
              <a:ea typeface="Arial Unicode MS" pitchFamily="34" charset="-128"/>
              <a:cs typeface="Arial Unicode MS" pitchFamily="34" charset="-128"/>
            </a:endParaRPr>
          </a:p>
          <a:p>
            <a:pPr algn="just" eaLnBrk="1" hangingPunct="1">
              <a:lnSpc>
                <a:spcPct val="90000"/>
              </a:lnSpc>
              <a:buFontTx/>
              <a:buNone/>
            </a:pPr>
            <a:r>
              <a:rPr lang="tr-TR" altLang="tr-TR" sz="1600" dirty="0" smtClean="0">
                <a:latin typeface="Arial" charset="0"/>
                <a:cs typeface="Arial" charset="0"/>
              </a:rPr>
              <a:t>"Sonraki basamakta tehlike tamamen ortadan kaldırılabiliyor mu?" Hayır, patojen sayısı çok yüksek ise "D" değeri çerçevesinde uygulanan pastörizasyon yeterli olmaz. Çiğ süt alımı mikroorganizma yükü açısından CCP '</a:t>
            </a:r>
            <a:r>
              <a:rPr lang="tr-TR" altLang="tr-TR" sz="1600" dirty="0" err="1" smtClean="0">
                <a:latin typeface="Arial" charset="0"/>
                <a:cs typeface="Arial" charset="0"/>
              </a:rPr>
              <a:t>dir</a:t>
            </a:r>
            <a:r>
              <a:rPr lang="tr-TR" altLang="tr-TR" sz="1600" dirty="0" smtClean="0">
                <a:latin typeface="Arial" charset="0"/>
                <a:cs typeface="Arial" charset="0"/>
              </a:rPr>
              <a:t>.  Mikroorganizma yükünün hızlı belirlenmesi yöntemleri (</a:t>
            </a:r>
            <a:r>
              <a:rPr lang="tr-TR" altLang="tr-TR" sz="1600" dirty="0" err="1" smtClean="0">
                <a:latin typeface="Arial" charset="0"/>
                <a:cs typeface="Arial" charset="0"/>
              </a:rPr>
              <a:t>resazurin</a:t>
            </a:r>
            <a:r>
              <a:rPr lang="tr-TR" altLang="tr-TR" sz="1600" dirty="0" smtClean="0">
                <a:latin typeface="Arial" charset="0"/>
                <a:cs typeface="Arial" charset="0"/>
              </a:rPr>
              <a:t> ve/ veya metilen mavisi indirgeme ve/ veya alkol testleri ile yapılmalı, ayrıca asitlik ve inhibitör madde testleri, somatik hücre sayımı da yapılmalıdır. Bu nokta CCP olduğuna göre bir alt basamakta (çiğ sütün hijyenik koşullar altında işletmeye getirilmesi) üzerinde önemle durulmalıdır.</a:t>
            </a:r>
          </a:p>
          <a:p>
            <a:pPr algn="just" eaLnBrk="1" hangingPunct="1">
              <a:lnSpc>
                <a:spcPct val="90000"/>
              </a:lnSpc>
              <a:buFontTx/>
              <a:buNone/>
            </a:pPr>
            <a:endParaRPr lang="tr-TR" altLang="tr-TR" sz="1600" dirty="0" smtClean="0">
              <a:latin typeface="Helvetica" pitchFamily="34" charset="0"/>
              <a:ea typeface="Arial Unicode MS" pitchFamily="34" charset="-128"/>
              <a:cs typeface="Arial Unicode MS" pitchFamily="34" charset="-128"/>
            </a:endParaRPr>
          </a:p>
          <a:p>
            <a:pPr eaLnBrk="1" hangingPunct="1">
              <a:lnSpc>
                <a:spcPct val="90000"/>
              </a:lnSpc>
              <a:buFontTx/>
              <a:buNone/>
            </a:pPr>
            <a:r>
              <a:rPr lang="tr-TR" altLang="tr-TR" sz="1600" b="1" dirty="0" smtClean="0">
                <a:latin typeface="Arial" charset="0"/>
                <a:cs typeface="Arial" charset="0"/>
              </a:rPr>
              <a:t>Çiğ süt alımı sadece mikrobiyolojik değil, antibiyotik kalıntısı (penisiline aşırı duyarlı bireyler açısından), </a:t>
            </a:r>
            <a:r>
              <a:rPr lang="tr-TR" altLang="tr-TR" sz="1600" b="1" dirty="0" err="1" smtClean="0">
                <a:latin typeface="Arial" charset="0"/>
                <a:cs typeface="Arial" charset="0"/>
              </a:rPr>
              <a:t>aflatoksin</a:t>
            </a:r>
            <a:r>
              <a:rPr lang="tr-TR" altLang="tr-TR" sz="1600" b="1" dirty="0" smtClean="0">
                <a:latin typeface="Arial" charset="0"/>
                <a:cs typeface="Arial" charset="0"/>
              </a:rPr>
              <a:t>, kimyasal koruyucular (hidrojen peroksit, soda, vb.)  açısından da CCP olarak değerlendirilmektedir. </a:t>
            </a:r>
          </a:p>
        </p:txBody>
      </p:sp>
      <p:pic>
        <p:nvPicPr>
          <p:cNvPr id="4" name="Resim 1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991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750423" y="886691"/>
            <a:ext cx="83820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0"/>
              </a:spcBef>
              <a:buFontTx/>
              <a:buNone/>
            </a:pPr>
            <a:r>
              <a:rPr lang="tr-TR" altLang="tr-TR" sz="2400" u="sng" dirty="0" smtClean="0">
                <a:latin typeface="+mj-lt"/>
                <a:cs typeface="Arial" charset="0"/>
              </a:rPr>
              <a:t>Örnek 2: Yağın </a:t>
            </a:r>
            <a:r>
              <a:rPr lang="tr-TR" altLang="tr-TR" sz="2400" u="sng" dirty="0">
                <a:latin typeface="+mj-lt"/>
                <a:cs typeface="Arial" charset="0"/>
              </a:rPr>
              <a:t>standardizasyonu</a:t>
            </a:r>
            <a:r>
              <a:rPr lang="tr-TR" altLang="tr-TR" sz="2400" u="sng" dirty="0" smtClean="0">
                <a:latin typeface="+mj-lt"/>
                <a:cs typeface="Arial" charset="0"/>
              </a:rPr>
              <a:t>:</a:t>
            </a:r>
          </a:p>
          <a:p>
            <a:pPr algn="just" eaLnBrk="1" hangingPunct="1">
              <a:spcBef>
                <a:spcPct val="0"/>
              </a:spcBef>
              <a:buFontTx/>
              <a:buNone/>
            </a:pPr>
            <a:endParaRPr lang="tr-TR" altLang="tr-TR" sz="2400" dirty="0">
              <a:latin typeface="+mj-lt"/>
              <a:ea typeface="Arial Unicode MS" pitchFamily="34" charset="-128"/>
              <a:cs typeface="Arial Unicode MS" pitchFamily="34" charset="-128"/>
            </a:endParaRPr>
          </a:p>
          <a:p>
            <a:pPr algn="just" eaLnBrk="1" hangingPunct="1">
              <a:spcBef>
                <a:spcPct val="0"/>
              </a:spcBef>
              <a:buFontTx/>
              <a:buNone/>
            </a:pPr>
            <a:r>
              <a:rPr lang="tr-TR" altLang="tr-TR" sz="2400" dirty="0">
                <a:latin typeface="+mj-lt"/>
                <a:cs typeface="Arial" charset="0"/>
              </a:rPr>
              <a:t>"Belirlenmiş tehlike için önleyici uygulama var mı?" </a:t>
            </a:r>
            <a:r>
              <a:rPr lang="tr-TR" altLang="tr-TR" sz="2400" u="sng" dirty="0">
                <a:latin typeface="+mj-lt"/>
                <a:cs typeface="Arial" charset="0"/>
              </a:rPr>
              <a:t>Evet</a:t>
            </a:r>
            <a:r>
              <a:rPr lang="tr-TR" altLang="tr-TR" sz="2400" dirty="0">
                <a:latin typeface="+mj-lt"/>
                <a:cs typeface="Arial" charset="0"/>
              </a:rPr>
              <a:t>, yağ kontrolü yapılabilir.  </a:t>
            </a:r>
            <a:endParaRPr lang="tr-TR" altLang="tr-TR" sz="2400" dirty="0" smtClean="0">
              <a:latin typeface="+mj-lt"/>
              <a:cs typeface="Arial" charset="0"/>
            </a:endParaRPr>
          </a:p>
          <a:p>
            <a:pPr algn="just" eaLnBrk="1" hangingPunct="1">
              <a:spcBef>
                <a:spcPct val="0"/>
              </a:spcBef>
              <a:buFontTx/>
              <a:buNone/>
            </a:pPr>
            <a:endParaRPr lang="tr-TR" altLang="tr-TR" sz="2400" dirty="0">
              <a:latin typeface="+mj-lt"/>
              <a:ea typeface="Arial Unicode MS" pitchFamily="34" charset="-128"/>
              <a:cs typeface="Arial Unicode MS" pitchFamily="34" charset="-128"/>
            </a:endParaRPr>
          </a:p>
          <a:p>
            <a:pPr algn="just" eaLnBrk="1" hangingPunct="1">
              <a:spcBef>
                <a:spcPct val="0"/>
              </a:spcBef>
              <a:buFontTx/>
              <a:buNone/>
            </a:pPr>
            <a:r>
              <a:rPr lang="tr-TR" altLang="tr-TR" sz="2400" dirty="0">
                <a:latin typeface="+mj-lt"/>
                <a:cs typeface="Arial" charset="0"/>
              </a:rPr>
              <a:t>"Bu noktada tehlike tümüyle ortadan kaldırılabilir ya da kabul edilebilir bir düzeye indirilebilir mi?" </a:t>
            </a:r>
            <a:r>
              <a:rPr lang="tr-TR" altLang="tr-TR" sz="2400" u="sng" dirty="0">
                <a:latin typeface="+mj-lt"/>
                <a:cs typeface="Arial" charset="0"/>
              </a:rPr>
              <a:t>Evet</a:t>
            </a:r>
            <a:r>
              <a:rPr lang="tr-TR" altLang="tr-TR" sz="2400" dirty="0">
                <a:latin typeface="+mj-lt"/>
                <a:cs typeface="Arial" charset="0"/>
              </a:rPr>
              <a:t>, özel rejim uygulayan kişinin yağlı peynir yemesi önlenmiştir. Bu nokta sadece kimyasal açıdan CCP olarak tanımlanır ve sadece yağsız peynir için geçerlidir. Tam yağlı peynir üretiminde bu nokta sadece ekonomik kayıpları önlemek açısından CP olarak değerlendirilir. Özel rejim uygulamasa bile yağsız peynir olarak pazarlanan ürünün yağlı olması firma itibarını kayda değer ölçüde düşürür, ekonomik kayıp çok yüksek olabilir. </a:t>
            </a:r>
            <a:endParaRPr lang="tr-TR" altLang="tr-TR" sz="2400" dirty="0">
              <a:latin typeface="+mj-lt"/>
            </a:endParaRPr>
          </a:p>
        </p:txBody>
      </p:sp>
      <p:pic>
        <p:nvPicPr>
          <p:cNvPr id="3" name="Resim 1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22566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827584" y="764704"/>
            <a:ext cx="8001000"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eaLnBrk="1" hangingPunct="1">
              <a:spcBef>
                <a:spcPct val="50000"/>
              </a:spcBef>
              <a:buFontTx/>
              <a:buNone/>
            </a:pPr>
            <a:r>
              <a:rPr lang="tr-TR" altLang="tr-TR" sz="1800" u="sng" dirty="0" smtClean="0">
                <a:latin typeface="Arial" charset="0"/>
                <a:cs typeface="Arial" charset="0"/>
              </a:rPr>
              <a:t>Örnek 3: Pastörizasyon</a:t>
            </a:r>
            <a:r>
              <a:rPr lang="tr-TR" altLang="tr-TR" sz="1800" u="sng" dirty="0">
                <a:latin typeface="Arial" charset="0"/>
                <a:cs typeface="Arial" charset="0"/>
              </a:rPr>
              <a:t>:</a:t>
            </a:r>
            <a:endParaRPr lang="tr-TR" altLang="tr-TR" sz="1800" dirty="0">
              <a:latin typeface="Helvetica" pitchFamily="34" charset="0"/>
              <a:ea typeface="Arial Unicode MS" pitchFamily="34" charset="-128"/>
              <a:cs typeface="Arial Unicode MS" pitchFamily="34" charset="-128"/>
            </a:endParaRPr>
          </a:p>
          <a:p>
            <a:pPr algn="just">
              <a:spcBef>
                <a:spcPct val="50000"/>
              </a:spcBef>
              <a:buFontTx/>
              <a:buNone/>
            </a:pPr>
            <a:r>
              <a:rPr lang="tr-TR" altLang="tr-TR" sz="1800" dirty="0">
                <a:latin typeface="Arial" charset="0"/>
                <a:cs typeface="Arial" charset="0"/>
              </a:rPr>
              <a:t>"Belirlenmiş tehlike için önleyici uygulama var mı?" </a:t>
            </a:r>
            <a:r>
              <a:rPr lang="tr-TR" altLang="tr-TR" sz="1800" u="sng" dirty="0">
                <a:latin typeface="Arial" charset="0"/>
                <a:cs typeface="Arial" charset="0"/>
              </a:rPr>
              <a:t>Evet</a:t>
            </a:r>
            <a:r>
              <a:rPr lang="tr-TR" altLang="tr-TR" sz="1800" dirty="0">
                <a:latin typeface="Arial" charset="0"/>
                <a:cs typeface="Arial" charset="0"/>
              </a:rPr>
              <a:t>, ısıl işlem ile mikroorganizma sayısı indirgenir.  </a:t>
            </a:r>
            <a:endParaRPr lang="tr-TR" altLang="tr-TR" sz="1800" dirty="0">
              <a:latin typeface="Helvetica" pitchFamily="34" charset="0"/>
              <a:ea typeface="Arial Unicode MS" pitchFamily="34" charset="-128"/>
              <a:cs typeface="Arial Unicode MS" pitchFamily="34" charset="-128"/>
            </a:endParaRPr>
          </a:p>
          <a:p>
            <a:pPr algn="just">
              <a:spcBef>
                <a:spcPct val="50000"/>
              </a:spcBef>
              <a:buFontTx/>
              <a:buNone/>
            </a:pPr>
            <a:r>
              <a:rPr lang="tr-TR" altLang="tr-TR" sz="1800" dirty="0">
                <a:latin typeface="Arial" charset="0"/>
                <a:cs typeface="Arial" charset="0"/>
              </a:rPr>
              <a:t>"Bu noktada tehlike tümüyle ortadan kaldırılabilir ya da kabul edilebilir bir düzeye indirilebilir mi?" </a:t>
            </a:r>
            <a:r>
              <a:rPr lang="tr-TR" altLang="tr-TR" sz="1800" u="sng" dirty="0">
                <a:latin typeface="Arial" charset="0"/>
                <a:cs typeface="Arial" charset="0"/>
              </a:rPr>
              <a:t>Belki (kısmen)</a:t>
            </a:r>
            <a:r>
              <a:rPr lang="tr-TR" altLang="tr-TR" sz="1800" dirty="0">
                <a:latin typeface="Arial" charset="0"/>
                <a:cs typeface="Arial" charset="0"/>
              </a:rPr>
              <a:t>, pastörizasyon özellikle patojenlerin imhasına yönelik olmakla beraber, pastörizasyon öncesinde bakteri yükü çok yükselmiş ise uygulanan işlem yeterli olmayabilir.  </a:t>
            </a:r>
            <a:endParaRPr lang="tr-TR" altLang="tr-TR" sz="1800" dirty="0">
              <a:latin typeface="Helvetica" pitchFamily="34" charset="0"/>
              <a:ea typeface="Arial Unicode MS" pitchFamily="34" charset="-128"/>
              <a:cs typeface="Arial Unicode MS" pitchFamily="34" charset="-128"/>
            </a:endParaRPr>
          </a:p>
          <a:p>
            <a:pPr algn="just">
              <a:spcBef>
                <a:spcPct val="50000"/>
              </a:spcBef>
              <a:buFontTx/>
              <a:buNone/>
            </a:pPr>
            <a:r>
              <a:rPr lang="tr-TR" altLang="tr-TR" sz="1800" dirty="0">
                <a:latin typeface="Arial" charset="0"/>
                <a:cs typeface="Arial" charset="0"/>
              </a:rPr>
              <a:t>"Tanımlanmış tehlikeye ilişkin </a:t>
            </a:r>
            <a:r>
              <a:rPr lang="tr-TR" altLang="tr-TR" sz="1800" dirty="0" err="1">
                <a:latin typeface="Arial" charset="0"/>
                <a:cs typeface="Arial" charset="0"/>
              </a:rPr>
              <a:t>kontaminasyonlar</a:t>
            </a:r>
            <a:r>
              <a:rPr lang="tr-TR" altLang="tr-TR" sz="1800" dirty="0">
                <a:latin typeface="Arial" charset="0"/>
                <a:cs typeface="Arial" charset="0"/>
              </a:rPr>
              <a:t> kabul edilmiş limitleri aşmış mı ya da aşabilir mi?" </a:t>
            </a:r>
            <a:r>
              <a:rPr lang="tr-TR" altLang="tr-TR" sz="1800" u="sng" dirty="0">
                <a:latin typeface="Arial" charset="0"/>
                <a:cs typeface="Arial" charset="0"/>
              </a:rPr>
              <a:t>Belki</a:t>
            </a:r>
            <a:r>
              <a:rPr lang="tr-TR" altLang="tr-TR" sz="1800" dirty="0">
                <a:latin typeface="Arial" charset="0"/>
                <a:cs typeface="Arial" charset="0"/>
              </a:rPr>
              <a:t>. Yukarıdaki soruda neden açıklanmıştır. Bu bakımdan yanıt </a:t>
            </a:r>
            <a:r>
              <a:rPr lang="tr-TR" altLang="tr-TR" sz="1800" u="sng" dirty="0">
                <a:latin typeface="Arial" charset="0"/>
                <a:cs typeface="Arial" charset="0"/>
              </a:rPr>
              <a:t>Evet</a:t>
            </a:r>
            <a:r>
              <a:rPr lang="tr-TR" altLang="tr-TR" sz="1800" dirty="0">
                <a:latin typeface="Arial" charset="0"/>
                <a:cs typeface="Arial" charset="0"/>
              </a:rPr>
              <a:t> olarak düşünülmelidir.   </a:t>
            </a:r>
            <a:endParaRPr lang="tr-TR" altLang="tr-TR" sz="1800" dirty="0">
              <a:latin typeface="Helvetica" pitchFamily="34" charset="0"/>
              <a:ea typeface="Arial Unicode MS" pitchFamily="34" charset="-128"/>
              <a:cs typeface="Arial Unicode MS" pitchFamily="34" charset="-128"/>
            </a:endParaRPr>
          </a:p>
          <a:p>
            <a:pPr algn="just">
              <a:spcBef>
                <a:spcPct val="50000"/>
              </a:spcBef>
              <a:buFontTx/>
              <a:buNone/>
            </a:pPr>
            <a:r>
              <a:rPr lang="tr-TR" altLang="tr-TR" sz="1800" dirty="0">
                <a:latin typeface="Arial" charset="0"/>
                <a:cs typeface="Arial" charset="0"/>
              </a:rPr>
              <a:t>"Sonraki basamakta tehlike tamamen ortadan kaldırılabiliyor mu?" Hayır, daha sonraki bir aşamada mikroorganizma indirgenmesine yönelik doğrudan bir işlem yoktur. Her ne kadar </a:t>
            </a:r>
            <a:r>
              <a:rPr lang="tr-TR" altLang="tr-TR" sz="1800" dirty="0" err="1">
                <a:latin typeface="Arial" charset="0"/>
                <a:cs typeface="Arial" charset="0"/>
              </a:rPr>
              <a:t>starter</a:t>
            </a:r>
            <a:r>
              <a:rPr lang="tr-TR" altLang="tr-TR" sz="1800" dirty="0">
                <a:latin typeface="Arial" charset="0"/>
                <a:cs typeface="Arial" charset="0"/>
              </a:rPr>
              <a:t>, kültür kullanımına bağlı olarak gelişen asitlik ve oluşan inhibitör maddeler mikroorganizmalar üzerinde olumsuz etki yaparsa da bu faktör en azından zamana bağlıdır ve ürün hızla pazara verilmektedir. Pastörizasyon, uygulandığı tüm gıda endüstrisi üretim dallarında CCP  '</a:t>
            </a:r>
            <a:r>
              <a:rPr lang="tr-TR" altLang="tr-TR" sz="1800" dirty="0" err="1">
                <a:latin typeface="Arial" charset="0"/>
                <a:cs typeface="Arial" charset="0"/>
              </a:rPr>
              <a:t>dir</a:t>
            </a:r>
            <a:r>
              <a:rPr lang="tr-TR" altLang="tr-TR" sz="1800" dirty="0">
                <a:latin typeface="Arial" charset="0"/>
                <a:cs typeface="Arial" charset="0"/>
              </a:rPr>
              <a:t>. </a:t>
            </a:r>
          </a:p>
        </p:txBody>
      </p:sp>
      <p:pic>
        <p:nvPicPr>
          <p:cNvPr id="3" name="Resim 1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1608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r>
              <a:rPr lang="tr-TR" altLang="tr-TR" smtClean="0"/>
              <a:t>Kritik Kontrol Noktalarının Belirlenmesi</a:t>
            </a:r>
          </a:p>
        </p:txBody>
      </p:sp>
      <p:graphicFrame>
        <p:nvGraphicFramePr>
          <p:cNvPr id="191892" name="Group 404"/>
          <p:cNvGraphicFramePr>
            <a:graphicFrameLocks noGrp="1"/>
          </p:cNvGraphicFramePr>
          <p:nvPr>
            <p:ph idx="1"/>
          </p:nvPr>
        </p:nvGraphicFramePr>
        <p:xfrm>
          <a:off x="684213" y="1268413"/>
          <a:ext cx="8459787" cy="3505221"/>
        </p:xfrm>
        <a:graphic>
          <a:graphicData uri="http://schemas.openxmlformats.org/drawingml/2006/table">
            <a:tbl>
              <a:tblPr/>
              <a:tblGrid>
                <a:gridCol w="1290637">
                  <a:extLst>
                    <a:ext uri="{9D8B030D-6E8A-4147-A177-3AD203B41FA5}"/>
                  </a:extLst>
                </a:gridCol>
                <a:gridCol w="2597150">
                  <a:extLst>
                    <a:ext uri="{9D8B030D-6E8A-4147-A177-3AD203B41FA5}"/>
                  </a:extLst>
                </a:gridCol>
                <a:gridCol w="3600450">
                  <a:extLst>
                    <a:ext uri="{9D8B030D-6E8A-4147-A177-3AD203B41FA5}"/>
                  </a:extLst>
                </a:gridCol>
                <a:gridCol w="971550">
                  <a:extLst>
                    <a:ext uri="{9D8B030D-6E8A-4147-A177-3AD203B41FA5}"/>
                  </a:extLst>
                </a:gridCol>
              </a:tblGrid>
              <a:tr h="24379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Proses aşaması</a:t>
                      </a:r>
                      <a:endParaRPr kumimoji="0" lang="tr-TR" sz="2400" b="0" i="0" u="none" strike="noStrike" cap="none" normalizeH="0" baseline="0" smtClean="0">
                        <a:ln>
                          <a:noFill/>
                        </a:ln>
                        <a:solidFill>
                          <a:schemeClr val="tx1"/>
                        </a:solidFill>
                        <a:effectLst/>
                        <a:latin typeface="Times" pitchFamily="18"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Potansiyel tehlike</a:t>
                      </a:r>
                      <a:endParaRPr kumimoji="0" lang="tr-TR" sz="2400" b="0" i="0" u="none" strike="noStrike" cap="none" normalizeH="0" baseline="0" smtClean="0">
                        <a:ln>
                          <a:noFill/>
                        </a:ln>
                        <a:solidFill>
                          <a:schemeClr val="tx1"/>
                        </a:solidFill>
                        <a:effectLst/>
                        <a:latin typeface="Times" pitchFamily="18"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Önleyici faaliyet</a:t>
                      </a:r>
                      <a:endParaRPr kumimoji="0" lang="tr-TR" sz="2400" b="0" i="0" u="none" strike="noStrike" cap="none" normalizeH="0" baseline="0" smtClean="0">
                        <a:ln>
                          <a:noFill/>
                        </a:ln>
                        <a:solidFill>
                          <a:schemeClr val="tx1"/>
                        </a:solidFill>
                        <a:effectLst/>
                        <a:latin typeface="Times" pitchFamily="18"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CCP/değil</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853645">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Hasat öncesi/hasat</a:t>
                      </a:r>
                      <a:endParaRPr kumimoji="0" lang="tr-TR" sz="2400" b="0" i="0" u="none" strike="noStrike" cap="none" normalizeH="0" baseline="0" smtClean="0">
                        <a:ln>
                          <a:noFill/>
                        </a:ln>
                        <a:solidFill>
                          <a:schemeClr val="tx1"/>
                        </a:solidFill>
                        <a:effectLst/>
                        <a:latin typeface="Times" pitchFamily="18"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B: böcek, fungus, bakteri..</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  taş, cam, toprak, metal..</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 Pestisit, aflatoksin</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B:</a:t>
                      </a:r>
                      <a:r>
                        <a:rPr kumimoji="0" lang="tr-TR" sz="10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tarlanın yerleşimi dizayn edilirken, bitki yerleşimi hakkında bilgi edinilmeli, tarla yüzeyi mikotoksin üreten küflere karşı hazırlanmalı. </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  GAP</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 GMP</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CP</a:t>
                      </a:r>
                      <a:endParaRPr kumimoji="0" lang="tr-TR" sz="2400" b="0" i="0" u="none" strike="noStrike" cap="none" normalizeH="0" baseline="0" smtClean="0">
                        <a:ln>
                          <a:noFill/>
                        </a:ln>
                        <a:solidFill>
                          <a:schemeClr val="tx1"/>
                        </a:solidFill>
                        <a:effectLst/>
                        <a:latin typeface="Times" pitchFamily="18"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700988">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Kurutma</a:t>
                      </a:r>
                      <a:endParaRPr kumimoji="0" lang="tr-TR" sz="2400" b="0" i="0" u="none" strike="noStrike" cap="none" normalizeH="0" baseline="0" smtClean="0">
                        <a:ln>
                          <a:noFill/>
                        </a:ln>
                        <a:solidFill>
                          <a:schemeClr val="tx1"/>
                        </a:solidFill>
                        <a:effectLst/>
                        <a:latin typeface="Times" pitchFamily="18"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B: Personel ve çevreden kontaminasyon, bakteri, küf</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 Toprak, yabancı materyal</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 Aflatoksin kontaminasyonu</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B: Personel hijyeni, GMP</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 Toprak ile direkt temas önlenmeli</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 Kurutma işlemine mümkün olduğunca çabuk geçilmeli., aw</a:t>
                      </a:r>
                      <a:r>
                        <a:rPr kumimoji="0" lang="en-U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&lt;</a:t>
                      </a: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0.7</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CCP1</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700988">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 Aflatoksin analizleri</a:t>
                      </a:r>
                      <a:endParaRPr kumimoji="0" lang="tr-TR" sz="2400" b="0" i="0" u="none" strike="noStrike" cap="none" normalizeH="0" baseline="0" smtClean="0">
                        <a:ln>
                          <a:noFill/>
                        </a:ln>
                        <a:solidFill>
                          <a:schemeClr val="tx1"/>
                        </a:solidFill>
                        <a:effectLst/>
                        <a:latin typeface="Times" pitchFamily="18"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B:-</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 -</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C:Aflatoxin miktar tespiti</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B:-</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 Sevkiyattan önce yapılmalı, eğer miktar 5 ppb üzerinde ise parti imha/karantina</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CCP2</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1005786">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Depolama </a:t>
                      </a:r>
                      <a:endParaRPr kumimoji="0" lang="tr-TR" sz="2400" b="0" i="0" u="none" strike="noStrike" cap="none" normalizeH="0" baseline="0" smtClean="0">
                        <a:ln>
                          <a:noFill/>
                        </a:ln>
                        <a:solidFill>
                          <a:schemeClr val="tx1"/>
                        </a:solidFill>
                        <a:effectLst/>
                        <a:latin typeface="Times" pitchFamily="18"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B: Böcek, bakteri, küf</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 -</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 Aflatoxin oluşumu</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B: Kaplar temiz ve bulaşan içermemeli.,GSP. Depo çevre şartları </a:t>
                      </a:r>
                      <a:r>
                        <a:rPr kumimoji="0" lang="tr-TR" sz="10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gelişim vb. önlemek için </a:t>
                      </a: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a:t>
                      </a:r>
                      <a:r>
                        <a:rPr kumimoji="0" lang="tr-TR" sz="1000"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W  </a:t>
                      </a: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&lt; 0.7, RH &lt;70%, T &lt; 10°C </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 -</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 Depo şartları küf gelişimine olanak vermeyecek şartlarda olmalı</a:t>
                      </a: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CP</a:t>
                      </a:r>
                      <a:endParaRPr kumimoji="0" lang="tr-TR" sz="2400" b="0" i="0" u="none" strike="noStrike" cap="none" normalizeH="0" baseline="0" smtClean="0">
                        <a:ln>
                          <a:noFill/>
                        </a:ln>
                        <a:solidFill>
                          <a:schemeClr val="tx1"/>
                        </a:solidFill>
                        <a:effectLst/>
                        <a:latin typeface="Times" pitchFamily="18" charset="0"/>
                        <a:ea typeface="Times New Roman" pitchFamily="18"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bl>
          </a:graphicData>
        </a:graphic>
      </p:graphicFrame>
      <p:pic>
        <p:nvPicPr>
          <p:cNvPr id="25635" name="Resim 1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3157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5"/>
          <p:cNvSpPr>
            <a:spLocks noGrp="1" noChangeArrowheads="1"/>
          </p:cNvSpPr>
          <p:nvPr>
            <p:ph type="title"/>
          </p:nvPr>
        </p:nvSpPr>
        <p:spPr/>
        <p:txBody>
          <a:bodyPr/>
          <a:lstStyle/>
          <a:p>
            <a:r>
              <a:rPr lang="tr-TR" altLang="tr-TR" sz="3000" dirty="0" smtClean="0"/>
              <a:t>HACCP Planı Oluşturma</a:t>
            </a:r>
            <a:endParaRPr lang="tr-TR" altLang="tr-TR" sz="1500" b="1" dirty="0" smtClean="0"/>
          </a:p>
        </p:txBody>
      </p:sp>
      <p:graphicFrame>
        <p:nvGraphicFramePr>
          <p:cNvPr id="197704" name="Group 72"/>
          <p:cNvGraphicFramePr>
            <a:graphicFrameLocks noGrp="1"/>
          </p:cNvGraphicFramePr>
          <p:nvPr>
            <p:ph idx="1"/>
          </p:nvPr>
        </p:nvGraphicFramePr>
        <p:xfrm>
          <a:off x="827088" y="981075"/>
          <a:ext cx="8316912" cy="2316328"/>
        </p:xfrm>
        <a:graphic>
          <a:graphicData uri="http://schemas.openxmlformats.org/drawingml/2006/table">
            <a:tbl>
              <a:tblPr/>
              <a:tblGrid>
                <a:gridCol w="865187">
                  <a:extLst>
                    <a:ext uri="{9D8B030D-6E8A-4147-A177-3AD203B41FA5}"/>
                  </a:extLst>
                </a:gridCol>
                <a:gridCol w="1673225">
                  <a:extLst>
                    <a:ext uri="{9D8B030D-6E8A-4147-A177-3AD203B41FA5}"/>
                  </a:extLst>
                </a:gridCol>
                <a:gridCol w="1443038">
                  <a:extLst>
                    <a:ext uri="{9D8B030D-6E8A-4147-A177-3AD203B41FA5}"/>
                  </a:extLst>
                </a:gridCol>
                <a:gridCol w="1779587">
                  <a:extLst>
                    <a:ext uri="{9D8B030D-6E8A-4147-A177-3AD203B41FA5}"/>
                  </a:extLst>
                </a:gridCol>
                <a:gridCol w="1389063">
                  <a:extLst>
                    <a:ext uri="{9D8B030D-6E8A-4147-A177-3AD203B41FA5}"/>
                  </a:extLst>
                </a:gridCol>
                <a:gridCol w="1166812">
                  <a:extLst>
                    <a:ext uri="{9D8B030D-6E8A-4147-A177-3AD203B41FA5}"/>
                  </a:extLst>
                </a:gridCol>
              </a:tblGrid>
              <a:tr h="518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990000"/>
                          </a:solidFill>
                          <a:effectLst/>
                          <a:latin typeface="Arial" pitchFamily="34" charset="0"/>
                          <a:ea typeface="Times New Roman" pitchFamily="18" charset="0"/>
                          <a:cs typeface="Arial" pitchFamily="34" charset="0"/>
                        </a:rPr>
                        <a:t>CCP</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990000"/>
                          </a:solidFill>
                          <a:effectLst/>
                          <a:latin typeface="Arial" pitchFamily="34" charset="0"/>
                          <a:cs typeface="Arial" pitchFamily="34" charset="0"/>
                        </a:rPr>
                        <a:t>Potansiyel Tehlike</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990000"/>
                          </a:solidFill>
                          <a:effectLst/>
                          <a:latin typeface="Arial" pitchFamily="34" charset="0"/>
                          <a:cs typeface="Arial" pitchFamily="34" charset="0"/>
                        </a:rPr>
                        <a:t>Kritik Limit</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990000"/>
                          </a:solidFill>
                          <a:effectLst/>
                          <a:latin typeface="Arial" pitchFamily="34" charset="0"/>
                          <a:cs typeface="Arial" pitchFamily="34" charset="0"/>
                        </a:rPr>
                        <a:t>Önleyici faaliyet</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990000"/>
                          </a:solidFill>
                          <a:effectLst/>
                          <a:latin typeface="Arial" pitchFamily="34" charset="0"/>
                          <a:cs typeface="Arial" pitchFamily="34" charset="0"/>
                        </a:rPr>
                        <a:t>İzleme sistemi</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990000"/>
                          </a:solidFill>
                          <a:effectLst/>
                          <a:latin typeface="Arial" pitchFamily="34" charset="0"/>
                          <a:cs typeface="Arial" pitchFamily="34" charset="0"/>
                        </a:rPr>
                        <a:t>Doğrulama</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extLst>
                  <a:ext uri="{0D108BD9-81ED-4DB2-BD59-A6C34878D82A}"/>
                </a:extLst>
              </a:tr>
              <a:tr h="17981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cs typeface="Arial" pitchFamily="34" charset="0"/>
                        </a:rPr>
                        <a:t>Kurutma</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cs typeface="Arial" pitchFamily="34" charset="0"/>
                        </a:rPr>
                        <a:t>Küf, bakteri, böcek, kuş kontaminasyonu, çevreden,personelden kontaminasyon, aflatoksin kontaminasyonu</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cs typeface="Arial" pitchFamily="34" charset="0"/>
                        </a:rPr>
                        <a:t>Ürün </a:t>
                      </a:r>
                      <a:r>
                        <a:rPr kumimoji="0" lang="tr-TR"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Aw</a:t>
                      </a: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&lt;</a:t>
                      </a:r>
                      <a:r>
                        <a:rPr kumimoji="0" lang="tr-TR" sz="1400" b="0" i="0" u="none" strike="noStrike" cap="none" normalizeH="0" baseline="0" dirty="0" smtClean="0">
                          <a:ln>
                            <a:noFill/>
                          </a:ln>
                          <a:solidFill>
                            <a:schemeClr val="tx1"/>
                          </a:solidFill>
                          <a:effectLst/>
                          <a:latin typeface="Arial" pitchFamily="34" charset="0"/>
                          <a:cs typeface="Arial" pitchFamily="34" charset="0"/>
                        </a:rPr>
                        <a:t> 0,7</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cs typeface="Arial" pitchFamily="34" charset="0"/>
                        </a:rPr>
                        <a:t>Kurutma zamanı, yeri</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cs typeface="Arial" pitchFamily="34" charset="0"/>
                        </a:rPr>
                        <a:t>Toprak ile direk temasdan kaçınılmalı</a:t>
                      </a: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cs typeface="Arial" pitchFamily="34" charset="0"/>
                        </a:rPr>
                        <a:t>Hızlı kurutma,</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cs typeface="Times New Roman" pitchFamily="18" charset="0"/>
                        </a:rPr>
                        <a:t>GMP, GHP</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Aflatoksin</a:t>
                      </a:r>
                      <a:r>
                        <a:rPr kumimoji="0" lang="tr-TR" sz="1400"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 </a:t>
                      </a: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&lt;5 ppb,</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Ürün Aw </a:t>
                      </a:r>
                      <a:r>
                        <a:rPr kumimoji="0" lang="tr-TR" sz="1400"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 </a:t>
                      </a: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&lt;1,</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 aktivite cihazı,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GMP uygulamaları</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GMP formları</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GHP formları</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Kurutrma zaman-sıcaklık  çizelgesi</a:t>
                      </a:r>
                    </a:p>
                  </a:txBody>
                  <a:tcPr marT="45682" marB="4568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99CC00">
                            <a:alpha val="50000"/>
                          </a:srgbClr>
                        </a:gs>
                        <a:gs pos="100000">
                          <a:srgbClr val="CCCC00"/>
                        </a:gs>
                      </a:gsLst>
                      <a:lin ang="5400000" scaled="1"/>
                    </a:gradFill>
                  </a:tcPr>
                </a:tc>
                <a:extLst>
                  <a:ext uri="{0D108BD9-81ED-4DB2-BD59-A6C34878D82A}"/>
                </a:extLst>
              </a:tr>
            </a:tbl>
          </a:graphicData>
        </a:graphic>
      </p:graphicFrame>
      <p:pic>
        <p:nvPicPr>
          <p:cNvPr id="26650" name="Resim 1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 y="5829300"/>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19450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1206</Words>
  <Application>Microsoft Office PowerPoint</Application>
  <PresentationFormat>Ekran Gösterisi (4:3)</PresentationFormat>
  <Paragraphs>144</Paragraphs>
  <Slides>12</Slides>
  <Notes>1</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HACCP_UYGULAMA</vt:lpstr>
      <vt:lpstr>İçme Sütünde Kritik Kontrol Noktaları</vt:lpstr>
      <vt:lpstr>Akış Şeması</vt:lpstr>
      <vt:lpstr>PowerPoint Sunusu</vt:lpstr>
      <vt:lpstr>Kritik Kontrol Noktalarının Belirlenmesi </vt:lpstr>
      <vt:lpstr>PowerPoint Sunusu</vt:lpstr>
      <vt:lpstr>PowerPoint Sunusu</vt:lpstr>
      <vt:lpstr>Kritik Kontrol Noktalarının Belirlenmesi</vt:lpstr>
      <vt:lpstr>HACCP Planı Oluşturma</vt:lpstr>
      <vt:lpstr>PowerPoint Sunusu</vt:lpstr>
      <vt:lpstr>HACCP ÖRNEK 1(Kırmızı Et Tesisi):</vt:lpstr>
      <vt:lpstr>KIRMIZI ET HACCP PLANI</vt:lpstr>
    </vt:vector>
  </TitlesOfParts>
  <Company>By NeC ® 2010 | Katilimsiz.Com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HACCP_UYGULAMA</dc:title>
  <dc:creator>pc</dc:creator>
  <cp:lastModifiedBy>pc</cp:lastModifiedBy>
  <cp:revision>5</cp:revision>
  <dcterms:created xsi:type="dcterms:W3CDTF">2021-04-06T10:43:17Z</dcterms:created>
  <dcterms:modified xsi:type="dcterms:W3CDTF">2021-04-27T11:05:43Z</dcterms:modified>
</cp:coreProperties>
</file>