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err="1" smtClean="0">
                <a:solidFill>
                  <a:schemeClr val="tx1"/>
                </a:solidFill>
                <a:latin typeface="Calibri" pitchFamily="34" charset="0"/>
                <a:cs typeface="Calibri" pitchFamily="34" charset="0"/>
              </a:rPr>
              <a:t>Konu:</a:t>
            </a:r>
            <a:r>
              <a:rPr lang="tr-TR" sz="3200" dirty="0" err="1" smtClean="0"/>
              <a:t>Sosyal</a:t>
            </a:r>
            <a:r>
              <a:rPr lang="tr-TR" sz="3200" dirty="0" smtClean="0"/>
              <a:t> hizmette bilgi türleri ve bilgi çerçevesi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Bilgi, geniş ve çeşitli anlamlar içeren bir terimdir. Bilgi, insanın dünyayı algılayışı ve dünya içindeki yeri olarak tanımlanabilir. Bilgi, doğru olarak kabul edilen gerçeklikle -kanıta dayalı olarak kesin olarak algılanan- ilgili olan veya onaylanabilir ve yüksek bir gerçeklik olasılığı olduğuna karar verilen bilişsel içerik (görüş ve inançlar) olarak da tanımlanabilir (Johnson 1998</a:t>
            </a:r>
            <a:r>
              <a:rPr lang="tr-TR" dirty="0" smtClean="0"/>
              <a:t>).</a:t>
            </a:r>
            <a:endParaRPr lang="tr-TR" dirty="0"/>
          </a:p>
        </p:txBody>
      </p:sp>
    </p:spTree>
    <p:extLst>
      <p:ext uri="{BB962C8B-B14F-4D97-AF65-F5344CB8AC3E}">
        <p14:creationId xmlns:p14="http://schemas.microsoft.com/office/powerpoint/2010/main" val="1988093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dirty="0"/>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p>
          <a:p>
            <a:endParaRPr lang="tr-TR" dirty="0"/>
          </a:p>
        </p:txBody>
      </p:sp>
    </p:spTree>
    <p:extLst>
      <p:ext uri="{BB962C8B-B14F-4D97-AF65-F5344CB8AC3E}">
        <p14:creationId xmlns:p14="http://schemas.microsoft.com/office/powerpoint/2010/main" val="16692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04864"/>
            <a:ext cx="8229600" cy="3952096"/>
          </a:xfrm>
        </p:spPr>
        <p:txBody>
          <a:bodyPr/>
          <a:lstStyle/>
          <a:p>
            <a:pPr algn="ctr"/>
            <a:r>
              <a:rPr lang="tr-TR" sz="2800" dirty="0"/>
              <a:t>Bireylerle sosyal hizmet müdahalesi insanların birey olarak doyurucu ilişkiler kurmasına, hem kendisine hem de topluma yararlı bir yaşam sürmesine ve değişen toplumsal koşullara uyum sağlayabilmesine yardımcı olmayı amaçlar</a:t>
            </a:r>
            <a:r>
              <a:rPr lang="tr-TR" sz="2800" dirty="0" smtClean="0"/>
              <a:t>.</a:t>
            </a:r>
            <a:endParaRPr lang="tr-T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endParaRPr lang="tr-TR" dirty="0" smtClean="0">
              <a:cs typeface="Times New Roman" panose="02020603050405020304" pitchFamily="18" charset="0"/>
            </a:endParaRPr>
          </a:p>
          <a:p>
            <a:pPr algn="ctr"/>
            <a:r>
              <a:rPr lang="tr-TR" dirty="0" smtClean="0">
                <a:cs typeface="Times New Roman" panose="02020603050405020304" pitchFamily="18" charset="0"/>
              </a:rPr>
              <a:t>Bireyin </a:t>
            </a:r>
            <a:r>
              <a:rPr lang="tr-TR" dirty="0">
                <a:cs typeface="Times New Roman" panose="02020603050405020304" pitchFamily="18" charset="0"/>
              </a:rPr>
              <a:t>daha tatmin edici insan ilişkileri geliştirmesi amacıyla bireyin gelişimi ve uyumu ile ilgilenmektedir. Bireyin uyumu ve gelişimi, toplumdaki kaynakları etkili bir şekilde kullanmasına bağlıdır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Bireylerle Sosyal Hizmetin Bilgi Temeli</a:t>
            </a:r>
            <a:endParaRPr lang="tr-TR" dirty="0"/>
          </a:p>
        </p:txBody>
      </p:sp>
      <p:sp>
        <p:nvSpPr>
          <p:cNvPr id="3" name="2 İçerik Yer Tutucusu"/>
          <p:cNvSpPr>
            <a:spLocks noGrp="1"/>
          </p:cNvSpPr>
          <p:nvPr>
            <p:ph sz="quarter" idx="1"/>
          </p:nvPr>
        </p:nvSpPr>
        <p:spPr>
          <a:xfrm>
            <a:off x="457200" y="1772816"/>
            <a:ext cx="8229600" cy="4384144"/>
          </a:xfrm>
        </p:spPr>
        <p:txBody>
          <a:bodyPr/>
          <a:lstStyle/>
          <a:p>
            <a:pPr marL="0" indent="0">
              <a:buFontTx/>
              <a:buNone/>
              <a:defRPr/>
            </a:pPr>
            <a:r>
              <a:rPr lang="tr-TR" sz="2400" b="1" u="sng" dirty="0">
                <a:effectLst>
                  <a:outerShdw blurRad="38100" dist="38100" dir="2700000" algn="tl">
                    <a:srgbClr val="000000">
                      <a:alpha val="43137"/>
                    </a:srgbClr>
                  </a:outerShdw>
                </a:effectLst>
                <a:ea typeface="Times New Roman" panose="02020603050405020304" pitchFamily="18" charset="0"/>
                <a:cs typeface="Calibri" panose="020F0502020204030204" pitchFamily="34" charset="0"/>
              </a:rPr>
              <a:t>Kavramlar;</a:t>
            </a:r>
          </a:p>
          <a:p>
            <a:pPr>
              <a:defRPr/>
            </a:pPr>
            <a:r>
              <a:rPr lang="tr-TR" sz="2400" dirty="0">
                <a:effectLst>
                  <a:outerShdw blurRad="38100" dist="38100" dir="2700000" algn="tl">
                    <a:srgbClr val="000000">
                      <a:alpha val="43137"/>
                    </a:srgbClr>
                  </a:outerShdw>
                </a:effectLst>
                <a:ea typeface="Times New Roman" panose="02020603050405020304" pitchFamily="18" charset="0"/>
                <a:cs typeface="Calibri" panose="020F0502020204030204" pitchFamily="34" charset="0"/>
              </a:rPr>
              <a:t>bireyin yaşam deneyimi üzerinde çevrenin etkisi, </a:t>
            </a:r>
          </a:p>
          <a:p>
            <a:pPr>
              <a:defRPr/>
            </a:pPr>
            <a:r>
              <a:rPr lang="tr-TR" sz="2400" dirty="0">
                <a:effectLst>
                  <a:outerShdw blurRad="38100" dist="38100" dir="2700000" algn="tl">
                    <a:srgbClr val="000000">
                      <a:alpha val="43137"/>
                    </a:srgbClr>
                  </a:outerShdw>
                </a:effectLst>
                <a:ea typeface="Times New Roman" panose="02020603050405020304" pitchFamily="18" charset="0"/>
                <a:cs typeface="Calibri" panose="020F0502020204030204" pitchFamily="34" charset="0"/>
              </a:rPr>
              <a:t>temel duygusal ve fiziksel ihtiyaçların önemi, </a:t>
            </a:r>
          </a:p>
          <a:p>
            <a:pPr>
              <a:defRPr/>
            </a:pPr>
            <a:r>
              <a:rPr lang="tr-TR" sz="2400" dirty="0">
                <a:effectLst>
                  <a:outerShdw blurRad="38100" dist="38100" dir="2700000" algn="tl">
                    <a:srgbClr val="000000">
                      <a:alpha val="43137"/>
                    </a:srgbClr>
                  </a:outerShdw>
                </a:effectLst>
                <a:ea typeface="Times New Roman" panose="02020603050405020304" pitchFamily="18" charset="0"/>
                <a:cs typeface="Calibri" panose="020F0502020204030204" pitchFamily="34" charset="0"/>
              </a:rPr>
              <a:t>bu ihtiyaçların karşılanmamasından doğan sonuçlar, </a:t>
            </a:r>
          </a:p>
          <a:p>
            <a:pPr>
              <a:defRPr/>
            </a:pPr>
            <a:r>
              <a:rPr lang="tr-TR" sz="2400" dirty="0">
                <a:effectLst>
                  <a:outerShdw blurRad="38100" dist="38100" dir="2700000" algn="tl">
                    <a:srgbClr val="000000">
                      <a:alpha val="43137"/>
                    </a:srgbClr>
                  </a:outerShdw>
                </a:effectLst>
                <a:ea typeface="Times New Roman" panose="02020603050405020304" pitchFamily="18" charset="0"/>
                <a:cs typeface="Calibri" panose="020F0502020204030204" pitchFamily="34" charset="0"/>
              </a:rPr>
              <a:t>davranışların amacı ve </a:t>
            </a:r>
          </a:p>
          <a:p>
            <a:pPr>
              <a:defRPr/>
            </a:pPr>
            <a:r>
              <a:rPr lang="tr-TR" sz="2400" dirty="0">
                <a:effectLst>
                  <a:outerShdw blurRad="38100" dist="38100" dir="2700000" algn="tl">
                    <a:srgbClr val="000000">
                      <a:alpha val="43137"/>
                    </a:srgbClr>
                  </a:outerShdw>
                </a:effectLst>
                <a:ea typeface="Times New Roman" panose="02020603050405020304" pitchFamily="18" charset="0"/>
                <a:cs typeface="Calibri" panose="020F0502020204030204" pitchFamily="34" charset="0"/>
              </a:rPr>
              <a:t>insan hayatına sosyal ve kültürel faktörlerin etkisi</a:t>
            </a:r>
            <a:endParaRPr lang="tr-TR" sz="2400" dirty="0">
              <a:effectLst>
                <a:outerShdw blurRad="38100" dist="38100" dir="2700000" algn="tl">
                  <a:srgbClr val="000000">
                    <a:alpha val="43137"/>
                  </a:srgbClr>
                </a:outerShdw>
              </a:effectLst>
            </a:endParaRP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Hizmetin Araç ve Teknikleri</a:t>
            </a:r>
            <a:endParaRPr lang="tr-TR" dirty="0"/>
          </a:p>
        </p:txBody>
      </p:sp>
      <p:pic>
        <p:nvPicPr>
          <p:cNvPr id="5" name="Resim 4"/>
          <p:cNvPicPr>
            <a:picLocks noChangeAspect="1"/>
          </p:cNvPicPr>
          <p:nvPr/>
        </p:nvPicPr>
        <p:blipFill>
          <a:blip r:embed="rId2"/>
          <a:stretch>
            <a:fillRect/>
          </a:stretch>
        </p:blipFill>
        <p:spPr>
          <a:xfrm>
            <a:off x="1176233" y="1377518"/>
            <a:ext cx="6791533" cy="410296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hizmetin bilgi, beceri ve değer üçlüsünün ilk unsuru bilgi temeli ile ilgidir. Sosyal hizmet uygulaması birçok beceriyi gerektiren bir eylemdir; bu nedenle sosyal hizmet uygulamalarında kapsamlı bir bilgi temeline ve dikkate değer ölçüde entelektüel yeteneğe gereksinim duyulmaktadır. Sosyal hizmetin başlangıcından günümüze yüz yıldan daha fazla süre geçmiş olmasına rağmen, sosyal hizmetin bilgi temelini neyin oluşturduğu sorusunun yanıtı halen belirsizliğini sürdürmektedir. </a:t>
            </a:r>
          </a:p>
        </p:txBody>
      </p:sp>
    </p:spTree>
    <p:extLst>
      <p:ext uri="{BB962C8B-B14F-4D97-AF65-F5344CB8AC3E}">
        <p14:creationId xmlns:p14="http://schemas.microsoft.com/office/powerpoint/2010/main" val="1548729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 sistematik bir tarzda ve düşünmeksizin yapılamaz. Böyle bir durumda zarar verici sonuçların ortaya çıkması kaçınılmazdır. Bu nedenle sosyal hizmet müdahalesine zemin oluşturacak bir bilgi temeline sahip olmak gerekir. Bilgi temeli; uygulayıcıların, kuramcıların ve araştırmacıların ürettiği bilgiyi gösterir; geçmişteki benzer temellere dayanır, bize onların deneyimlerini ve öğrendiklerinin geçerliliğini bırakır. </a:t>
            </a:r>
          </a:p>
        </p:txBody>
      </p:sp>
    </p:spTree>
    <p:extLst>
      <p:ext uri="{BB962C8B-B14F-4D97-AF65-F5344CB8AC3E}">
        <p14:creationId xmlns:p14="http://schemas.microsoft.com/office/powerpoint/2010/main" val="39895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hizmetin bilgi gövdesi oldukça kapsamlı ve karmaşıktır. Sosyal hizmetin bilgi gövdesi; uygulamada, kuramda, politika ve araştırmada, sosyal sorunların ortaya çıkmasında etkili olan sosyal, ekonomik ve siyasal koşullarda meydana gelen değişikliklere bağlı olarak gelişmektedir (</a:t>
            </a:r>
            <a:r>
              <a:rPr lang="tr-TR" dirty="0" err="1"/>
              <a:t>Thompson</a:t>
            </a:r>
            <a:r>
              <a:rPr lang="tr-TR" dirty="0"/>
              <a:t> 2005).</a:t>
            </a:r>
          </a:p>
        </p:txBody>
      </p:sp>
    </p:spTree>
    <p:extLst>
      <p:ext uri="{BB962C8B-B14F-4D97-AF65-F5344CB8AC3E}">
        <p14:creationId xmlns:p14="http://schemas.microsoft.com/office/powerpoint/2010/main" val="3537282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Bir mesleğin bilgi temeli, onun mesleki kapsamı ile ilgilidir. Bu, bir mesleğin belli bir bilgi alanı üzerinde kontrol kurma veya belirlenen bilgi temeli anlayışından diğer meslek gruplarını dışarıda tutma çabasıdır. Kapsam, mesleğin belli bir çalışma alanında güç sahibi olma ve mesleğin dışındaki insanlar ve kurumlardan bağımsız ve özerk olma isteği ile ilgilidir. Bilgi, belli bir kimlik ya da meslek ile özdeş bir bilgi gövdesini ima etmektedir (</a:t>
            </a:r>
            <a:r>
              <a:rPr lang="tr-TR" dirty="0" err="1"/>
              <a:t>Payne</a:t>
            </a:r>
            <a:r>
              <a:rPr lang="tr-TR" dirty="0"/>
              <a:t> 2001). </a:t>
            </a:r>
          </a:p>
        </p:txBody>
      </p:sp>
    </p:spTree>
    <p:extLst>
      <p:ext uri="{BB962C8B-B14F-4D97-AF65-F5344CB8AC3E}">
        <p14:creationId xmlns:p14="http://schemas.microsoft.com/office/powerpoint/2010/main" val="3383912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TotalTime>
  <Words>490</Words>
  <Application>Microsoft Office PowerPoint</Application>
  <PresentationFormat>Ekran Gösterisi (4:3)</PresentationFormat>
  <Paragraphs>24</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Bookman Old Style</vt:lpstr>
      <vt:lpstr>Calibri</vt:lpstr>
      <vt:lpstr>Gill Sans MT</vt:lpstr>
      <vt:lpstr>Times New Roman</vt:lpstr>
      <vt:lpstr>Wingdings</vt:lpstr>
      <vt:lpstr>Wingdings 3</vt:lpstr>
      <vt:lpstr>Kaynak</vt:lpstr>
      <vt:lpstr>Ankara Üniversitesi  Sağlık Bilimleri Fakültesi Sosyal Hizmet Bölümü</vt:lpstr>
      <vt:lpstr>PowerPoint Sunusu</vt:lpstr>
      <vt:lpstr>PowerPoint Sunusu</vt:lpstr>
      <vt:lpstr>Bireylerle Sosyal Hizmetin Bilgi Temeli</vt:lpstr>
      <vt:lpstr>Sosyal Hizmetin Araç ve Teknikleri</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6</cp:revision>
  <dcterms:created xsi:type="dcterms:W3CDTF">2017-04-26T08:36:58Z</dcterms:created>
  <dcterms:modified xsi:type="dcterms:W3CDTF">2020-10-13T07:55:10Z</dcterms:modified>
</cp:coreProperties>
</file>