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3" r:id="rId2"/>
    <p:sldId id="264" r:id="rId3"/>
    <p:sldId id="265" r:id="rId4"/>
    <p:sldId id="267" r:id="rId5"/>
    <p:sldId id="277" r:id="rId6"/>
    <p:sldId id="266" r:id="rId7"/>
    <p:sldId id="272" r:id="rId8"/>
    <p:sldId id="273" r:id="rId9"/>
    <p:sldId id="276" r:id="rId10"/>
    <p:sldId id="274" r:id="rId11"/>
    <p:sldId id="275" r:id="rId12"/>
    <p:sldId id="268" r:id="rId13"/>
    <p:sldId id="270" r:id="rId14"/>
    <p:sldId id="269" r:id="rId15"/>
    <p:sldId id="271" r:id="rId16"/>
    <p:sldId id="278" r:id="rId17"/>
    <p:sldId id="279" r:id="rId18"/>
    <p:sldId id="280" r:id="rId19"/>
    <p:sldId id="281" r:id="rId20"/>
    <p:sldId id="286" r:id="rId21"/>
    <p:sldId id="287" r:id="rId22"/>
    <p:sldId id="282" r:id="rId23"/>
    <p:sldId id="288" r:id="rId24"/>
    <p:sldId id="285" r:id="rId25"/>
    <p:sldId id="283" r:id="rId26"/>
    <p:sldId id="284" r:id="rId27"/>
    <p:sldId id="289" r:id="rId28"/>
    <p:sldId id="291" r:id="rId29"/>
    <p:sldId id="292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080031-0C6D-784A-A3C1-1CF466F3D096}">
          <p14:sldIdLst>
            <p14:sldId id="263"/>
            <p14:sldId id="264"/>
            <p14:sldId id="265"/>
            <p14:sldId id="267"/>
            <p14:sldId id="277"/>
            <p14:sldId id="266"/>
            <p14:sldId id="272"/>
            <p14:sldId id="273"/>
            <p14:sldId id="276"/>
            <p14:sldId id="274"/>
            <p14:sldId id="275"/>
            <p14:sldId id="268"/>
            <p14:sldId id="270"/>
            <p14:sldId id="269"/>
            <p14:sldId id="271"/>
            <p14:sldId id="278"/>
            <p14:sldId id="279"/>
            <p14:sldId id="280"/>
            <p14:sldId id="281"/>
            <p14:sldId id="286"/>
            <p14:sldId id="287"/>
            <p14:sldId id="282"/>
            <p14:sldId id="288"/>
            <p14:sldId id="285"/>
            <p14:sldId id="283"/>
            <p14:sldId id="284"/>
            <p14:sldId id="289"/>
            <p14:sldId id="291"/>
            <p14:sldId id="292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8" d="100"/>
          <a:sy n="98" d="100"/>
        </p:scale>
        <p:origin x="-1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AC5AD-3AFA-084D-B1CC-CC69F02368DD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F5A9D-FED2-604B-ABE8-3FB7E96AE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7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F5A9D-FED2-604B-ABE8-3FB7E96AE6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16.04.20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 VE BANKACILIK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855" y="2133601"/>
            <a:ext cx="7345363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Para, mal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hizmetleri</a:t>
            </a:r>
            <a:r>
              <a:rPr lang="en-US" dirty="0"/>
              <a:t> satın </a:t>
            </a:r>
            <a:r>
              <a:rPr lang="en-US" dirty="0" err="1"/>
              <a:t>almaya</a:t>
            </a:r>
            <a:r>
              <a:rPr lang="en-US" dirty="0"/>
              <a:t> </a:t>
            </a:r>
            <a:r>
              <a:rPr lang="en-US" dirty="0" err="1"/>
              <a:t>yarayan</a:t>
            </a:r>
            <a:r>
              <a:rPr lang="en-US" dirty="0"/>
              <a:t> </a:t>
            </a:r>
            <a:r>
              <a:rPr lang="en-US" dirty="0" err="1"/>
              <a:t>araçtır</a:t>
            </a:r>
            <a:r>
              <a:rPr lang="en-US" dirty="0"/>
              <a:t>. Para </a:t>
            </a:r>
            <a:r>
              <a:rPr lang="en-US" dirty="0" err="1"/>
              <a:t>kelimesi</a:t>
            </a:r>
            <a:r>
              <a:rPr lang="en-US" dirty="0"/>
              <a:t>; </a:t>
            </a:r>
            <a:r>
              <a:rPr lang="en-US" dirty="0" err="1"/>
              <a:t>gelir,servet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kredi</a:t>
            </a:r>
            <a:r>
              <a:rPr lang="en-US" dirty="0"/>
              <a:t> </a:t>
            </a:r>
            <a:r>
              <a:rPr lang="en-US" dirty="0" err="1"/>
              <a:t>kavramları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de </a:t>
            </a:r>
            <a:r>
              <a:rPr lang="en-US" dirty="0" err="1"/>
              <a:t>kullanılır</a:t>
            </a:r>
            <a:r>
              <a:rPr lang="en-US" dirty="0"/>
              <a:t>. Satın alma, </a:t>
            </a:r>
            <a:r>
              <a:rPr lang="en-US" dirty="0" err="1"/>
              <a:t>borç</a:t>
            </a:r>
            <a:r>
              <a:rPr lang="en-US" dirty="0"/>
              <a:t> </a:t>
            </a:r>
            <a:r>
              <a:rPr lang="en-US" dirty="0" err="1"/>
              <a:t>ödeme</a:t>
            </a:r>
            <a:r>
              <a:rPr lang="en-US" dirty="0"/>
              <a:t> </a:t>
            </a:r>
            <a:r>
              <a:rPr lang="en-US" dirty="0" err="1"/>
              <a:t>işlevi</a:t>
            </a:r>
            <a:r>
              <a:rPr lang="en-US" dirty="0"/>
              <a:t> </a:t>
            </a:r>
            <a:r>
              <a:rPr lang="en-US" dirty="0" err="1" smtClean="0"/>
              <a:t>vardır</a:t>
            </a:r>
            <a:endParaRPr lang="tr-TR" dirty="0"/>
          </a:p>
          <a:p>
            <a:r>
              <a:rPr lang="en-US" dirty="0" err="1"/>
              <a:t>Dünden</a:t>
            </a:r>
            <a:r>
              <a:rPr lang="en-US" dirty="0"/>
              <a:t> </a:t>
            </a:r>
            <a:r>
              <a:rPr lang="en-US" dirty="0" err="1"/>
              <a:t>bugüne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oldukça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evrim</a:t>
            </a:r>
            <a:r>
              <a:rPr lang="en-US" dirty="0"/>
              <a:t> </a:t>
            </a:r>
            <a:r>
              <a:rPr lang="en-US" dirty="0" err="1"/>
              <a:t>geçirmiştir</a:t>
            </a:r>
            <a:r>
              <a:rPr lang="en-US" dirty="0"/>
              <a:t>. Mal (</a:t>
            </a:r>
            <a:r>
              <a:rPr lang="en-US" dirty="0" err="1"/>
              <a:t>altın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gümüş</a:t>
            </a:r>
            <a:r>
              <a:rPr lang="en-US" dirty="0" smtClean="0"/>
              <a:t>) </a:t>
            </a:r>
            <a:r>
              <a:rPr lang="en-US" dirty="0" err="1" smtClean="0"/>
              <a:t>para</a:t>
            </a:r>
            <a:r>
              <a:rPr lang="en-US" dirty="0"/>
              <a:t>, </a:t>
            </a:r>
            <a:r>
              <a:rPr lang="en-US" dirty="0" err="1"/>
              <a:t>sigara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(</a:t>
            </a:r>
            <a:r>
              <a:rPr lang="en-US" dirty="0" err="1"/>
              <a:t>esir</a:t>
            </a:r>
            <a:r>
              <a:rPr lang="en-US" dirty="0"/>
              <a:t> </a:t>
            </a:r>
            <a:r>
              <a:rPr lang="en-US" dirty="0" err="1"/>
              <a:t>kampları</a:t>
            </a:r>
            <a:r>
              <a:rPr lang="en-US" dirty="0"/>
              <a:t>), fiat </a:t>
            </a:r>
            <a:r>
              <a:rPr lang="en-US" dirty="0" err="1"/>
              <a:t>para</a:t>
            </a:r>
            <a:r>
              <a:rPr lang="en-US" dirty="0"/>
              <a:t> (</a:t>
            </a:r>
            <a:r>
              <a:rPr lang="en-US" dirty="0" err="1"/>
              <a:t>kağıt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madeni</a:t>
            </a:r>
            <a:r>
              <a:rPr lang="en-US" dirty="0"/>
              <a:t> </a:t>
            </a:r>
            <a:r>
              <a:rPr lang="en-US" dirty="0" err="1"/>
              <a:t>paraların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 </a:t>
            </a:r>
            <a:r>
              <a:rPr lang="en-US" dirty="0" err="1"/>
              <a:t>yoktur-bugünkü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),</a:t>
            </a:r>
            <a:r>
              <a:rPr lang="en-US" dirty="0" err="1"/>
              <a:t>çekler,EFT,havale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ödeme</a:t>
            </a:r>
            <a:r>
              <a:rPr lang="en-US" dirty="0"/>
              <a:t> </a:t>
            </a:r>
            <a:r>
              <a:rPr lang="en-US" dirty="0" err="1" smtClean="0"/>
              <a:t>sistemleri</a:t>
            </a:r>
            <a:r>
              <a:rPr lang="en-US" dirty="0" smtClean="0"/>
              <a:t>(</a:t>
            </a:r>
            <a:r>
              <a:rPr lang="en-US" dirty="0" err="1" smtClean="0"/>
              <a:t>banka</a:t>
            </a:r>
            <a:r>
              <a:rPr lang="en-US" dirty="0" smtClean="0"/>
              <a:t> </a:t>
            </a:r>
            <a:r>
              <a:rPr lang="en-US" dirty="0" err="1" smtClean="0"/>
              <a:t>parası</a:t>
            </a:r>
            <a:r>
              <a:rPr lang="en-US" smtClean="0"/>
              <a:t>),</a:t>
            </a:r>
            <a:r>
              <a:rPr lang="en-US" dirty="0" err="1" smtClean="0"/>
              <a:t>bitcoin</a:t>
            </a:r>
            <a:r>
              <a:rPr lang="en-US" dirty="0" smtClean="0"/>
              <a:t>(</a:t>
            </a:r>
            <a:r>
              <a:rPr lang="en-US" dirty="0" err="1" smtClean="0"/>
              <a:t>kripto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)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formları</a:t>
            </a:r>
            <a:r>
              <a:rPr lang="en-US" dirty="0"/>
              <a:t> </a:t>
            </a:r>
            <a:r>
              <a:rPr lang="en-US" dirty="0" err="1"/>
              <a:t>kullanılmış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kullanılmaktadır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5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Bankacılık</a:t>
            </a:r>
            <a:r>
              <a:rPr lang="en-US" dirty="0" smtClean="0"/>
              <a:t> -</a:t>
            </a:r>
            <a:r>
              <a:rPr lang="en-US" dirty="0" err="1" smtClean="0"/>
              <a:t>riskler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584008"/>
            <a:ext cx="7345363" cy="4481513"/>
          </a:xfrm>
        </p:spPr>
        <p:txBody>
          <a:bodyPr/>
          <a:lstStyle/>
          <a:p>
            <a:r>
              <a:rPr lang="en-US" dirty="0" err="1" smtClean="0"/>
              <a:t>Kredi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endParaRPr lang="en-US" dirty="0" smtClean="0"/>
          </a:p>
          <a:p>
            <a:r>
              <a:rPr lang="en-US" dirty="0" err="1" smtClean="0"/>
              <a:t>Faiz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endParaRPr lang="en-US" dirty="0" smtClean="0"/>
          </a:p>
          <a:p>
            <a:r>
              <a:rPr lang="en-US" dirty="0" err="1" smtClean="0"/>
              <a:t>Likidite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8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KORUYUCU DÜZENLEMELER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75240"/>
            <a:ext cx="7345363" cy="4290281"/>
          </a:xfrm>
        </p:spPr>
        <p:txBody>
          <a:bodyPr/>
          <a:lstStyle/>
          <a:p>
            <a:r>
              <a:rPr lang="en-US" dirty="0" err="1" smtClean="0"/>
              <a:t>Bankaların</a:t>
            </a:r>
            <a:r>
              <a:rPr lang="en-US" dirty="0" smtClean="0"/>
              <a:t> </a:t>
            </a:r>
            <a:r>
              <a:rPr lang="en-US" dirty="0" err="1" smtClean="0"/>
              <a:t>denetimi</a:t>
            </a:r>
            <a:endParaRPr lang="en-US" dirty="0" smtClean="0"/>
          </a:p>
          <a:p>
            <a:r>
              <a:rPr lang="en-US" dirty="0" smtClean="0"/>
              <a:t>Son </a:t>
            </a:r>
            <a:r>
              <a:rPr lang="en-US" dirty="0" err="1" smtClean="0"/>
              <a:t>çare</a:t>
            </a:r>
            <a:r>
              <a:rPr lang="en-US" dirty="0" smtClean="0"/>
              <a:t> </a:t>
            </a:r>
            <a:r>
              <a:rPr lang="en-US" dirty="0" err="1" smtClean="0"/>
              <a:t>borç</a:t>
            </a:r>
            <a:r>
              <a:rPr lang="en-US" dirty="0" smtClean="0"/>
              <a:t> </a:t>
            </a:r>
            <a:r>
              <a:rPr lang="en-US" dirty="0" err="1" smtClean="0"/>
              <a:t>sağlayıcı</a:t>
            </a:r>
            <a:endParaRPr lang="en-US" dirty="0" smtClean="0"/>
          </a:p>
          <a:p>
            <a:r>
              <a:rPr lang="en-US" dirty="0" err="1" smtClean="0"/>
              <a:t>Mevduat</a:t>
            </a:r>
            <a:r>
              <a:rPr lang="en-US" dirty="0" smtClean="0"/>
              <a:t> </a:t>
            </a:r>
            <a:r>
              <a:rPr lang="en-US" dirty="0" err="1" smtClean="0"/>
              <a:t>sigortası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0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038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BANKA PARASI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282838"/>
            <a:ext cx="7345363" cy="4782683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/>
              <a:t>arzının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vadeli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vadesiz</a:t>
            </a:r>
            <a:r>
              <a:rPr lang="en-US" dirty="0"/>
              <a:t> </a:t>
            </a:r>
            <a:r>
              <a:rPr lang="en-US" dirty="0" err="1"/>
              <a:t>mevduattan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. </a:t>
            </a:r>
            <a:r>
              <a:rPr lang="en-US" dirty="0" err="1"/>
              <a:t>Bankalar</a:t>
            </a:r>
            <a:r>
              <a:rPr lang="en-US" dirty="0"/>
              <a:t> da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amacı</a:t>
            </a:r>
            <a:r>
              <a:rPr lang="en-US" dirty="0"/>
              <a:t> </a:t>
            </a:r>
            <a:r>
              <a:rPr lang="en-US" dirty="0" err="1"/>
              <a:t>güden</a:t>
            </a:r>
            <a:r>
              <a:rPr lang="en-US" dirty="0"/>
              <a:t> </a:t>
            </a:r>
            <a:r>
              <a:rPr lang="en-US" dirty="0" err="1"/>
              <a:t>kuruluşlardır.Borç</a:t>
            </a:r>
            <a:r>
              <a:rPr lang="en-US" dirty="0"/>
              <a:t> </a:t>
            </a:r>
            <a:r>
              <a:rPr lang="en-US" dirty="0" err="1"/>
              <a:t>vermek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almak</a:t>
            </a:r>
            <a:r>
              <a:rPr lang="en-US" dirty="0"/>
              <a:t> </a:t>
            </a:r>
            <a:r>
              <a:rPr lang="en-US" dirty="0" err="1"/>
              <a:t>isteyenler</a:t>
            </a:r>
            <a:r>
              <a:rPr lang="en-US" dirty="0"/>
              <a:t>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aracılık</a:t>
            </a:r>
            <a:r>
              <a:rPr lang="en-US" dirty="0"/>
              <a:t> </a:t>
            </a:r>
            <a:r>
              <a:rPr lang="en-US" dirty="0" err="1"/>
              <a:t>yapar.Krediler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mevduatlar</a:t>
            </a:r>
            <a:r>
              <a:rPr lang="en-US" dirty="0"/>
              <a:t> </a:t>
            </a:r>
            <a:r>
              <a:rPr lang="en-US" dirty="0" err="1"/>
              <a:t>aracılığı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arzını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Tasarruf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kasada</a:t>
            </a:r>
            <a:r>
              <a:rPr lang="en-US" dirty="0"/>
              <a:t> </a:t>
            </a:r>
            <a:r>
              <a:rPr lang="en-US" dirty="0" err="1"/>
              <a:t>tuttuğu</a:t>
            </a:r>
            <a:r>
              <a:rPr lang="en-US" dirty="0"/>
              <a:t> </a:t>
            </a:r>
            <a:r>
              <a:rPr lang="en-US" dirty="0" err="1"/>
              <a:t>paranın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kısmını</a:t>
            </a:r>
            <a:r>
              <a:rPr lang="en-US" dirty="0"/>
              <a:t> </a:t>
            </a:r>
            <a:r>
              <a:rPr lang="en-US" dirty="0" err="1"/>
              <a:t>kredi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kullandırarak</a:t>
            </a:r>
            <a:r>
              <a:rPr lang="en-US" dirty="0"/>
              <a:t>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eder.Kar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etmesi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Mevduat</a:t>
            </a:r>
            <a:r>
              <a:rPr lang="en-US" dirty="0"/>
              <a:t> </a:t>
            </a:r>
            <a:r>
              <a:rPr lang="en-US" dirty="0" err="1"/>
              <a:t>faizinin,kredi</a:t>
            </a:r>
            <a:r>
              <a:rPr lang="en-US" dirty="0"/>
              <a:t> </a:t>
            </a:r>
            <a:r>
              <a:rPr lang="en-US" dirty="0" err="1"/>
              <a:t>faizinden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Banka da </a:t>
            </a:r>
            <a:r>
              <a:rPr lang="en-US" dirty="0" err="1"/>
              <a:t>tutulan</a:t>
            </a:r>
            <a:r>
              <a:rPr lang="en-US" dirty="0"/>
              <a:t> </a:t>
            </a:r>
            <a:r>
              <a:rPr lang="en-US" dirty="0" err="1"/>
              <a:t>paraya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parası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kaydi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</a:t>
            </a:r>
            <a:r>
              <a:rPr lang="en-US" dirty="0" err="1"/>
              <a:t>Bankaya</a:t>
            </a:r>
            <a:r>
              <a:rPr lang="en-US" dirty="0"/>
              <a:t> 1000 </a:t>
            </a:r>
            <a:r>
              <a:rPr lang="en-US" dirty="0" err="1"/>
              <a:t>tl</a:t>
            </a:r>
            <a:r>
              <a:rPr lang="en-US" dirty="0"/>
              <a:t> </a:t>
            </a:r>
            <a:r>
              <a:rPr lang="en-US" dirty="0" err="1"/>
              <a:t>mevduat</a:t>
            </a:r>
            <a:r>
              <a:rPr lang="en-US" dirty="0"/>
              <a:t> </a:t>
            </a:r>
            <a:r>
              <a:rPr lang="en-US" dirty="0" err="1"/>
              <a:t>girdiğinde</a:t>
            </a:r>
            <a:r>
              <a:rPr lang="en-US" dirty="0"/>
              <a:t>, </a:t>
            </a:r>
            <a:r>
              <a:rPr lang="en-US" dirty="0" err="1"/>
              <a:t>dolaşımdaki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1000 </a:t>
            </a:r>
            <a:r>
              <a:rPr lang="en-US" dirty="0" err="1"/>
              <a:t>tl</a:t>
            </a:r>
            <a:r>
              <a:rPr lang="en-US" dirty="0"/>
              <a:t> </a:t>
            </a:r>
            <a:r>
              <a:rPr lang="en-US" dirty="0" err="1"/>
              <a:t>azalır.Ancak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arzı</a:t>
            </a:r>
            <a:r>
              <a:rPr lang="en-US" dirty="0"/>
              <a:t> </a:t>
            </a:r>
            <a:r>
              <a:rPr lang="en-US" dirty="0" err="1"/>
              <a:t>değişmez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1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805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BANKA PARASI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554955"/>
            <a:ext cx="7345363" cy="4510566"/>
          </a:xfrm>
        </p:spPr>
        <p:txBody>
          <a:bodyPr/>
          <a:lstStyle/>
          <a:p>
            <a:r>
              <a:rPr lang="en-US" dirty="0" err="1" smtClean="0"/>
              <a:t>Bankalar</a:t>
            </a:r>
            <a:r>
              <a:rPr lang="en-US" dirty="0" smtClean="0"/>
              <a:t> </a:t>
            </a:r>
            <a:r>
              <a:rPr lang="en-US" dirty="0" err="1" smtClean="0"/>
              <a:t>mevduat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edip</a:t>
            </a:r>
            <a:r>
              <a:rPr lang="en-US" dirty="0" smtClean="0"/>
              <a:t> </a:t>
            </a:r>
            <a:r>
              <a:rPr lang="en-US" dirty="0" err="1" smtClean="0"/>
              <a:t>kredi</a:t>
            </a:r>
            <a:r>
              <a:rPr lang="en-US" dirty="0" smtClean="0"/>
              <a:t> </a:t>
            </a:r>
            <a:r>
              <a:rPr lang="en-US" dirty="0" err="1" smtClean="0"/>
              <a:t>verince</a:t>
            </a:r>
            <a:r>
              <a:rPr lang="en-US" dirty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artar</a:t>
            </a:r>
            <a:endParaRPr lang="en-US" dirty="0" smtClean="0"/>
          </a:p>
          <a:p>
            <a:r>
              <a:rPr lang="en-US" dirty="0" err="1" smtClean="0"/>
              <a:t>Kaydi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banka</a:t>
            </a:r>
            <a:r>
              <a:rPr lang="en-US" dirty="0" smtClean="0"/>
              <a:t> </a:t>
            </a:r>
            <a:r>
              <a:rPr lang="en-US" dirty="0" err="1" smtClean="0"/>
              <a:t>parası</a:t>
            </a:r>
            <a:endParaRPr lang="en-US" dirty="0" smtClean="0"/>
          </a:p>
          <a:p>
            <a:r>
              <a:rPr lang="en-US" dirty="0" smtClean="0"/>
              <a:t>%100 </a:t>
            </a:r>
            <a:r>
              <a:rPr lang="en-US" dirty="0" err="1" smtClean="0"/>
              <a:t>Rezerv</a:t>
            </a:r>
            <a:r>
              <a:rPr lang="en-US" dirty="0" smtClean="0"/>
              <a:t> </a:t>
            </a:r>
            <a:r>
              <a:rPr lang="en-US" dirty="0" err="1" smtClean="0"/>
              <a:t>Bankacılığı</a:t>
            </a:r>
            <a:r>
              <a:rPr lang="en-US" dirty="0" smtClean="0"/>
              <a:t> –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sabit</a:t>
            </a:r>
            <a:r>
              <a:rPr lang="en-US" dirty="0" smtClean="0"/>
              <a:t> </a:t>
            </a:r>
            <a:r>
              <a:rPr lang="en-US" dirty="0" err="1" smtClean="0"/>
              <a:t>kalır</a:t>
            </a:r>
            <a:endParaRPr lang="en-US" dirty="0" smtClean="0"/>
          </a:p>
          <a:p>
            <a:r>
              <a:rPr lang="en-US" dirty="0" err="1" smtClean="0"/>
              <a:t>Kısmi</a:t>
            </a:r>
            <a:r>
              <a:rPr lang="en-US" dirty="0" smtClean="0"/>
              <a:t> </a:t>
            </a:r>
            <a:r>
              <a:rPr lang="en-US" dirty="0" err="1" smtClean="0"/>
              <a:t>rezerv</a:t>
            </a:r>
            <a:r>
              <a:rPr lang="en-US" dirty="0" smtClean="0"/>
              <a:t> </a:t>
            </a:r>
            <a:r>
              <a:rPr lang="en-US" dirty="0" err="1" smtClean="0"/>
              <a:t>bankacılığında</a:t>
            </a:r>
            <a:r>
              <a:rPr lang="en-US" dirty="0" smtClean="0"/>
              <a:t> </a:t>
            </a:r>
            <a:r>
              <a:rPr lang="en-US" dirty="0" err="1" smtClean="0"/>
              <a:t>mevduat</a:t>
            </a:r>
            <a:r>
              <a:rPr lang="en-US" dirty="0" smtClean="0"/>
              <a:t> </a:t>
            </a:r>
            <a:r>
              <a:rPr lang="en-US" dirty="0" err="1" smtClean="0"/>
              <a:t>alır</a:t>
            </a:r>
            <a:r>
              <a:rPr lang="en-US" dirty="0" smtClean="0"/>
              <a:t>, </a:t>
            </a:r>
            <a:r>
              <a:rPr lang="en-US" dirty="0" err="1" smtClean="0"/>
              <a:t>kredi</a:t>
            </a:r>
            <a:r>
              <a:rPr lang="en-US" dirty="0" smtClean="0"/>
              <a:t> </a:t>
            </a:r>
            <a:r>
              <a:rPr lang="en-US" dirty="0" err="1" smtClean="0"/>
              <a:t>verir.Bir</a:t>
            </a:r>
            <a:r>
              <a:rPr lang="en-US" dirty="0" smtClean="0"/>
              <a:t> </a:t>
            </a:r>
            <a:r>
              <a:rPr lang="en-US" dirty="0" err="1" smtClean="0"/>
              <a:t>miktar</a:t>
            </a:r>
            <a:r>
              <a:rPr lang="en-US" dirty="0" smtClean="0"/>
              <a:t> </a:t>
            </a:r>
            <a:r>
              <a:rPr lang="en-US" dirty="0" err="1" smtClean="0"/>
              <a:t>zorunlu</a:t>
            </a:r>
            <a:r>
              <a:rPr lang="en-US" dirty="0" smtClean="0"/>
              <a:t> </a:t>
            </a:r>
            <a:r>
              <a:rPr lang="en-US" dirty="0" err="1" smtClean="0"/>
              <a:t>karşılık</a:t>
            </a:r>
            <a:r>
              <a:rPr lang="en-US" dirty="0" smtClean="0"/>
              <a:t> </a:t>
            </a:r>
            <a:r>
              <a:rPr lang="en-US" dirty="0" err="1" smtClean="0"/>
              <a:t>tutar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rezerv</a:t>
            </a:r>
            <a:r>
              <a:rPr lang="en-US" dirty="0" smtClean="0"/>
              <a:t>=</a:t>
            </a:r>
            <a:r>
              <a:rPr lang="en-US" dirty="0" err="1" smtClean="0"/>
              <a:t>Zorunlu</a:t>
            </a:r>
            <a:r>
              <a:rPr lang="en-US" dirty="0" smtClean="0"/>
              <a:t> </a:t>
            </a:r>
            <a:r>
              <a:rPr lang="en-US" dirty="0" err="1" smtClean="0"/>
              <a:t>karşılık+Serbest</a:t>
            </a:r>
            <a:r>
              <a:rPr lang="en-US" dirty="0" smtClean="0"/>
              <a:t> </a:t>
            </a:r>
            <a:r>
              <a:rPr lang="en-US" dirty="0" err="1" smtClean="0"/>
              <a:t>rezerv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6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Kayıtsal</a:t>
            </a:r>
            <a:r>
              <a:rPr lang="en-US" dirty="0" smtClean="0"/>
              <a:t> Para </a:t>
            </a:r>
            <a:r>
              <a:rPr lang="en-US" dirty="0" err="1" smtClean="0"/>
              <a:t>Yaratma</a:t>
            </a:r>
            <a:r>
              <a:rPr lang="en-US" dirty="0" smtClean="0"/>
              <a:t> </a:t>
            </a:r>
            <a:r>
              <a:rPr lang="en-US" dirty="0" err="1" smtClean="0"/>
              <a:t>Süreci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905246"/>
              </p:ext>
            </p:extLst>
          </p:nvPr>
        </p:nvGraphicFramePr>
        <p:xfrm>
          <a:off x="900113" y="1787525"/>
          <a:ext cx="7345364" cy="4519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6341"/>
                <a:gridCol w="1836341"/>
                <a:gridCol w="1836341"/>
                <a:gridCol w="1836341"/>
              </a:tblGrid>
              <a:tr h="7413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1-Banka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2-Yeni </a:t>
                      </a:r>
                      <a:r>
                        <a:rPr lang="en-US" sz="2400" dirty="0" err="1" smtClean="0"/>
                        <a:t>mevduat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yeni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rezervler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3.Yeni </a:t>
                      </a:r>
                      <a:r>
                        <a:rPr lang="en-US" sz="2400" dirty="0" err="1" smtClean="0"/>
                        <a:t>zorunlu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rezervler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4.Krediler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yeni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atıl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rezervler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</a:tr>
              <a:tr h="74133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</a:tr>
              <a:tr h="74133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810</a:t>
                      </a:r>
                      <a:endParaRPr lang="en-US" dirty="0"/>
                    </a:p>
                  </a:txBody>
                  <a:tcPr/>
                </a:tc>
              </a:tr>
              <a:tr h="74133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729</a:t>
                      </a:r>
                      <a:endParaRPr lang="en-US" dirty="0"/>
                    </a:p>
                  </a:txBody>
                  <a:tcPr/>
                </a:tc>
              </a:tr>
              <a:tr h="74133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63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Çarpanı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14114"/>
            <a:ext cx="7345363" cy="4251407"/>
          </a:xfrm>
        </p:spPr>
        <p:txBody>
          <a:bodyPr/>
          <a:lstStyle/>
          <a:p>
            <a:r>
              <a:rPr lang="en-US" dirty="0" smtClean="0"/>
              <a:t>1000+900+810+729</a:t>
            </a:r>
            <a:r>
              <a:rPr lang="is-IS" dirty="0" smtClean="0"/>
              <a:t>…..</a:t>
            </a:r>
          </a:p>
          <a:p>
            <a:r>
              <a:rPr lang="is-IS" dirty="0" smtClean="0"/>
              <a:t>ΔM</a:t>
            </a:r>
            <a:r>
              <a:rPr lang="is-IS" baseline="-25000" dirty="0" smtClean="0"/>
              <a:t>s=</a:t>
            </a:r>
            <a:r>
              <a:rPr lang="is-IS" dirty="0" smtClean="0"/>
              <a:t>1000.1/0,1=1000 MB 1000 TL para basmış, </a:t>
            </a:r>
          </a:p>
          <a:p>
            <a:pPr marL="0" indent="0">
              <a:buNone/>
            </a:pPr>
            <a:r>
              <a:rPr lang="is-IS" dirty="0" smtClean="0"/>
              <a:t> M</a:t>
            </a:r>
            <a:r>
              <a:rPr lang="is-IS" baseline="-25000" dirty="0" smtClean="0"/>
              <a:t>s </a:t>
            </a:r>
            <a:r>
              <a:rPr lang="is-IS" dirty="0" smtClean="0"/>
              <a:t>10000 TL artmış!</a:t>
            </a:r>
          </a:p>
          <a:p>
            <a:r>
              <a:rPr lang="is-IS" dirty="0" smtClean="0"/>
              <a:t>Δ</a:t>
            </a:r>
            <a:r>
              <a:rPr lang="en-US" dirty="0" smtClean="0"/>
              <a:t>r</a:t>
            </a:r>
            <a:r>
              <a:rPr lang="is-IS" dirty="0" smtClean="0"/>
              <a:t>ezerv= 100+90+81+72,9+...</a:t>
            </a:r>
          </a:p>
          <a:p>
            <a:r>
              <a:rPr lang="is-IS" dirty="0" smtClean="0"/>
              <a:t>100.1/0,1=1000</a:t>
            </a:r>
          </a:p>
          <a:p>
            <a:r>
              <a:rPr lang="is-IS" dirty="0" smtClean="0"/>
              <a:t>M</a:t>
            </a:r>
            <a:r>
              <a:rPr lang="is-IS" baseline="-25000" dirty="0" smtClean="0"/>
              <a:t>s</a:t>
            </a:r>
            <a:r>
              <a:rPr lang="is-IS" dirty="0" smtClean="0"/>
              <a:t>=Çarpan (θ)*Δ</a:t>
            </a:r>
            <a:r>
              <a:rPr lang="en-US" dirty="0" smtClean="0"/>
              <a:t>r</a:t>
            </a:r>
            <a:r>
              <a:rPr lang="is-IS" dirty="0" smtClean="0"/>
              <a:t>ezerv</a:t>
            </a:r>
          </a:p>
          <a:p>
            <a:r>
              <a:rPr lang="is-IS" dirty="0" smtClean="0"/>
              <a:t>θ=1/rrr (kaydi para oranı-zorunlu karşılık)</a:t>
            </a:r>
          </a:p>
        </p:txBody>
      </p:sp>
    </p:spTree>
    <p:extLst>
      <p:ext uri="{BB962C8B-B14F-4D97-AF65-F5344CB8AC3E}">
        <p14:creationId xmlns:p14="http://schemas.microsoft.com/office/powerpoint/2010/main" val="213318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025722"/>
          </a:xfrm>
        </p:spPr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Piyasası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Faiz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06787"/>
            <a:ext cx="7345363" cy="4458734"/>
          </a:xfrm>
        </p:spPr>
        <p:txBody>
          <a:bodyPr/>
          <a:lstStyle/>
          <a:p>
            <a:r>
              <a:rPr lang="en-US" dirty="0" err="1" smtClean="0"/>
              <a:t>Faiz</a:t>
            </a:r>
            <a:r>
              <a:rPr lang="en-US" dirty="0" smtClean="0"/>
              <a:t>-Para </a:t>
            </a:r>
            <a:r>
              <a:rPr lang="en-US" dirty="0" err="1" smtClean="0"/>
              <a:t>kullanım</a:t>
            </a:r>
            <a:r>
              <a:rPr lang="en-US" dirty="0" smtClean="0"/>
              <a:t> </a:t>
            </a:r>
            <a:r>
              <a:rPr lang="en-US" dirty="0" err="1" smtClean="0"/>
              <a:t>bedeli</a:t>
            </a:r>
            <a:r>
              <a:rPr lang="en-US" dirty="0" smtClean="0"/>
              <a:t>/</a:t>
            </a:r>
            <a:r>
              <a:rPr lang="en-US" dirty="0" err="1" smtClean="0"/>
              <a:t>tutmanın</a:t>
            </a:r>
            <a:r>
              <a:rPr lang="en-US" dirty="0" smtClean="0"/>
              <a:t> </a:t>
            </a:r>
            <a:r>
              <a:rPr lang="en-US" dirty="0" err="1" smtClean="0"/>
              <a:t>bedeli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Başkasına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sermayeyi</a:t>
            </a:r>
            <a:r>
              <a:rPr lang="en-US" dirty="0" smtClean="0"/>
              <a:t> </a:t>
            </a:r>
            <a:r>
              <a:rPr lang="en-US" dirty="0" err="1" smtClean="0"/>
              <a:t>kullanmanın</a:t>
            </a:r>
            <a:r>
              <a:rPr lang="en-US" dirty="0" smtClean="0"/>
              <a:t> </a:t>
            </a:r>
            <a:r>
              <a:rPr lang="en-US" dirty="0" err="1" smtClean="0"/>
              <a:t>bedeli</a:t>
            </a:r>
            <a:endParaRPr lang="en-US" dirty="0" smtClean="0"/>
          </a:p>
          <a:p>
            <a:r>
              <a:rPr lang="en-US" dirty="0" smtClean="0"/>
              <a:t>Nominal </a:t>
            </a:r>
            <a:r>
              <a:rPr lang="en-US" dirty="0" err="1" smtClean="0"/>
              <a:t>faiz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Reel </a:t>
            </a:r>
            <a:r>
              <a:rPr lang="en-US" dirty="0" err="1" smtClean="0"/>
              <a:t>faiz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(r)</a:t>
            </a:r>
          </a:p>
          <a:p>
            <a:r>
              <a:rPr lang="en-US" dirty="0" smtClean="0"/>
              <a:t>Irving Fisher r=</a:t>
            </a:r>
            <a:r>
              <a:rPr lang="en-US" dirty="0" err="1" smtClean="0"/>
              <a:t>i</a:t>
            </a:r>
            <a:r>
              <a:rPr lang="en-US" dirty="0" smtClean="0"/>
              <a:t>-π</a:t>
            </a:r>
            <a:r>
              <a:rPr lang="en-US" baseline="-25000" dirty="0" smtClean="0"/>
              <a:t>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4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831353"/>
          </a:xfrm>
        </p:spPr>
        <p:txBody>
          <a:bodyPr/>
          <a:lstStyle/>
          <a:p>
            <a:r>
              <a:rPr lang="en-US" dirty="0" err="1" smtClean="0"/>
              <a:t>Tahviller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Faiz</a:t>
            </a:r>
            <a:r>
              <a:rPr lang="en-US" dirty="0" smtClean="0"/>
              <a:t> </a:t>
            </a:r>
            <a:r>
              <a:rPr lang="en-US" dirty="0" err="1" smtClean="0"/>
              <a:t>Oranları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45661"/>
            <a:ext cx="7345363" cy="4419860"/>
          </a:xfrm>
        </p:spPr>
        <p:txBody>
          <a:bodyPr/>
          <a:lstStyle/>
          <a:p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şirket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kurumlar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çıkartılan</a:t>
            </a:r>
            <a:r>
              <a:rPr lang="en-US" dirty="0" smtClean="0"/>
              <a:t>, </a:t>
            </a:r>
            <a:r>
              <a:rPr lang="en-US" dirty="0" err="1" smtClean="0"/>
              <a:t>parasal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taşıyıp</a:t>
            </a:r>
            <a:r>
              <a:rPr lang="en-US" dirty="0" smtClean="0"/>
              <a:t> </a:t>
            </a:r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amacıyla</a:t>
            </a:r>
            <a:r>
              <a:rPr lang="en-US" dirty="0" smtClean="0"/>
              <a:t> </a:t>
            </a:r>
            <a:r>
              <a:rPr lang="en-US" dirty="0" err="1" smtClean="0"/>
              <a:t>alınıp</a:t>
            </a:r>
            <a:r>
              <a:rPr lang="en-US" dirty="0" smtClean="0"/>
              <a:t> </a:t>
            </a:r>
            <a:r>
              <a:rPr lang="en-US" dirty="0" err="1" smtClean="0"/>
              <a:t>satılabilen</a:t>
            </a:r>
            <a:r>
              <a:rPr lang="en-US" dirty="0" smtClean="0"/>
              <a:t> </a:t>
            </a:r>
            <a:r>
              <a:rPr lang="en-US" dirty="0" err="1" smtClean="0"/>
              <a:t>finansal</a:t>
            </a:r>
            <a:r>
              <a:rPr lang="en-US" dirty="0" smtClean="0"/>
              <a:t> </a:t>
            </a:r>
            <a:r>
              <a:rPr lang="en-US" dirty="0" err="1" smtClean="0"/>
              <a:t>araçların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adıdır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Tahvilin</a:t>
            </a:r>
            <a:r>
              <a:rPr lang="en-US" dirty="0" smtClean="0"/>
              <a:t> </a:t>
            </a:r>
            <a:r>
              <a:rPr lang="en-US" dirty="0" err="1" smtClean="0"/>
              <a:t>vadesi,itibari</a:t>
            </a:r>
            <a:r>
              <a:rPr lang="en-US" dirty="0" smtClean="0"/>
              <a:t> </a:t>
            </a:r>
            <a:r>
              <a:rPr lang="en-US" dirty="0" err="1" smtClean="0"/>
              <a:t>değeri,varsa</a:t>
            </a:r>
            <a:r>
              <a:rPr lang="en-US" dirty="0" smtClean="0"/>
              <a:t> </a:t>
            </a:r>
            <a:r>
              <a:rPr lang="en-US" dirty="0" err="1" smtClean="0"/>
              <a:t>kupon</a:t>
            </a:r>
            <a:r>
              <a:rPr lang="en-US" dirty="0" smtClean="0"/>
              <a:t> </a:t>
            </a:r>
            <a:r>
              <a:rPr lang="en-US" dirty="0" err="1" smtClean="0"/>
              <a:t>değeri</a:t>
            </a:r>
            <a:endParaRPr lang="en-US" dirty="0" smtClean="0"/>
          </a:p>
          <a:p>
            <a:r>
              <a:rPr lang="en-US" dirty="0" err="1" smtClean="0"/>
              <a:t>Tahvil</a:t>
            </a:r>
            <a:r>
              <a:rPr lang="en-US" dirty="0" smtClean="0"/>
              <a:t> </a:t>
            </a:r>
            <a:r>
              <a:rPr lang="en-US" dirty="0" err="1" smtClean="0"/>
              <a:t>faizi</a:t>
            </a:r>
            <a:r>
              <a:rPr lang="en-US" dirty="0" smtClean="0"/>
              <a:t>=</a:t>
            </a:r>
            <a:r>
              <a:rPr lang="en-US" dirty="0" err="1" smtClean="0"/>
              <a:t>İtibari</a:t>
            </a:r>
            <a:r>
              <a:rPr lang="en-US" dirty="0" smtClean="0"/>
              <a:t> </a:t>
            </a:r>
            <a:r>
              <a:rPr lang="en-US" dirty="0" err="1" smtClean="0"/>
              <a:t>değer-tahvil</a:t>
            </a:r>
            <a:r>
              <a:rPr lang="en-US" dirty="0" smtClean="0"/>
              <a:t> </a:t>
            </a:r>
            <a:r>
              <a:rPr lang="en-US" dirty="0" err="1" smtClean="0"/>
              <a:t>fiyatı</a:t>
            </a:r>
            <a:endParaRPr lang="en-US" dirty="0" smtClean="0"/>
          </a:p>
          <a:p>
            <a:r>
              <a:rPr lang="en-US" dirty="0" err="1" smtClean="0"/>
              <a:t>Tahvil</a:t>
            </a:r>
            <a:r>
              <a:rPr lang="en-US" dirty="0" smtClean="0"/>
              <a:t>  </a:t>
            </a:r>
            <a:r>
              <a:rPr lang="en-US" dirty="0" err="1" smtClean="0"/>
              <a:t>faiz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=</a:t>
            </a:r>
            <a:r>
              <a:rPr lang="en-US" dirty="0" err="1" smtClean="0"/>
              <a:t>Tahvil</a:t>
            </a:r>
            <a:r>
              <a:rPr lang="en-US" dirty="0" smtClean="0"/>
              <a:t> </a:t>
            </a:r>
            <a:r>
              <a:rPr lang="en-US" dirty="0" err="1" smtClean="0"/>
              <a:t>faizi</a:t>
            </a:r>
            <a:r>
              <a:rPr lang="en-US" dirty="0" smtClean="0"/>
              <a:t>/</a:t>
            </a:r>
            <a:r>
              <a:rPr lang="en-US" dirty="0" err="1" smtClean="0"/>
              <a:t>Tahvil</a:t>
            </a:r>
            <a:r>
              <a:rPr lang="en-US" dirty="0" smtClean="0"/>
              <a:t> </a:t>
            </a:r>
            <a:r>
              <a:rPr lang="en-US" dirty="0" err="1" smtClean="0"/>
              <a:t>fyatı</a:t>
            </a:r>
            <a:r>
              <a:rPr lang="en-US" dirty="0" smtClean="0"/>
              <a:t>*100</a:t>
            </a:r>
          </a:p>
          <a:p>
            <a:r>
              <a:rPr lang="en-US" dirty="0" err="1" smtClean="0"/>
              <a:t>Tahvil</a:t>
            </a:r>
            <a:r>
              <a:rPr lang="en-US" dirty="0" smtClean="0"/>
              <a:t> </a:t>
            </a:r>
            <a:r>
              <a:rPr lang="en-US" dirty="0" err="1" smtClean="0"/>
              <a:t>fiyatı</a:t>
            </a:r>
            <a:r>
              <a:rPr lang="en-US" dirty="0" smtClean="0"/>
              <a:t> </a:t>
            </a:r>
            <a:r>
              <a:rPr lang="en-US" dirty="0" err="1" smtClean="0"/>
              <a:t>artarsa</a:t>
            </a:r>
            <a:r>
              <a:rPr lang="en-US" dirty="0" smtClean="0"/>
              <a:t> </a:t>
            </a:r>
            <a:r>
              <a:rPr lang="en-US" dirty="0" err="1" smtClean="0"/>
              <a:t>faiz</a:t>
            </a:r>
            <a:r>
              <a:rPr lang="en-US" dirty="0" smtClean="0"/>
              <a:t> </a:t>
            </a:r>
            <a:r>
              <a:rPr lang="en-US" dirty="0" err="1" smtClean="0"/>
              <a:t>düşer,vice</a:t>
            </a:r>
            <a:r>
              <a:rPr lang="en-US" dirty="0" smtClean="0"/>
              <a:t> versa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9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7795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Talebi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490165"/>
            <a:ext cx="7345363" cy="4575356"/>
          </a:xfrm>
        </p:spPr>
        <p:txBody>
          <a:bodyPr/>
          <a:lstStyle/>
          <a:p>
            <a:r>
              <a:rPr lang="en-US" dirty="0" err="1" smtClean="0"/>
              <a:t>İşlem</a:t>
            </a:r>
            <a:endParaRPr lang="en-US" dirty="0" smtClean="0"/>
          </a:p>
          <a:p>
            <a:r>
              <a:rPr lang="en-US" dirty="0" err="1" smtClean="0"/>
              <a:t>Önlem</a:t>
            </a:r>
            <a:endParaRPr lang="en-US" dirty="0" smtClean="0"/>
          </a:p>
          <a:p>
            <a:r>
              <a:rPr lang="en-US" dirty="0" err="1" smtClean="0"/>
              <a:t>Spekülasyon</a:t>
            </a:r>
            <a:r>
              <a:rPr lang="en-US" dirty="0" smtClean="0"/>
              <a:t> </a:t>
            </a:r>
            <a:r>
              <a:rPr lang="en-US" dirty="0" err="1" smtClean="0"/>
              <a:t>güdüsü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Para </a:t>
            </a:r>
            <a:r>
              <a:rPr lang="en-US" dirty="0" err="1" smtClean="0"/>
              <a:t>talebi</a:t>
            </a:r>
            <a:r>
              <a:rPr lang="en-US" dirty="0" smtClean="0"/>
              <a:t> </a:t>
            </a:r>
            <a:r>
              <a:rPr lang="en-US" i="1" dirty="0" err="1" smtClean="0"/>
              <a:t>türev</a:t>
            </a:r>
            <a:r>
              <a:rPr lang="en-US" dirty="0" smtClean="0"/>
              <a:t> </a:t>
            </a:r>
            <a:r>
              <a:rPr lang="en-US" dirty="0" err="1" smtClean="0"/>
              <a:t>taleptir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  </a:t>
            </a:r>
            <a:r>
              <a:rPr lang="en-US" dirty="0" err="1" smtClean="0"/>
              <a:t>paranın</a:t>
            </a:r>
            <a:r>
              <a:rPr lang="en-US" dirty="0" smtClean="0"/>
              <a:t> </a:t>
            </a:r>
            <a:r>
              <a:rPr lang="en-US" dirty="0" err="1" smtClean="0"/>
              <a:t>fırsat</a:t>
            </a:r>
            <a:r>
              <a:rPr lang="en-US" dirty="0" smtClean="0"/>
              <a:t> </a:t>
            </a:r>
            <a:r>
              <a:rPr lang="en-US" dirty="0" err="1" smtClean="0"/>
              <a:t>maliyeti</a:t>
            </a:r>
            <a:r>
              <a:rPr lang="en-US" dirty="0" smtClean="0"/>
              <a:t>     </a:t>
            </a:r>
            <a:r>
              <a:rPr lang="en-US" dirty="0" err="1" smtClean="0"/>
              <a:t>Md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09686" y="4522328"/>
            <a:ext cx="0" cy="501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22980" y="4522328"/>
            <a:ext cx="0" cy="509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557611" y="4522328"/>
            <a:ext cx="0" cy="501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3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talebini</a:t>
            </a:r>
            <a:r>
              <a:rPr lang="en-US" dirty="0" smtClean="0"/>
              <a:t> </a:t>
            </a:r>
            <a:r>
              <a:rPr lang="en-US" dirty="0" err="1" smtClean="0"/>
              <a:t>neler</a:t>
            </a:r>
            <a:r>
              <a:rPr lang="en-US" dirty="0" smtClean="0"/>
              <a:t> </a:t>
            </a:r>
            <a:r>
              <a:rPr lang="en-US" dirty="0" err="1" smtClean="0"/>
              <a:t>etkiler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584008"/>
            <a:ext cx="7345363" cy="4481513"/>
          </a:xfrm>
        </p:spPr>
        <p:txBody>
          <a:bodyPr/>
          <a:lstStyle/>
          <a:p>
            <a:r>
              <a:rPr lang="en-US" dirty="0" err="1"/>
              <a:t>Talep</a:t>
            </a:r>
            <a:r>
              <a:rPr lang="en-US" dirty="0"/>
              <a:t> </a:t>
            </a:r>
            <a:r>
              <a:rPr lang="en-US" dirty="0" err="1"/>
              <a:t>miktarındaki</a:t>
            </a:r>
            <a:r>
              <a:rPr lang="en-US" dirty="0"/>
              <a:t> </a:t>
            </a:r>
            <a:r>
              <a:rPr lang="en-US" dirty="0" err="1"/>
              <a:t>değişme</a:t>
            </a:r>
            <a:r>
              <a:rPr lang="en-US" dirty="0" smtClean="0"/>
              <a:t>? </a:t>
            </a:r>
            <a:r>
              <a:rPr lang="en-US" dirty="0" err="1" smtClean="0"/>
              <a:t>Talepteki</a:t>
            </a:r>
            <a:r>
              <a:rPr lang="en-US" dirty="0" smtClean="0"/>
              <a:t> </a:t>
            </a:r>
            <a:r>
              <a:rPr lang="en-US" dirty="0" err="1" smtClean="0"/>
              <a:t>değişme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Reel GSYH</a:t>
            </a:r>
          </a:p>
          <a:p>
            <a:r>
              <a:rPr lang="en-US" dirty="0" err="1" smtClean="0"/>
              <a:t>Fiyatlar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Düzeyi</a:t>
            </a:r>
            <a:endParaRPr lang="en-US" dirty="0" smtClean="0"/>
          </a:p>
          <a:p>
            <a:r>
              <a:rPr lang="en-US" dirty="0" err="1" smtClean="0"/>
              <a:t>Diğer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3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PARANIN İŞLEVLERİ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.Değişim </a:t>
            </a:r>
            <a:r>
              <a:rPr lang="en-US" dirty="0" err="1"/>
              <a:t>aracı</a:t>
            </a:r>
            <a:r>
              <a:rPr lang="en-US" dirty="0"/>
              <a:t>-İlk </a:t>
            </a:r>
            <a:r>
              <a:rPr lang="en-US" dirty="0" err="1"/>
              <a:t>zamanlarda</a:t>
            </a:r>
            <a:r>
              <a:rPr lang="en-US" dirty="0"/>
              <a:t> </a:t>
            </a:r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aracı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takas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trampa</a:t>
            </a:r>
            <a:r>
              <a:rPr lang="en-US" dirty="0"/>
              <a:t> </a:t>
            </a:r>
            <a:r>
              <a:rPr lang="en-US" dirty="0" err="1"/>
              <a:t>siteminin</a:t>
            </a:r>
            <a:r>
              <a:rPr lang="en-US" dirty="0"/>
              <a:t> </a:t>
            </a:r>
            <a:r>
              <a:rPr lang="en-US" dirty="0" err="1"/>
              <a:t>yerini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almıştır</a:t>
            </a:r>
            <a:r>
              <a:rPr lang="en-US" dirty="0"/>
              <a:t>. </a:t>
            </a:r>
            <a:r>
              <a:rPr lang="en-US" dirty="0" err="1"/>
              <a:t>Böylece</a:t>
            </a:r>
            <a:r>
              <a:rPr lang="en-US" dirty="0"/>
              <a:t>, takas </a:t>
            </a:r>
            <a:r>
              <a:rPr lang="en-US" dirty="0" err="1"/>
              <a:t>sisteminden</a:t>
            </a:r>
            <a:r>
              <a:rPr lang="en-US" dirty="0"/>
              <a:t> </a:t>
            </a:r>
            <a:r>
              <a:rPr lang="en-US" dirty="0" err="1"/>
              <a:t>kaynaklanan</a:t>
            </a:r>
            <a:r>
              <a:rPr lang="en-US" dirty="0"/>
              <a:t> </a:t>
            </a:r>
            <a:r>
              <a:rPr lang="en-US" dirty="0" err="1"/>
              <a:t>zorluklar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maliyetler</a:t>
            </a:r>
            <a:r>
              <a:rPr lang="en-US" dirty="0"/>
              <a:t> </a:t>
            </a:r>
            <a:r>
              <a:rPr lang="en-US" dirty="0" err="1"/>
              <a:t>azalmıştır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2.Hesap </a:t>
            </a:r>
            <a:r>
              <a:rPr lang="en-US" dirty="0" err="1"/>
              <a:t>birimi</a:t>
            </a:r>
            <a:r>
              <a:rPr lang="en-US" dirty="0"/>
              <a:t>-Mal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hizmetlerin</a:t>
            </a:r>
            <a:r>
              <a:rPr lang="en-US" dirty="0"/>
              <a:t> </a:t>
            </a:r>
            <a:r>
              <a:rPr lang="en-US" dirty="0" err="1"/>
              <a:t>değerini</a:t>
            </a:r>
            <a:r>
              <a:rPr lang="en-US" dirty="0"/>
              <a:t> </a:t>
            </a:r>
            <a:r>
              <a:rPr lang="en-US" dirty="0" err="1"/>
              <a:t>ölçer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Ağırlık</a:t>
            </a:r>
            <a:r>
              <a:rPr lang="en-US" dirty="0"/>
              <a:t>-kg</a:t>
            </a:r>
            <a:endParaRPr lang="tr-TR" dirty="0"/>
          </a:p>
          <a:p>
            <a:r>
              <a:rPr lang="en-US" dirty="0" err="1"/>
              <a:t>Mesafe-metre</a:t>
            </a:r>
            <a:endParaRPr lang="tr-TR" dirty="0"/>
          </a:p>
          <a:p>
            <a:r>
              <a:rPr lang="en-US" dirty="0"/>
              <a:t>Mal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hizmetler-</a:t>
            </a:r>
            <a:r>
              <a:rPr lang="en-US" dirty="0" err="1" smtClean="0"/>
              <a:t>para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7530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Talepte</a:t>
            </a:r>
            <a:r>
              <a:rPr lang="en-US" dirty="0" smtClean="0"/>
              <a:t> </a:t>
            </a:r>
            <a:r>
              <a:rPr lang="en-US" dirty="0" err="1" smtClean="0"/>
              <a:t>değişme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09" b="14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0388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Talep</a:t>
            </a:r>
            <a:r>
              <a:rPr lang="en-US" dirty="0" smtClean="0"/>
              <a:t> </a:t>
            </a:r>
            <a:r>
              <a:rPr lang="en-US" dirty="0" err="1" smtClean="0"/>
              <a:t>Miktarındaki</a:t>
            </a:r>
            <a:r>
              <a:rPr lang="en-US" dirty="0" smtClean="0"/>
              <a:t> </a:t>
            </a:r>
            <a:r>
              <a:rPr lang="en-US" dirty="0" err="1" smtClean="0"/>
              <a:t>değişme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855" r="-6855"/>
          <a:stretch>
            <a:fillRect/>
          </a:stretch>
        </p:blipFill>
        <p:spPr>
          <a:xfrm>
            <a:off x="440597" y="1463675"/>
            <a:ext cx="8099202" cy="4602163"/>
          </a:xfrm>
        </p:spPr>
      </p:pic>
    </p:spTree>
    <p:extLst>
      <p:ext uri="{BB962C8B-B14F-4D97-AF65-F5344CB8AC3E}">
        <p14:creationId xmlns:p14="http://schemas.microsoft.com/office/powerpoint/2010/main" val="1206502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935016"/>
          </a:xfrm>
        </p:spPr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Arzı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62282"/>
            <a:ext cx="7345363" cy="4303239"/>
          </a:xfrm>
        </p:spPr>
        <p:txBody>
          <a:bodyPr/>
          <a:lstStyle/>
          <a:p>
            <a:r>
              <a:rPr lang="en-US" dirty="0" err="1" smtClean="0"/>
              <a:t>Ms</a:t>
            </a:r>
            <a:r>
              <a:rPr lang="en-US" dirty="0" smtClean="0"/>
              <a:t>=M1+M2+M3</a:t>
            </a:r>
          </a:p>
          <a:p>
            <a:r>
              <a:rPr lang="en-US" dirty="0" err="1" smtClean="0"/>
              <a:t>Faiz</a:t>
            </a:r>
            <a:r>
              <a:rPr lang="en-US" dirty="0" smtClean="0"/>
              <a:t> ne </a:t>
            </a:r>
            <a:r>
              <a:rPr lang="en-US" dirty="0" err="1" smtClean="0"/>
              <a:t>olursa</a:t>
            </a:r>
            <a:r>
              <a:rPr lang="en-US" dirty="0" smtClean="0"/>
              <a:t> </a:t>
            </a:r>
            <a:r>
              <a:rPr lang="en-US" dirty="0" err="1" smtClean="0"/>
              <a:t>olsun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dik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çizgi</a:t>
            </a:r>
            <a:r>
              <a:rPr lang="en-US" dirty="0" smtClean="0"/>
              <a:t> </a:t>
            </a:r>
            <a:r>
              <a:rPr lang="en-US" dirty="0" err="1" smtClean="0"/>
              <a:t>şeklindedir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Nasıl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Açık</a:t>
            </a:r>
            <a:r>
              <a:rPr lang="en-US" dirty="0" smtClean="0"/>
              <a:t> </a:t>
            </a:r>
            <a:r>
              <a:rPr lang="en-US" dirty="0" err="1" smtClean="0"/>
              <a:t>piyasa</a:t>
            </a:r>
            <a:r>
              <a:rPr lang="en-US" dirty="0" smtClean="0"/>
              <a:t> </a:t>
            </a:r>
            <a:r>
              <a:rPr lang="en-US" dirty="0" err="1" smtClean="0"/>
              <a:t>işlemleri-devlet</a:t>
            </a:r>
            <a:r>
              <a:rPr lang="en-US" dirty="0" smtClean="0"/>
              <a:t>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borçlanma</a:t>
            </a:r>
            <a:r>
              <a:rPr lang="en-US" dirty="0" smtClean="0"/>
              <a:t> </a:t>
            </a:r>
            <a:r>
              <a:rPr lang="en-US" dirty="0" err="1" smtClean="0"/>
              <a:t>senetleri</a:t>
            </a:r>
            <a:endParaRPr lang="en-US" dirty="0" smtClean="0"/>
          </a:p>
          <a:p>
            <a:pPr lvl="1"/>
            <a:r>
              <a:rPr lang="en-US" dirty="0" err="1" smtClean="0"/>
              <a:t>Reeskont</a:t>
            </a:r>
            <a:r>
              <a:rPr lang="en-US" dirty="0" smtClean="0"/>
              <a:t> </a:t>
            </a:r>
            <a:r>
              <a:rPr lang="en-US" dirty="0" err="1" smtClean="0"/>
              <a:t>kredileri-ticari</a:t>
            </a:r>
            <a:r>
              <a:rPr lang="en-US" dirty="0" smtClean="0"/>
              <a:t> </a:t>
            </a:r>
            <a:r>
              <a:rPr lang="en-US" dirty="0" err="1" smtClean="0"/>
              <a:t>bankalara</a:t>
            </a:r>
            <a:r>
              <a:rPr lang="en-US" dirty="0" smtClean="0"/>
              <a:t> </a:t>
            </a:r>
            <a:r>
              <a:rPr lang="en-US" dirty="0" err="1" smtClean="0"/>
              <a:t>borç</a:t>
            </a:r>
            <a:r>
              <a:rPr lang="en-US" dirty="0" smtClean="0"/>
              <a:t> </a:t>
            </a:r>
            <a:r>
              <a:rPr lang="en-US" dirty="0" err="1" smtClean="0"/>
              <a:t>verme</a:t>
            </a:r>
            <a:r>
              <a:rPr lang="en-US" dirty="0" smtClean="0"/>
              <a:t> </a:t>
            </a:r>
            <a:r>
              <a:rPr lang="en-US" dirty="0" err="1" smtClean="0"/>
              <a:t>işlemi</a:t>
            </a:r>
            <a:endParaRPr lang="en-US" dirty="0" smtClean="0"/>
          </a:p>
          <a:p>
            <a:pPr lvl="1"/>
            <a:r>
              <a:rPr lang="en-US" dirty="0" err="1" smtClean="0"/>
              <a:t>Zorunlu</a:t>
            </a:r>
            <a:r>
              <a:rPr lang="en-US" dirty="0" smtClean="0"/>
              <a:t> </a:t>
            </a:r>
            <a:r>
              <a:rPr lang="en-US" dirty="0" err="1" smtClean="0"/>
              <a:t>karşılık</a:t>
            </a:r>
            <a:r>
              <a:rPr lang="en-US" dirty="0" smtClean="0"/>
              <a:t> </a:t>
            </a:r>
            <a:r>
              <a:rPr lang="en-US" dirty="0" err="1" smtClean="0"/>
              <a:t>oranı-bankaların</a:t>
            </a:r>
            <a:r>
              <a:rPr lang="en-US" dirty="0" smtClean="0"/>
              <a:t> </a:t>
            </a:r>
            <a:r>
              <a:rPr lang="en-US" dirty="0" err="1" smtClean="0"/>
              <a:t>zorunlu</a:t>
            </a:r>
            <a:r>
              <a:rPr lang="en-US" dirty="0" smtClean="0"/>
              <a:t> </a:t>
            </a:r>
            <a:r>
              <a:rPr lang="en-US" dirty="0" err="1" smtClean="0"/>
              <a:t>karşılığı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1898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Varsayımsal</a:t>
            </a:r>
            <a:r>
              <a:rPr lang="en-US" dirty="0" smtClean="0"/>
              <a:t> Para </a:t>
            </a:r>
            <a:r>
              <a:rPr lang="en-US" dirty="0" err="1" smtClean="0"/>
              <a:t>Arzı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389" r="-16136"/>
          <a:stretch/>
        </p:blipFill>
        <p:spPr>
          <a:xfrm>
            <a:off x="900112" y="1584008"/>
            <a:ext cx="7345363" cy="4481513"/>
          </a:xfrm>
        </p:spPr>
      </p:pic>
    </p:spTree>
    <p:extLst>
      <p:ext uri="{BB962C8B-B14F-4D97-AF65-F5344CB8AC3E}">
        <p14:creationId xmlns:p14="http://schemas.microsoft.com/office/powerpoint/2010/main" val="3885302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arzının</a:t>
            </a:r>
            <a:r>
              <a:rPr lang="en-US" dirty="0" smtClean="0"/>
              <a:t> </a:t>
            </a:r>
            <a:r>
              <a:rPr lang="en-US" dirty="0" err="1" smtClean="0"/>
              <a:t>değişmesi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421"/>
          <a:stretch/>
        </p:blipFill>
        <p:spPr>
          <a:xfrm>
            <a:off x="900112" y="1684535"/>
            <a:ext cx="7345363" cy="4380986"/>
          </a:xfrm>
        </p:spPr>
      </p:pic>
    </p:spTree>
    <p:extLst>
      <p:ext uri="{BB962C8B-B14F-4D97-AF65-F5344CB8AC3E}">
        <p14:creationId xmlns:p14="http://schemas.microsoft.com/office/powerpoint/2010/main" val="948916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piyasası</a:t>
            </a:r>
            <a:r>
              <a:rPr lang="en-US" dirty="0" smtClean="0"/>
              <a:t> </a:t>
            </a:r>
            <a:r>
              <a:rPr lang="en-US" dirty="0" err="1" smtClean="0"/>
              <a:t>Dengesi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23409"/>
            <a:ext cx="7345363" cy="4342112"/>
          </a:xfrm>
        </p:spPr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=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faiz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endParaRPr lang="en-US" dirty="0" smtClean="0"/>
          </a:p>
          <a:p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faiz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76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piyasası</a:t>
            </a:r>
            <a:r>
              <a:rPr lang="en-US" dirty="0"/>
              <a:t> </a:t>
            </a:r>
            <a:r>
              <a:rPr lang="en-US" dirty="0" err="1"/>
              <a:t>Dengesi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531" b="-9531"/>
          <a:stretch>
            <a:fillRect/>
          </a:stretch>
        </p:blipFill>
        <p:spPr>
          <a:xfrm>
            <a:off x="900113" y="1584325"/>
            <a:ext cx="7345362" cy="4481513"/>
          </a:xfrm>
        </p:spPr>
      </p:pic>
    </p:spTree>
    <p:extLst>
      <p:ext uri="{BB962C8B-B14F-4D97-AF65-F5344CB8AC3E}">
        <p14:creationId xmlns:p14="http://schemas.microsoft.com/office/powerpoint/2010/main" val="189431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IS-LM </a:t>
            </a:r>
            <a:r>
              <a:rPr lang="en-US" dirty="0" err="1" smtClean="0"/>
              <a:t>Dengesi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14114"/>
            <a:ext cx="7345363" cy="4251407"/>
          </a:xfrm>
        </p:spPr>
        <p:txBody>
          <a:bodyPr/>
          <a:lstStyle/>
          <a:p>
            <a:r>
              <a:rPr lang="en-US" dirty="0" smtClean="0"/>
              <a:t>Mal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piyasaları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etkileşim</a:t>
            </a:r>
            <a:endParaRPr lang="en-US" dirty="0"/>
          </a:p>
          <a:p>
            <a:r>
              <a:rPr lang="en-US" dirty="0" err="1" smtClean="0"/>
              <a:t>Üretim-faiz</a:t>
            </a:r>
            <a:r>
              <a:rPr lang="en-US" dirty="0" smtClean="0"/>
              <a:t> </a:t>
            </a:r>
            <a:r>
              <a:rPr lang="en-US" dirty="0" err="1" smtClean="0"/>
              <a:t>dengesi</a:t>
            </a:r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maliye</a:t>
            </a:r>
            <a:r>
              <a:rPr lang="en-US" dirty="0" smtClean="0"/>
              <a:t> </a:t>
            </a:r>
            <a:r>
              <a:rPr lang="en-US" dirty="0" err="1" smtClean="0"/>
              <a:t>politiklarının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01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90" y="977900"/>
            <a:ext cx="7969616" cy="48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08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94" y="1231900"/>
            <a:ext cx="7619731" cy="439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PARANIN İŞLEVLERİ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3.Değer </a:t>
            </a:r>
            <a:r>
              <a:rPr lang="en-US" dirty="0" err="1"/>
              <a:t>muhafaza</a:t>
            </a:r>
            <a:r>
              <a:rPr lang="en-US" dirty="0"/>
              <a:t> </a:t>
            </a:r>
            <a:r>
              <a:rPr lang="en-US" dirty="0" err="1"/>
              <a:t>aracı-tasarruf</a:t>
            </a:r>
            <a:r>
              <a:rPr lang="en-US" dirty="0"/>
              <a:t> </a:t>
            </a:r>
            <a:r>
              <a:rPr lang="en-US" dirty="0" err="1"/>
              <a:t>fazlası</a:t>
            </a:r>
            <a:r>
              <a:rPr lang="en-US" dirty="0"/>
              <a:t> </a:t>
            </a:r>
            <a:r>
              <a:rPr lang="en-US" dirty="0" err="1"/>
              <a:t>serveti</a:t>
            </a:r>
            <a:r>
              <a:rPr lang="en-US" dirty="0"/>
              <a:t> </a:t>
            </a:r>
            <a:r>
              <a:rPr lang="en-US" dirty="0" err="1"/>
              <a:t>muhafaza</a:t>
            </a:r>
            <a:r>
              <a:rPr lang="en-US" dirty="0"/>
              <a:t> </a:t>
            </a:r>
            <a:r>
              <a:rPr lang="en-US" dirty="0" err="1"/>
              <a:t>biçimidir</a:t>
            </a:r>
            <a:r>
              <a:rPr lang="en-US" dirty="0"/>
              <a:t>.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birşeyin</a:t>
            </a:r>
            <a:r>
              <a:rPr lang="en-US" dirty="0"/>
              <a:t> </a:t>
            </a:r>
            <a:r>
              <a:rPr lang="en-US" dirty="0" err="1"/>
              <a:t>muhafaza</a:t>
            </a:r>
            <a:r>
              <a:rPr lang="en-US" dirty="0"/>
              <a:t> </a:t>
            </a:r>
            <a:r>
              <a:rPr lang="en-US" dirty="0" err="1"/>
              <a:t>aracı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alacağı</a:t>
            </a:r>
            <a:r>
              <a:rPr lang="en-US" dirty="0"/>
              <a:t> mal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azalmamalı</a:t>
            </a:r>
            <a:r>
              <a:rPr lang="en-US" dirty="0"/>
              <a:t>, satın alma </a:t>
            </a:r>
            <a:r>
              <a:rPr lang="en-US" dirty="0" err="1"/>
              <a:t>gücü</a:t>
            </a:r>
            <a:r>
              <a:rPr lang="en-US" dirty="0"/>
              <a:t> </a:t>
            </a:r>
            <a:r>
              <a:rPr lang="en-US" dirty="0" err="1"/>
              <a:t>korunmalıdır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Para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varlıktır.Para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reel </a:t>
            </a:r>
            <a:r>
              <a:rPr lang="en-US" dirty="0" err="1"/>
              <a:t>varlıklar</a:t>
            </a:r>
            <a:r>
              <a:rPr lang="en-US" dirty="0"/>
              <a:t> (</a:t>
            </a:r>
            <a:r>
              <a:rPr lang="en-US" dirty="0" err="1"/>
              <a:t>altın,gümüş</a:t>
            </a:r>
            <a:r>
              <a:rPr lang="en-US" dirty="0"/>
              <a:t>, </a:t>
            </a:r>
            <a:r>
              <a:rPr lang="en-US" dirty="0" err="1"/>
              <a:t>otomabil,ev,vs</a:t>
            </a:r>
            <a:r>
              <a:rPr lang="en-US" dirty="0"/>
              <a:t>…)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finansal</a:t>
            </a:r>
            <a:r>
              <a:rPr lang="en-US" dirty="0"/>
              <a:t> </a:t>
            </a:r>
            <a:r>
              <a:rPr lang="en-US" dirty="0" err="1"/>
              <a:t>varlıklar</a:t>
            </a:r>
            <a:r>
              <a:rPr lang="en-US" dirty="0"/>
              <a:t> (</a:t>
            </a:r>
            <a:r>
              <a:rPr lang="en-US" dirty="0" err="1"/>
              <a:t>bono,hisse</a:t>
            </a:r>
            <a:r>
              <a:rPr lang="en-US" dirty="0"/>
              <a:t> </a:t>
            </a:r>
            <a:r>
              <a:rPr lang="en-US" dirty="0" err="1"/>
              <a:t>senedi,nakit</a:t>
            </a:r>
            <a:r>
              <a:rPr lang="en-US" dirty="0"/>
              <a:t>) </a:t>
            </a:r>
            <a:r>
              <a:rPr lang="en-US" dirty="0" err="1"/>
              <a:t>değer</a:t>
            </a:r>
            <a:r>
              <a:rPr lang="en-US" dirty="0"/>
              <a:t> </a:t>
            </a:r>
            <a:r>
              <a:rPr lang="en-US" dirty="0" err="1"/>
              <a:t>aracı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Paranın</a:t>
            </a:r>
            <a:r>
              <a:rPr lang="en-US" dirty="0"/>
              <a:t> en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özelliği</a:t>
            </a:r>
            <a:r>
              <a:rPr lang="en-US" dirty="0"/>
              <a:t> “</a:t>
            </a:r>
            <a:r>
              <a:rPr lang="en-US" dirty="0" err="1"/>
              <a:t>likit</a:t>
            </a:r>
            <a:r>
              <a:rPr lang="en-US" dirty="0"/>
              <a:t>” </a:t>
            </a:r>
            <a:r>
              <a:rPr lang="en-US" dirty="0" err="1"/>
              <a:t>yani</a:t>
            </a:r>
            <a:r>
              <a:rPr lang="en-US" dirty="0"/>
              <a:t> “</a:t>
            </a:r>
            <a:r>
              <a:rPr lang="en-US" dirty="0" err="1"/>
              <a:t>dönüştürülebilir</a:t>
            </a:r>
            <a:r>
              <a:rPr lang="en-US" dirty="0"/>
              <a:t> “ </a:t>
            </a:r>
            <a:r>
              <a:rPr lang="en-US" dirty="0" err="1"/>
              <a:t>olmasıdır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Likit</a:t>
            </a:r>
            <a:r>
              <a:rPr lang="en-US" dirty="0"/>
              <a:t> </a:t>
            </a:r>
            <a:r>
              <a:rPr lang="en-US" dirty="0" err="1"/>
              <a:t>tutmanın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, </a:t>
            </a:r>
            <a:r>
              <a:rPr lang="en-US" dirty="0" err="1"/>
              <a:t>değer</a:t>
            </a:r>
            <a:r>
              <a:rPr lang="en-US" dirty="0"/>
              <a:t> </a:t>
            </a:r>
            <a:r>
              <a:rPr lang="en-US" dirty="0" err="1"/>
              <a:t>kaybının</a:t>
            </a:r>
            <a:r>
              <a:rPr lang="en-US" dirty="0"/>
              <a:t> </a:t>
            </a:r>
            <a:r>
              <a:rPr lang="en-US" dirty="0" err="1"/>
              <a:t>kolay</a:t>
            </a:r>
            <a:r>
              <a:rPr lang="en-US" dirty="0"/>
              <a:t> </a:t>
            </a:r>
            <a:r>
              <a:rPr lang="en-US" dirty="0" err="1"/>
              <a:t>olabilmesidir</a:t>
            </a:r>
            <a:r>
              <a:rPr lang="en-US" dirty="0"/>
              <a:t>. </a:t>
            </a:r>
            <a:r>
              <a:rPr lang="en-US" dirty="0" err="1"/>
              <a:t>Dolayısıyla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tutmanın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maliyeti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26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IS-LM </a:t>
            </a:r>
            <a:r>
              <a:rPr lang="en-US" dirty="0" err="1" smtClean="0"/>
              <a:t>Dengesi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966" r="-11411"/>
          <a:stretch/>
        </p:blipFill>
        <p:spPr>
          <a:xfrm>
            <a:off x="900113" y="1584325"/>
            <a:ext cx="7345362" cy="4481513"/>
          </a:xfrm>
        </p:spPr>
      </p:pic>
    </p:spTree>
    <p:extLst>
      <p:ext uri="{BB962C8B-B14F-4D97-AF65-F5344CB8AC3E}">
        <p14:creationId xmlns:p14="http://schemas.microsoft.com/office/powerpoint/2010/main" val="72385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arzı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 </a:t>
            </a:r>
            <a:r>
              <a:rPr lang="en-US" dirty="0" err="1"/>
              <a:t>arzı</a:t>
            </a:r>
            <a:r>
              <a:rPr lang="en-US" dirty="0"/>
              <a:t>=M1+</a:t>
            </a:r>
            <a:r>
              <a:rPr lang="en-US" dirty="0" smtClean="0"/>
              <a:t>M2+M3</a:t>
            </a:r>
            <a:endParaRPr lang="tr-TR" dirty="0"/>
          </a:p>
          <a:p>
            <a:r>
              <a:rPr lang="en-US" dirty="0"/>
              <a:t>M1</a:t>
            </a:r>
            <a:r>
              <a:rPr lang="en-US" dirty="0" smtClean="0"/>
              <a:t>=Dar </a:t>
            </a:r>
            <a:r>
              <a:rPr lang="en-US" dirty="0" err="1" smtClean="0"/>
              <a:t>kapsamlı</a:t>
            </a:r>
            <a:endParaRPr lang="en-US" dirty="0" smtClean="0"/>
          </a:p>
          <a:p>
            <a:pPr lvl="1"/>
            <a:r>
              <a:rPr lang="en-US" dirty="0" err="1" smtClean="0"/>
              <a:t>Dolaşımdaki</a:t>
            </a:r>
            <a:r>
              <a:rPr lang="en-US" dirty="0" smtClean="0"/>
              <a:t> </a:t>
            </a:r>
            <a:r>
              <a:rPr lang="en-US" dirty="0" err="1"/>
              <a:t>nakit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vadesiz</a:t>
            </a:r>
            <a:r>
              <a:rPr lang="en-US" dirty="0"/>
              <a:t> </a:t>
            </a:r>
            <a:r>
              <a:rPr lang="en-US" dirty="0" err="1"/>
              <a:t>mevduatın</a:t>
            </a:r>
            <a:r>
              <a:rPr lang="en-US" dirty="0"/>
              <a:t> </a:t>
            </a:r>
            <a:r>
              <a:rPr lang="en-US" dirty="0" err="1"/>
              <a:t>toplamı</a:t>
            </a:r>
            <a:endParaRPr lang="tr-TR" dirty="0"/>
          </a:p>
          <a:p>
            <a:r>
              <a:rPr lang="en-US" dirty="0"/>
              <a:t>M2</a:t>
            </a:r>
            <a:r>
              <a:rPr lang="en-US" dirty="0" smtClean="0"/>
              <a:t>=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kapsamlı</a:t>
            </a:r>
            <a:endParaRPr lang="en-US" dirty="0" smtClean="0"/>
          </a:p>
          <a:p>
            <a:pPr lvl="1"/>
            <a:r>
              <a:rPr lang="en-US" dirty="0" smtClean="0"/>
              <a:t>M2+ </a:t>
            </a:r>
            <a:r>
              <a:rPr lang="en-US" dirty="0" err="1"/>
              <a:t>vadeli</a:t>
            </a:r>
            <a:r>
              <a:rPr lang="en-US" dirty="0"/>
              <a:t> </a:t>
            </a:r>
            <a:r>
              <a:rPr lang="en-US" dirty="0" err="1" smtClean="0"/>
              <a:t>mevduat</a:t>
            </a:r>
            <a:endParaRPr lang="en-US" dirty="0" smtClean="0"/>
          </a:p>
          <a:p>
            <a:r>
              <a:rPr lang="en-US" dirty="0" smtClean="0"/>
              <a:t>M3=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kapsamlı</a:t>
            </a:r>
            <a:endParaRPr lang="en-US" dirty="0" smtClean="0"/>
          </a:p>
          <a:p>
            <a:pPr lvl="1"/>
            <a:r>
              <a:rPr lang="en-US" dirty="0" smtClean="0"/>
              <a:t>M2+</a:t>
            </a:r>
            <a:r>
              <a:rPr lang="en-US" dirty="0"/>
              <a:t>hazine </a:t>
            </a:r>
            <a:r>
              <a:rPr lang="en-US" dirty="0" err="1"/>
              <a:t>bonosu,tahvil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gayrimenkuller</a:t>
            </a:r>
            <a:r>
              <a:rPr lang="en-US" dirty="0"/>
              <a:t> </a:t>
            </a:r>
            <a:r>
              <a:rPr lang="en-US" dirty="0" err="1"/>
              <a:t>toplamıdır</a:t>
            </a:r>
            <a:r>
              <a:rPr lang="en-US" dirty="0"/>
              <a:t>.</a:t>
            </a:r>
            <a:endParaRPr lang="tr-TR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01300" y="122301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1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272" t="12264" r="-2479"/>
          <a:stretch/>
        </p:blipFill>
        <p:spPr/>
      </p:pic>
    </p:spTree>
    <p:extLst>
      <p:ext uri="{BB962C8B-B14F-4D97-AF65-F5344CB8AC3E}">
        <p14:creationId xmlns:p14="http://schemas.microsoft.com/office/powerpoint/2010/main" val="40317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PARANIN </a:t>
            </a:r>
            <a:r>
              <a:rPr lang="en-US" dirty="0"/>
              <a:t>ÖLÇÜLMESİ</a:t>
            </a:r>
            <a:r>
              <a:rPr lang="tr-TR" dirty="0"/>
              <a:t/>
            </a:r>
            <a:br>
              <a:rPr lang="tr-TR" dirty="0"/>
            </a:br>
            <a:r>
              <a:rPr lang="en-US" dirty="0"/>
              <a:t> 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Madeni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kağıt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, </a:t>
            </a:r>
            <a:endParaRPr lang="tr-TR" dirty="0"/>
          </a:p>
          <a:p>
            <a:r>
              <a:rPr lang="en-US" dirty="0" err="1"/>
              <a:t>vadesiz</a:t>
            </a:r>
            <a:r>
              <a:rPr lang="en-US" dirty="0"/>
              <a:t> </a:t>
            </a:r>
            <a:r>
              <a:rPr lang="en-US" dirty="0" err="1"/>
              <a:t>mevduat</a:t>
            </a:r>
            <a:r>
              <a:rPr lang="en-US" dirty="0"/>
              <a:t>,</a:t>
            </a:r>
            <a:endParaRPr lang="tr-TR" dirty="0"/>
          </a:p>
          <a:p>
            <a:r>
              <a:rPr lang="en-US" dirty="0" err="1"/>
              <a:t>vadeli</a:t>
            </a:r>
            <a:r>
              <a:rPr lang="en-US" dirty="0"/>
              <a:t> </a:t>
            </a:r>
            <a:r>
              <a:rPr lang="en-US" dirty="0" err="1"/>
              <a:t>mevduat</a:t>
            </a:r>
            <a:r>
              <a:rPr lang="en-US" dirty="0"/>
              <a:t>,</a:t>
            </a:r>
            <a:endParaRPr lang="tr-TR" dirty="0"/>
          </a:p>
          <a:p>
            <a:r>
              <a:rPr lang="en-US" dirty="0" err="1"/>
              <a:t>hazine</a:t>
            </a:r>
            <a:r>
              <a:rPr lang="en-US" dirty="0"/>
              <a:t> </a:t>
            </a:r>
            <a:r>
              <a:rPr lang="en-US" dirty="0" err="1"/>
              <a:t>bonosu</a:t>
            </a:r>
            <a:r>
              <a:rPr lang="en-US" dirty="0"/>
              <a:t>,</a:t>
            </a:r>
            <a:endParaRPr lang="tr-TR" dirty="0"/>
          </a:p>
          <a:p>
            <a:r>
              <a:rPr lang="en-US" dirty="0" err="1"/>
              <a:t>tahvil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gayrimenkuller</a:t>
            </a:r>
            <a:r>
              <a:rPr lang="en-US" dirty="0"/>
              <a:t>, </a:t>
            </a:r>
            <a:r>
              <a:rPr lang="en-US" dirty="0" err="1"/>
              <a:t>piyasadaki</a:t>
            </a:r>
            <a:r>
              <a:rPr lang="en-US" dirty="0"/>
              <a:t> “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arzını”belirler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  <a:p>
            <a:r>
              <a:rPr lang="en-US" dirty="0"/>
              <a:t>Ok </a:t>
            </a:r>
            <a:r>
              <a:rPr lang="en-US" dirty="0" err="1"/>
              <a:t>yönünde</a:t>
            </a:r>
            <a:r>
              <a:rPr lang="en-US" dirty="0"/>
              <a:t> </a:t>
            </a:r>
            <a:r>
              <a:rPr lang="en-US" dirty="0" err="1"/>
              <a:t>likidite</a:t>
            </a:r>
            <a:r>
              <a:rPr lang="en-US" dirty="0"/>
              <a:t> </a:t>
            </a:r>
            <a:r>
              <a:rPr lang="en-US" dirty="0" err="1"/>
              <a:t>azalır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667009" y="2133601"/>
            <a:ext cx="0" cy="2323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8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999806"/>
          </a:xfrm>
        </p:spPr>
        <p:txBody>
          <a:bodyPr/>
          <a:lstStyle/>
          <a:p>
            <a:r>
              <a:rPr lang="en-US" dirty="0" smtClean="0"/>
              <a:t>TCMB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14114"/>
            <a:ext cx="7345363" cy="42514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1211.sayılı </a:t>
            </a:r>
            <a:r>
              <a:rPr lang="en-US" dirty="0" err="1" smtClean="0"/>
              <a:t>kanun</a:t>
            </a:r>
            <a:r>
              <a:rPr lang="en-US" dirty="0" smtClean="0"/>
              <a:t> “</a:t>
            </a:r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istikrarı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politikasını</a:t>
            </a:r>
            <a:r>
              <a:rPr lang="en-US" dirty="0" smtClean="0"/>
              <a:t> </a:t>
            </a:r>
            <a:r>
              <a:rPr lang="en-US" dirty="0" err="1" smtClean="0"/>
              <a:t>yürütmek</a:t>
            </a:r>
            <a:endParaRPr lang="en-US" dirty="0" smtClean="0"/>
          </a:p>
          <a:p>
            <a:pPr lvl="1"/>
            <a:r>
              <a:rPr lang="en-US" dirty="0" smtClean="0"/>
              <a:t>Para </a:t>
            </a:r>
            <a:r>
              <a:rPr lang="en-US" dirty="0" err="1" smtClean="0"/>
              <a:t>arzı</a:t>
            </a:r>
            <a:r>
              <a:rPr lang="en-US" dirty="0" smtClean="0"/>
              <a:t> (M</a:t>
            </a:r>
            <a:r>
              <a:rPr lang="en-US" baseline="-25000" dirty="0" smtClean="0"/>
              <a:t>S)</a:t>
            </a:r>
          </a:p>
          <a:p>
            <a:pPr lvl="1"/>
            <a:r>
              <a:rPr lang="en-US" dirty="0" err="1" smtClean="0"/>
              <a:t>Enflasyon</a:t>
            </a:r>
            <a:endParaRPr lang="en-US" dirty="0" smtClean="0"/>
          </a:p>
          <a:p>
            <a:pPr lvl="1"/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endParaRPr lang="en-US" dirty="0" smtClean="0"/>
          </a:p>
          <a:p>
            <a:r>
              <a:rPr lang="en-US" dirty="0" err="1" smtClean="0"/>
              <a:t>Bankacılık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istemini</a:t>
            </a:r>
            <a:r>
              <a:rPr lang="en-US" dirty="0" smtClean="0"/>
              <a:t> </a:t>
            </a:r>
            <a:r>
              <a:rPr lang="en-US" dirty="0" err="1" smtClean="0"/>
              <a:t>düzenlemek</a:t>
            </a:r>
            <a:endParaRPr lang="en-US" dirty="0" smtClean="0"/>
          </a:p>
          <a:p>
            <a:pPr lvl="1"/>
            <a:r>
              <a:rPr lang="en-US" dirty="0" err="1" smtClean="0"/>
              <a:t>Ödeme</a:t>
            </a:r>
            <a:r>
              <a:rPr lang="en-US" dirty="0" smtClean="0"/>
              <a:t> </a:t>
            </a:r>
            <a:r>
              <a:rPr lang="en-US" dirty="0" err="1" smtClean="0"/>
              <a:t>sistemleri</a:t>
            </a:r>
            <a:endParaRPr lang="en-US" dirty="0" smtClean="0"/>
          </a:p>
          <a:p>
            <a:pPr lvl="1"/>
            <a:r>
              <a:rPr lang="en-US" dirty="0" smtClean="0"/>
              <a:t>Vade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türleri</a:t>
            </a:r>
            <a:endParaRPr lang="en-US" dirty="0" smtClean="0"/>
          </a:p>
          <a:p>
            <a:pPr lvl="1"/>
            <a:r>
              <a:rPr lang="en-US" dirty="0" err="1" smtClean="0"/>
              <a:t>Bankalara</a:t>
            </a:r>
            <a:r>
              <a:rPr lang="en-US" dirty="0" smtClean="0"/>
              <a:t> </a:t>
            </a:r>
            <a:r>
              <a:rPr lang="en-US" dirty="0" err="1" smtClean="0"/>
              <a:t>avans-kredi</a:t>
            </a:r>
            <a:r>
              <a:rPr lang="en-US" dirty="0" smtClean="0"/>
              <a:t> </a:t>
            </a:r>
            <a:r>
              <a:rPr lang="en-US" dirty="0" err="1" smtClean="0"/>
              <a:t>sağlar,zorunlu</a:t>
            </a:r>
            <a:r>
              <a:rPr lang="en-US" dirty="0" smtClean="0"/>
              <a:t> </a:t>
            </a:r>
            <a:r>
              <a:rPr lang="en-US" dirty="0" err="1" smtClean="0"/>
              <a:t>karşılık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</a:t>
            </a:r>
            <a:r>
              <a:rPr lang="en-US" dirty="0" err="1" smtClean="0"/>
              <a:t>belirler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6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960932"/>
          </a:xfrm>
        </p:spPr>
        <p:txBody>
          <a:bodyPr/>
          <a:lstStyle/>
          <a:p>
            <a:r>
              <a:rPr lang="en-US" dirty="0" err="1" smtClean="0"/>
              <a:t>Türk</a:t>
            </a:r>
            <a:r>
              <a:rPr lang="en-US" dirty="0" smtClean="0"/>
              <a:t> </a:t>
            </a:r>
            <a:r>
              <a:rPr lang="en-US" dirty="0" err="1" smtClean="0"/>
              <a:t>Bankacılık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58619"/>
            <a:ext cx="7345363" cy="4406902"/>
          </a:xfrm>
        </p:spPr>
        <p:txBody>
          <a:bodyPr/>
          <a:lstStyle/>
          <a:p>
            <a:r>
              <a:rPr lang="en-US" dirty="0" err="1" smtClean="0"/>
              <a:t>Mevduat</a:t>
            </a:r>
            <a:r>
              <a:rPr lang="en-US" dirty="0" smtClean="0"/>
              <a:t> %87</a:t>
            </a:r>
          </a:p>
          <a:p>
            <a:r>
              <a:rPr lang="en-US" dirty="0" err="1" smtClean="0"/>
              <a:t>Kalkınma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Yatırım</a:t>
            </a:r>
            <a:r>
              <a:rPr lang="en-US" dirty="0" smtClean="0"/>
              <a:t> %7</a:t>
            </a:r>
          </a:p>
          <a:p>
            <a:r>
              <a:rPr lang="en-US" dirty="0" err="1" smtClean="0"/>
              <a:t>Katılım</a:t>
            </a:r>
            <a:r>
              <a:rPr lang="en-US" dirty="0" smtClean="0"/>
              <a:t> %6</a:t>
            </a:r>
          </a:p>
          <a:p>
            <a:endParaRPr lang="en-US" dirty="0"/>
          </a:p>
          <a:p>
            <a:r>
              <a:rPr lang="en-US" dirty="0" smtClean="0"/>
              <a:t>2019-59 </a:t>
            </a:r>
            <a:r>
              <a:rPr lang="en-US" dirty="0" err="1" smtClean="0"/>
              <a:t>banka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9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782" r="-13782"/>
          <a:stretch>
            <a:fillRect/>
          </a:stretch>
        </p:blipFill>
        <p:spPr>
          <a:xfrm>
            <a:off x="272133" y="855225"/>
            <a:ext cx="8578675" cy="5210296"/>
          </a:xfrm>
        </p:spPr>
      </p:pic>
    </p:spTree>
    <p:extLst>
      <p:ext uri="{BB962C8B-B14F-4D97-AF65-F5344CB8AC3E}">
        <p14:creationId xmlns:p14="http://schemas.microsoft.com/office/powerpoint/2010/main" val="1617742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1239</TotalTime>
  <Words>870</Words>
  <Application>Microsoft Macintosh PowerPoint</Application>
  <PresentationFormat>On-screen Show (4:3)</PresentationFormat>
  <Paragraphs>146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Capital</vt:lpstr>
      <vt:lpstr>PARA VE BANKACILIK </vt:lpstr>
      <vt:lpstr>PARANIN İŞLEVLERİ </vt:lpstr>
      <vt:lpstr>PARANIN İŞLEVLERİ </vt:lpstr>
      <vt:lpstr>Para arzı</vt:lpstr>
      <vt:lpstr>PowerPoint Presentation</vt:lpstr>
      <vt:lpstr>  PARANIN ÖLÇÜLMESİ   </vt:lpstr>
      <vt:lpstr>TCMB</vt:lpstr>
      <vt:lpstr>Türk Bankacılık Sistemi</vt:lpstr>
      <vt:lpstr>PowerPoint Presentation</vt:lpstr>
      <vt:lpstr>Bankacılık -riskler</vt:lpstr>
      <vt:lpstr>KORUYUCU DÜZENLEMELER</vt:lpstr>
      <vt:lpstr>BANKA PARASI </vt:lpstr>
      <vt:lpstr>BANKA PARASI</vt:lpstr>
      <vt:lpstr>Kayıtsal Para Yaratma Süreci</vt:lpstr>
      <vt:lpstr>Para Çarpanı</vt:lpstr>
      <vt:lpstr>Para Piyasası ve Faiz</vt:lpstr>
      <vt:lpstr>Tahviller ve Faiz Oranları</vt:lpstr>
      <vt:lpstr>Para Talebi</vt:lpstr>
      <vt:lpstr>Para talebini neler etkiler?</vt:lpstr>
      <vt:lpstr>Talepte değişme</vt:lpstr>
      <vt:lpstr>Talep Miktarındaki değişme</vt:lpstr>
      <vt:lpstr>Para Arzı </vt:lpstr>
      <vt:lpstr>Varsayımsal Para Arzı</vt:lpstr>
      <vt:lpstr>Para arzının değişmesi</vt:lpstr>
      <vt:lpstr>Para piyasası Dengesi</vt:lpstr>
      <vt:lpstr>Para piyasası Dengesi</vt:lpstr>
      <vt:lpstr>IS-LM Dengesi</vt:lpstr>
      <vt:lpstr>PowerPoint Presentation</vt:lpstr>
      <vt:lpstr>PowerPoint Presentation</vt:lpstr>
      <vt:lpstr>IS-LM Dengesi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Makro-ekonomi </dc:title>
  <dc:creator>ceran o</dc:creator>
  <cp:lastModifiedBy>ceran o</cp:lastModifiedBy>
  <cp:revision>50</cp:revision>
  <dcterms:created xsi:type="dcterms:W3CDTF">2020-03-18T08:52:03Z</dcterms:created>
  <dcterms:modified xsi:type="dcterms:W3CDTF">2020-04-16T10:45:49Z</dcterms:modified>
</cp:coreProperties>
</file>