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56" r:id="rId3"/>
    <p:sldId id="258" r:id="rId4"/>
    <p:sldId id="261" r:id="rId5"/>
    <p:sldId id="279" r:id="rId6"/>
    <p:sldId id="280" r:id="rId7"/>
    <p:sldId id="281" r:id="rId8"/>
    <p:sldId id="262" r:id="rId9"/>
    <p:sldId id="260" r:id="rId10"/>
    <p:sldId id="264" r:id="rId11"/>
    <p:sldId id="263" r:id="rId12"/>
    <p:sldId id="265" r:id="rId13"/>
    <p:sldId id="267" r:id="rId14"/>
    <p:sldId id="268" r:id="rId15"/>
    <p:sldId id="269" r:id="rId16"/>
    <p:sldId id="270" r:id="rId17"/>
    <p:sldId id="271" r:id="rId18"/>
    <p:sldId id="257" r:id="rId19"/>
    <p:sldId id="259" r:id="rId20"/>
    <p:sldId id="273"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p:normalViewPr>
  <p:slideViewPr>
    <p:cSldViewPr>
      <p:cViewPr varScale="1">
        <p:scale>
          <a:sx n="81" d="100"/>
          <a:sy n="81" d="100"/>
        </p:scale>
        <p:origin x="150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F598B-5434-4526-9F6F-A0374F0C5CEC}" type="datetimeFigureOut">
              <a:rPr lang="tr-TR" smtClean="0"/>
              <a:t>7.01.2018</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93D2F-0A3B-43B2-B9A5-A94C86E7615C}" type="slidenum">
              <a:rPr lang="tr-TR" smtClean="0"/>
              <a:t>‹#›</a:t>
            </a:fld>
            <a:endParaRPr lang="tr-TR"/>
          </a:p>
        </p:txBody>
      </p:sp>
    </p:spTree>
    <p:extLst>
      <p:ext uri="{BB962C8B-B14F-4D97-AF65-F5344CB8AC3E}">
        <p14:creationId xmlns:p14="http://schemas.microsoft.com/office/powerpoint/2010/main" val="224543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6000" b="1" dirty="0"/>
              <a:t>OYUN VE OYUNCAK </a:t>
            </a:r>
          </a:p>
          <a:p>
            <a:r>
              <a:rPr lang="tr-TR" sz="6000" b="1" dirty="0"/>
              <a:t>Kısa kısa…</a:t>
            </a:r>
          </a:p>
        </p:txBody>
      </p:sp>
      <p:sp>
        <p:nvSpPr>
          <p:cNvPr id="4" name="Slayt Numarası Yer Tutucusu 3"/>
          <p:cNvSpPr>
            <a:spLocks noGrp="1"/>
          </p:cNvSpPr>
          <p:nvPr>
            <p:ph type="sldNum" sz="quarter" idx="10"/>
          </p:nvPr>
        </p:nvSpPr>
        <p:spPr/>
        <p:txBody>
          <a:bodyPr/>
          <a:lstStyle/>
          <a:p>
            <a:fld id="{7FA93D2F-0A3B-43B2-B9A5-A94C86E7615C}" type="slidenum">
              <a:rPr lang="tr-TR" smtClean="0"/>
              <a:t>1</a:t>
            </a:fld>
            <a:endParaRPr lang="tr-TR"/>
          </a:p>
        </p:txBody>
      </p:sp>
    </p:spTree>
    <p:extLst>
      <p:ext uri="{BB962C8B-B14F-4D97-AF65-F5344CB8AC3E}">
        <p14:creationId xmlns:p14="http://schemas.microsoft.com/office/powerpoint/2010/main" val="202694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7.01.2018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7.01.2018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D6698A-5E18-4B24-93BE-1C9C987380C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2EBD565-AA55-487A-81CD-1136358AAFCF}"/>
              </a:ext>
            </a:extLst>
          </p:cNvPr>
          <p:cNvSpPr>
            <a:spLocks noGrp="1"/>
          </p:cNvSpPr>
          <p:nvPr>
            <p:ph type="subTitle" idx="1"/>
          </p:nvPr>
        </p:nvSpPr>
        <p:spPr/>
        <p:txBody>
          <a:bodyPr/>
          <a:lstStyle/>
          <a:p>
            <a:endParaRPr lang="tr-TR"/>
          </a:p>
        </p:txBody>
      </p:sp>
      <p:pic>
        <p:nvPicPr>
          <p:cNvPr id="5122" name="Picture 2" descr="ancient toys ile ilgili görsel sonucu">
            <a:extLst>
              <a:ext uri="{FF2B5EF4-FFF2-40B4-BE49-F238E27FC236}">
                <a16:creationId xmlns:a16="http://schemas.microsoft.com/office/drawing/2014/main" id="{BA86EC7A-0552-469D-97EF-4E9E62BD3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 y="0"/>
            <a:ext cx="9137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CE7E0D4E-86C8-4674-9FFB-02EA56B191A4}"/>
              </a:ext>
            </a:extLst>
          </p:cNvPr>
          <p:cNvSpPr/>
          <p:nvPr/>
        </p:nvSpPr>
        <p:spPr>
          <a:xfrm>
            <a:off x="4572000" y="260648"/>
            <a:ext cx="4572000" cy="1015663"/>
          </a:xfrm>
          <a:prstGeom prst="rect">
            <a:avLst/>
          </a:prstGeom>
        </p:spPr>
        <p:txBody>
          <a:bodyPr>
            <a:spAutoFit/>
          </a:bodyPr>
          <a:lstStyle/>
          <a:p>
            <a:pPr algn="r"/>
            <a:r>
              <a:rPr lang="tr-TR" sz="3000" b="1" dirty="0"/>
              <a:t>OYUN VE OYUNCAK </a:t>
            </a:r>
          </a:p>
          <a:p>
            <a:pPr algn="r"/>
            <a:r>
              <a:rPr lang="tr-TR" sz="3000" b="1" dirty="0"/>
              <a:t>Kısa kısa…</a:t>
            </a:r>
          </a:p>
        </p:txBody>
      </p:sp>
    </p:spTree>
    <p:extLst>
      <p:ext uri="{BB962C8B-B14F-4D97-AF65-F5344CB8AC3E}">
        <p14:creationId xmlns:p14="http://schemas.microsoft.com/office/powerpoint/2010/main" val="3298001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19"/>
          </a:xfrm>
        </p:spPr>
        <p:txBody>
          <a:bodyPr>
            <a:normAutofit fontScale="70000" lnSpcReduction="20000"/>
          </a:bodyPr>
          <a:lstStyle/>
          <a:p>
            <a:r>
              <a:rPr lang="tr-TR" dirty="0"/>
              <a:t>Türklerdeki çocuk oyunlarıyla ilgili yazılı bilgilere Dede Korkut hikâyelerinde, “ </a:t>
            </a:r>
            <a:r>
              <a:rPr lang="tr-TR" dirty="0" err="1"/>
              <a:t>Divanü</a:t>
            </a:r>
            <a:r>
              <a:rPr lang="tr-TR" dirty="0"/>
              <a:t> Lügat-it Türk’te ise oyun ve oyunla ilgili terimlere rastlanmaktadır. </a:t>
            </a:r>
          </a:p>
          <a:p>
            <a:r>
              <a:rPr lang="tr-TR" dirty="0"/>
              <a:t>“Bazı sanayi öncesi toplumlarda minyatür figürler önce yetişkinlere dinsel törenlerde hizmet görür, sonra oynamaları için çocuklara verilirdi’’ (Cross 1997). </a:t>
            </a:r>
          </a:p>
          <a:p>
            <a:r>
              <a:rPr lang="tr-TR" dirty="0"/>
              <a:t>Pek çok araştırmacı tarafından oyuncakla dinsel inanç arasında bir bağ olduğu düşünülmüştür. Pagan geleneğinden Hıristiyan halklara kadar gözlemlenmiş oyuncakların adak olarak sunulmasının yanında, ölü gömme adetlerinin oyuncaklarla birlikte yapıldığı görülmektedir. Hatta çoğu araştırma sonucunda antik çağlara ait nesnelerin oyuncak mı yoksa tapınma aracımı olduğu tartışması hala devam etmektedir. Ayrıca, eski çocuk oyuncaklarını ve bebeklerin tanrıların gücünü temsil etmek ve bedenleştirmek için tasarlanmış ikonlardan ya da yaşamdan sonra ölüme eşlik etmesi istenmiş nesnelerden ayırt etmek hala güçtür.  </a:t>
            </a:r>
          </a:p>
          <a:p>
            <a:endParaRPr lang="tr-TR" dirty="0"/>
          </a:p>
        </p:txBody>
      </p:sp>
    </p:spTree>
    <p:extLst>
      <p:ext uri="{BB962C8B-B14F-4D97-AF65-F5344CB8AC3E}">
        <p14:creationId xmlns:p14="http://schemas.microsoft.com/office/powerpoint/2010/main" val="129228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836" y="678086"/>
            <a:ext cx="5554960" cy="922114"/>
          </a:xfrm>
        </p:spPr>
        <p:txBody>
          <a:bodyPr/>
          <a:lstStyle/>
          <a:p>
            <a:r>
              <a:rPr lang="tr-TR" dirty="0"/>
              <a:t>Topaç</a:t>
            </a:r>
          </a:p>
        </p:txBody>
      </p:sp>
      <p:sp>
        <p:nvSpPr>
          <p:cNvPr id="3" name="İçerik Yer Tutucusu 2"/>
          <p:cNvSpPr>
            <a:spLocks noGrp="1"/>
          </p:cNvSpPr>
          <p:nvPr>
            <p:ph idx="1"/>
          </p:nvPr>
        </p:nvSpPr>
        <p:spPr/>
        <p:txBody>
          <a:bodyPr>
            <a:normAutofit lnSpcReduction="10000"/>
          </a:bodyPr>
          <a:lstStyle/>
          <a:p>
            <a:r>
              <a:rPr lang="tr-TR" dirty="0"/>
              <a:t>Özgün biçimleriyle hala yaşayan topacın, günümüze en yakın örneği yukarıdaki rölyefte belgelenmiştir. Topaç İ.Ö 1400’lerde Mısırlılarda üretilen bir oyuncak olarak karşımıza çıkmaktadır ve onlar topacı parmaklarıyla çeviriyorlarken, Çinlilerin kamçıyla çevirmeyi keşfettiği bilgisine ulaşılmıştır. Bizans dönemine ait mozaiklerde çember çeviren çocuk, dama, dokuztaş oyunu çizimleri bulunmaktadır. </a:t>
            </a:r>
          </a:p>
        </p:txBody>
      </p:sp>
    </p:spTree>
    <p:extLst>
      <p:ext uri="{BB962C8B-B14F-4D97-AF65-F5344CB8AC3E}">
        <p14:creationId xmlns:p14="http://schemas.microsoft.com/office/powerpoint/2010/main" val="383871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enovo\Desktop\an00015027_001_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7456" y="0"/>
            <a:ext cx="4896544" cy="6840077"/>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3123696"/>
            <a:ext cx="4248472" cy="646331"/>
          </a:xfrm>
          <a:prstGeom prst="rect">
            <a:avLst/>
          </a:prstGeom>
          <a:solidFill>
            <a:srgbClr val="FFC000"/>
          </a:solidFill>
        </p:spPr>
        <p:txBody>
          <a:bodyPr wrap="square">
            <a:spAutoFit/>
          </a:bodyPr>
          <a:lstStyle/>
          <a:p>
            <a:r>
              <a:rPr lang="tr-TR" dirty="0"/>
              <a:t>M.Ö. 450 Ahşap ve </a:t>
            </a:r>
            <a:r>
              <a:rPr lang="tr-TR" dirty="0" err="1"/>
              <a:t>Terracotta</a:t>
            </a:r>
            <a:r>
              <a:rPr lang="tr-TR" dirty="0"/>
              <a:t>, Rodos Adası Buluntusu, British </a:t>
            </a:r>
            <a:r>
              <a:rPr lang="tr-TR" dirty="0" err="1"/>
              <a:t>Museum</a:t>
            </a:r>
            <a:endParaRPr lang="tr-TR" dirty="0"/>
          </a:p>
        </p:txBody>
      </p:sp>
    </p:spTree>
    <p:extLst>
      <p:ext uri="{BB962C8B-B14F-4D97-AF65-F5344CB8AC3E}">
        <p14:creationId xmlns:p14="http://schemas.microsoft.com/office/powerpoint/2010/main" val="350635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Oyuncak Çağının Tanığıdır</a:t>
            </a:r>
          </a:p>
        </p:txBody>
      </p:sp>
      <p:sp>
        <p:nvSpPr>
          <p:cNvPr id="3" name="İçerik Yer Tutucusu 2"/>
          <p:cNvSpPr>
            <a:spLocks noGrp="1"/>
          </p:cNvSpPr>
          <p:nvPr>
            <p:ph idx="1"/>
          </p:nvPr>
        </p:nvSpPr>
        <p:spPr>
          <a:xfrm>
            <a:off x="107504" y="1268760"/>
            <a:ext cx="8928992" cy="5328592"/>
          </a:xfrm>
        </p:spPr>
        <p:txBody>
          <a:bodyPr>
            <a:normAutofit fontScale="85000" lnSpcReduction="20000"/>
          </a:bodyPr>
          <a:lstStyle/>
          <a:p>
            <a:endParaRPr lang="tr-TR" dirty="0"/>
          </a:p>
          <a:p>
            <a:r>
              <a:rPr lang="tr-TR" dirty="0"/>
              <a:t>Oyuncak, en geniş anlamda çağının tanığıdır. Oyuncak, gerek basit halk ürünü gerekse gelişmiş sanayi ürünü olarak, yapıldığı dönemin ekonomik, toplumsal, kültürel özelliklerini yansıtmaktadır. Oyuncak tarihi uzmanı </a:t>
            </a:r>
            <a:r>
              <a:rPr lang="tr-TR" dirty="0" err="1"/>
              <a:t>Hilary</a:t>
            </a:r>
            <a:r>
              <a:rPr lang="tr-TR" dirty="0"/>
              <a:t> Kay’ e göre “Oyuncak değişmektedir. Çünkü çocuklar ve çocukluk anlayışı değişmektedir”.(Kay,1993) </a:t>
            </a:r>
          </a:p>
          <a:p>
            <a:r>
              <a:rPr lang="tr-TR" dirty="0"/>
              <a:t>Tarih öncesinde yaşamlarını avcılık ve toplayıcılıkla sürdüren anne ve babanın dünyasında çocuk; çevresinde ele geçirdiği taş, bitki, hayvan kemikleri, su, toprak ve  çamurla, oyunlar kurmuş olmalıdır. Çünkü çocuk, kendi anne ve babasının yaşam olanaklarına tutunarak ve her koşulda onları takip ederek oynayarak onlara katılır ve büyür. İçinde yaşadığı doğasında kendi malzemelerini kendisi seçer ve üretir. </a:t>
            </a:r>
          </a:p>
        </p:txBody>
      </p:sp>
    </p:spTree>
    <p:extLst>
      <p:ext uri="{BB962C8B-B14F-4D97-AF65-F5344CB8AC3E}">
        <p14:creationId xmlns:p14="http://schemas.microsoft.com/office/powerpoint/2010/main" val="354266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85786" y="785794"/>
            <a:ext cx="7787208" cy="1143000"/>
          </a:xfrm>
        </p:spPr>
        <p:txBody>
          <a:bodyPr>
            <a:normAutofit fontScale="90000"/>
          </a:bodyPr>
          <a:lstStyle/>
          <a:p>
            <a:r>
              <a:rPr lang="tr-TR" dirty="0"/>
              <a:t>Ahşap, Çenesi Oynayan Kedi, Mısır M.Ö 1300</a:t>
            </a:r>
          </a:p>
        </p:txBody>
      </p:sp>
      <p:pic>
        <p:nvPicPr>
          <p:cNvPr id="7170" name="Picture 2" descr="C:\Users\Lenovo\Desktop\mısı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9727" y="1412776"/>
            <a:ext cx="5359326" cy="507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53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4525963"/>
          </a:xfrm>
        </p:spPr>
        <p:txBody>
          <a:bodyPr>
            <a:normAutofit/>
          </a:bodyPr>
          <a:lstStyle/>
          <a:p>
            <a:r>
              <a:rPr lang="tr-TR" dirty="0"/>
              <a:t>Oyuncak kuşkusuz her coğrafyanın çocuğunun, oynayacağı bir oyuncağı vardır. Bu bize, gelişmiş ülkede refah düzeyinin etkisiyle sahip olunan oyuncağı işaret etse de, az gelişmiş bölgelerin çocuklarının da kendi oyuncağını kendisinin yaptığını, dolayısıyla da bu koşuldaki çocuklara sahip olmaktan çok var olma ve yaratma becerisini kazandırdığını gösterir. </a:t>
            </a:r>
          </a:p>
        </p:txBody>
      </p:sp>
    </p:spTree>
    <p:extLst>
      <p:ext uri="{BB962C8B-B14F-4D97-AF65-F5344CB8AC3E}">
        <p14:creationId xmlns:p14="http://schemas.microsoft.com/office/powerpoint/2010/main" val="109497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018"/>
            <a:ext cx="8229600" cy="4525963"/>
          </a:xfrm>
        </p:spPr>
        <p:txBody>
          <a:bodyPr>
            <a:normAutofit fontScale="92500" lnSpcReduction="20000"/>
          </a:bodyPr>
          <a:lstStyle/>
          <a:p>
            <a:r>
              <a:rPr lang="tr-TR" dirty="0"/>
              <a:t>Oyun nesneleri ve oyuncaklarla yapılan incelemelerle oyuncağın evrensel olma özelliği ortaya çıkmıştır. Farklı çağlarda farklı coğrafyalarda farklı kültürlerden oyuncaklar incelendiğinde çok büyük farklılıkların olmadığı gibi, pek çok ortak noktalarının olması dikkat çekmiştir.  </a:t>
            </a:r>
          </a:p>
          <a:p>
            <a:r>
              <a:rPr lang="tr-TR" dirty="0"/>
              <a:t>Oyuncaklar çağlarıyla içinde değerlendirildiğinde, oyuncağa getirilecek yorum ve eleştiriler de o döneme ilişkin yargıları, düşünceleri oluşturmaktadır. </a:t>
            </a:r>
          </a:p>
        </p:txBody>
      </p:sp>
    </p:spTree>
    <p:extLst>
      <p:ext uri="{BB962C8B-B14F-4D97-AF65-F5344CB8AC3E}">
        <p14:creationId xmlns:p14="http://schemas.microsoft.com/office/powerpoint/2010/main" val="97367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778098"/>
          </a:xfrm>
          <a:solidFill>
            <a:srgbClr val="FFC000"/>
          </a:solidFill>
        </p:spPr>
        <p:txBody>
          <a:bodyPr>
            <a:noAutofit/>
          </a:bodyPr>
          <a:lstStyle/>
          <a:p>
            <a:r>
              <a:rPr lang="tr-TR" sz="2800" dirty="0" err="1"/>
              <a:t>Terracotta</a:t>
            </a:r>
            <a:r>
              <a:rPr lang="tr-TR" sz="2800" dirty="0"/>
              <a:t>, </a:t>
            </a:r>
            <a:r>
              <a:rPr lang="tr-TR" sz="2800" dirty="0" err="1"/>
              <a:t>Astragalos</a:t>
            </a:r>
            <a:r>
              <a:rPr lang="tr-TR" sz="2800" dirty="0"/>
              <a:t> (Aşık) Oyunu Helenistik Dönem, MÖ. 300-330, British </a:t>
            </a:r>
            <a:r>
              <a:rPr lang="tr-TR" sz="2800" dirty="0" err="1"/>
              <a:t>Museum</a:t>
            </a:r>
            <a:r>
              <a:rPr lang="tr-TR" sz="2800" dirty="0"/>
              <a:t>. </a:t>
            </a:r>
          </a:p>
        </p:txBody>
      </p:sp>
      <p:pic>
        <p:nvPicPr>
          <p:cNvPr id="8194" name="Picture 2" descr="C:\Users\Lenovo\Desktop\astragalos-british-museum-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953344"/>
            <a:ext cx="590465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0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92696"/>
          </a:xfrm>
        </p:spPr>
        <p:txBody>
          <a:bodyPr>
            <a:normAutofit fontScale="90000"/>
          </a:bodyPr>
          <a:lstStyle/>
          <a:p>
            <a:r>
              <a:rPr lang="tr-TR" dirty="0"/>
              <a:t>Peter </a:t>
            </a:r>
            <a:r>
              <a:rPr lang="tr-TR" dirty="0" err="1"/>
              <a:t>Brugel</a:t>
            </a:r>
            <a:r>
              <a:rPr lang="tr-TR" dirty="0"/>
              <a:t>-Çocuk Oyunları</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218" t="26143" r="30686" b="31052"/>
          <a:stretch/>
        </p:blipFill>
        <p:spPr bwMode="auto">
          <a:xfrm>
            <a:off x="1" y="692696"/>
            <a:ext cx="9144000" cy="568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33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747" t="15582" r="42625" b="38208"/>
          <a:stretch/>
        </p:blipFill>
        <p:spPr bwMode="auto">
          <a:xfrm>
            <a:off x="2483768" y="0"/>
            <a:ext cx="66602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911"/>
            <a:ext cx="3229440" cy="1176337"/>
          </a:xfrm>
          <a:prstGeom prst="rect">
            <a:avLst/>
          </a:prstGeom>
          <a:solidFill>
            <a:srgbClr val="FFC000"/>
          </a:solidFill>
          <a:ln>
            <a:noFill/>
          </a:ln>
          <a:effectLst/>
        </p:spPr>
      </p:pic>
    </p:spTree>
    <p:extLst>
      <p:ext uri="{BB962C8B-B14F-4D97-AF65-F5344CB8AC3E}">
        <p14:creationId xmlns:p14="http://schemas.microsoft.com/office/powerpoint/2010/main" val="93881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476672"/>
            <a:ext cx="7772400" cy="1470025"/>
          </a:xfrm>
        </p:spPr>
        <p:txBody>
          <a:bodyPr/>
          <a:lstStyle/>
          <a:p>
            <a:r>
              <a:rPr lang="tr-TR" dirty="0">
                <a:latin typeface="Algerian" panose="04020705040A02060702" pitchFamily="82" charset="0"/>
              </a:rPr>
              <a:t>OYUN</a:t>
            </a:r>
          </a:p>
        </p:txBody>
      </p:sp>
      <p:sp>
        <p:nvSpPr>
          <p:cNvPr id="3" name="Alt Başlık 2"/>
          <p:cNvSpPr>
            <a:spLocks noGrp="1"/>
          </p:cNvSpPr>
          <p:nvPr>
            <p:ph type="subTitle" idx="1"/>
          </p:nvPr>
        </p:nvSpPr>
        <p:spPr>
          <a:xfrm>
            <a:off x="285720" y="1643050"/>
            <a:ext cx="8208912" cy="4086786"/>
          </a:xfrm>
        </p:spPr>
        <p:txBody>
          <a:bodyPr>
            <a:noAutofit/>
          </a:bodyPr>
          <a:lstStyle/>
          <a:p>
            <a:pPr algn="just"/>
            <a:r>
              <a:rPr lang="tr-TR" sz="2400" dirty="0">
                <a:solidFill>
                  <a:schemeClr val="tx1"/>
                </a:solidFill>
              </a:rPr>
              <a:t>“</a:t>
            </a:r>
            <a:r>
              <a:rPr lang="tr-TR" sz="2400" b="1" dirty="0">
                <a:solidFill>
                  <a:schemeClr val="tx1"/>
                </a:solidFill>
              </a:rPr>
              <a:t>Oyun; günlük yaşamdan yer ve zamanca ayrılan, gerçekle olan ilişkisini koparmayan, gerilim, denge, denklik, karşıtlık, çeşitleme, çözümleme, karar verme gibi öğeleri bünyesinde barındıran, araç-gereç ve müzikten de zaman zaman yararlanan, kimi zaman gizli, törensel nitelikler taşıyan, buna bağlı olarak bağlayıcı kuralları olan ve ciddi de kapsayan isteğe bağlı, gönüllü ve özgür bir eylemdir.”</a:t>
            </a:r>
          </a:p>
          <a:p>
            <a:pPr algn="just"/>
            <a:endParaRPr lang="tr-TR" sz="2400" b="1" dirty="0"/>
          </a:p>
          <a:p>
            <a:pPr algn="just"/>
            <a:r>
              <a:rPr lang="tr-TR" sz="2400" b="1" i="1" dirty="0"/>
              <a:t>Bu tanım </a:t>
            </a:r>
            <a:r>
              <a:rPr lang="tr-TR" sz="2400" b="1" i="1" dirty="0" err="1"/>
              <a:t>Huizinga’nın</a:t>
            </a:r>
            <a:r>
              <a:rPr lang="tr-TR" sz="2400" b="1" i="1" dirty="0"/>
              <a:t> Homo </a:t>
            </a:r>
            <a:r>
              <a:rPr lang="tr-TR" sz="2400" b="1" i="1" dirty="0" err="1"/>
              <a:t>Ludens</a:t>
            </a:r>
            <a:r>
              <a:rPr lang="tr-TR" sz="2400" b="1" i="1" dirty="0"/>
              <a:t>, </a:t>
            </a:r>
            <a:r>
              <a:rPr lang="tr-TR" sz="2400" b="1" i="1" dirty="0" err="1"/>
              <a:t>And’ın</a:t>
            </a:r>
            <a:r>
              <a:rPr lang="tr-TR" sz="2400" b="1" i="1" dirty="0"/>
              <a:t> Oyun ve </a:t>
            </a:r>
            <a:r>
              <a:rPr lang="tr-TR" sz="2400" b="1" i="1" dirty="0" err="1"/>
              <a:t>Bügü</a:t>
            </a:r>
            <a:r>
              <a:rPr lang="tr-TR" sz="2400" b="1" i="1" dirty="0"/>
              <a:t>, </a:t>
            </a:r>
            <a:r>
              <a:rPr lang="tr-TR" sz="2400" b="1" i="1" dirty="0" err="1"/>
              <a:t>Suits’in</a:t>
            </a:r>
            <a:r>
              <a:rPr lang="tr-TR" sz="2400" b="1" i="1" dirty="0"/>
              <a:t> Çekirge –Oyun-Yaşam-Ütopya adlı  eserlerinden yararlanılarak ve bazı eklemeler yapılarak geliştirilmiştir (Göğüş, 2011).</a:t>
            </a:r>
          </a:p>
        </p:txBody>
      </p:sp>
    </p:spTree>
    <p:extLst>
      <p:ext uri="{BB962C8B-B14F-4D97-AF65-F5344CB8AC3E}">
        <p14:creationId xmlns:p14="http://schemas.microsoft.com/office/powerpoint/2010/main" val="159783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Lenovo\Desktop\12006551_1074890779236040_2871317488899362216_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286" y="11993"/>
            <a:ext cx="9103427" cy="27890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Lenovo\Desktop\13001253_1099180253473759_432038591604174520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801057"/>
            <a:ext cx="6096000" cy="40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8640"/>
            <a:ext cx="8496944" cy="6120680"/>
          </a:xfrm>
        </p:spPr>
        <p:txBody>
          <a:bodyPr>
            <a:noAutofit/>
          </a:bodyPr>
          <a:lstStyle/>
          <a:p>
            <a:endParaRPr lang="tr-TR" sz="2400" b="1" dirty="0">
              <a:solidFill>
                <a:schemeClr val="tx1">
                  <a:tint val="75000"/>
                </a:schemeClr>
              </a:solidFill>
            </a:endParaRPr>
          </a:p>
          <a:p>
            <a:endParaRPr lang="tr-TR" sz="2400" b="1" dirty="0">
              <a:solidFill>
                <a:schemeClr val="tx1">
                  <a:tint val="75000"/>
                </a:schemeClr>
              </a:solidFill>
            </a:endParaRPr>
          </a:p>
          <a:p>
            <a:pPr algn="just"/>
            <a:r>
              <a:rPr lang="tr-TR" sz="2400" b="1" dirty="0"/>
              <a:t>Mitos ve ritüeller oyundan doğmuştur. Orta Asya’daki şaman törenlerinin adı “oy-</a:t>
            </a:r>
            <a:r>
              <a:rPr lang="tr-TR" sz="2400" b="1" dirty="0" err="1"/>
              <a:t>un”dur</a:t>
            </a:r>
            <a:r>
              <a:rPr lang="tr-TR" sz="2400" b="1" dirty="0"/>
              <a:t>. Mısır, Eski Uzak-Doğu ve Yunan düşüncesinde de oyun kavramıyla karşılaşırız. </a:t>
            </a:r>
          </a:p>
          <a:p>
            <a:pPr algn="just"/>
            <a:r>
              <a:rPr lang="tr-TR" sz="2400" b="1" dirty="0"/>
              <a:t>Aynı şekilde hukuk, ticaret, endüstri, bilim gibi alanların oluşmasında yine oyun etkendir. </a:t>
            </a:r>
          </a:p>
          <a:p>
            <a:pPr algn="just"/>
            <a:r>
              <a:rPr lang="tr-TR" sz="2400" b="1" dirty="0"/>
              <a:t>Bu faaliyetler yaşantımızı düzenlemek ve dünyadaki yerimizi belirlemek için oluşturulmuşlardır ve sınırlandırılmış alanlara ihtiyaç duyarlar. </a:t>
            </a:r>
          </a:p>
          <a:p>
            <a:pPr algn="just"/>
            <a:r>
              <a:rPr lang="tr-TR" sz="2400" b="1" dirty="0"/>
              <a:t>Aslında oyun içgüdüsel olarak en başından beri ve kendiliğinden mevcuttur. İnsanlar gibi hayvanlar da kendiliğinden oyun oynamaktadırlar (</a:t>
            </a:r>
            <a:r>
              <a:rPr lang="tr-TR" sz="2400" b="1" dirty="0" err="1"/>
              <a:t>Huizinga</a:t>
            </a:r>
            <a:r>
              <a:rPr lang="tr-TR" sz="2400" b="1" dirty="0"/>
              <a:t>, 1995). </a:t>
            </a:r>
          </a:p>
        </p:txBody>
      </p:sp>
    </p:spTree>
    <p:extLst>
      <p:ext uri="{BB962C8B-B14F-4D97-AF65-F5344CB8AC3E}">
        <p14:creationId xmlns:p14="http://schemas.microsoft.com/office/powerpoint/2010/main" val="124817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752" y="269426"/>
            <a:ext cx="9036496" cy="6319148"/>
          </a:xfrm>
        </p:spPr>
        <p:txBody>
          <a:bodyPr>
            <a:noAutofit/>
          </a:bodyPr>
          <a:lstStyle/>
          <a:p>
            <a:pPr marL="0" indent="0">
              <a:buNone/>
            </a:pPr>
            <a:endParaRPr lang="tr-TR" sz="2400" b="1" dirty="0">
              <a:solidFill>
                <a:schemeClr val="tx1">
                  <a:tint val="75000"/>
                </a:schemeClr>
              </a:solidFill>
            </a:endParaRPr>
          </a:p>
          <a:p>
            <a:r>
              <a:rPr lang="tr-TR" sz="2400" b="1" dirty="0"/>
              <a:t>Çocuk oyunlarına bakıldığında taşla, aşık kemiği ile oynanan oyunlar genelde en eski oyunlar olarak kabul edilmektedir. Arkeologlar, yaptıkları çeşitli araştırmalarda bu oyunları anlatan kabartmalar ve mağara resimleri bulmuşlardır. </a:t>
            </a:r>
          </a:p>
          <a:p>
            <a:r>
              <a:rPr lang="tr-TR" sz="2400" b="1" dirty="0"/>
              <a:t>British </a:t>
            </a:r>
            <a:r>
              <a:rPr lang="tr-TR" sz="2400" b="1" dirty="0" err="1"/>
              <a:t>Museum’da</a:t>
            </a:r>
            <a:r>
              <a:rPr lang="tr-TR" sz="2400" b="1" dirty="0"/>
              <a:t> bulunan topraktan bir heykel iki kızı aşık oynarken göstermektedir. Heykelin yapılış tarihi İ.Ö. 800 yılını göstermektedir. Eski Mısır’da bulunan Orta krallık dönemi duvar resimlerinde </a:t>
            </a:r>
            <a:r>
              <a:rPr lang="tr-TR" sz="2400" b="1" u="sng" dirty="0"/>
              <a:t>oyun tahtası üzerinde oynanan oyunlar</a:t>
            </a:r>
            <a:r>
              <a:rPr lang="tr-TR" sz="2400" b="1" dirty="0"/>
              <a:t>, </a:t>
            </a:r>
            <a:r>
              <a:rPr lang="tr-TR" sz="2400" b="1" u="sng" dirty="0"/>
              <a:t>sıçrama oyunları</a:t>
            </a:r>
            <a:r>
              <a:rPr lang="tr-TR" sz="2400" b="1" dirty="0"/>
              <a:t>, yine İ.Ö. 2600 yılında Mısır’da Ak-hor mezarında bulunan duvar resminde bir kız, </a:t>
            </a:r>
            <a:r>
              <a:rPr lang="tr-TR" sz="2400" b="1" u="sng" dirty="0"/>
              <a:t>el vuruşma oyunu </a:t>
            </a:r>
            <a:r>
              <a:rPr lang="tr-TR" sz="2400" b="1" dirty="0"/>
              <a:t>oynarken gösterilmektedir. Yunan çömlek resimlerinde </a:t>
            </a:r>
            <a:r>
              <a:rPr lang="tr-TR" sz="2400" b="1" u="sng" dirty="0"/>
              <a:t>tavlaya benzer bir oyuna</a:t>
            </a:r>
            <a:r>
              <a:rPr lang="tr-TR" sz="2400" b="1" dirty="0"/>
              <a:t> rastlanmıştır. </a:t>
            </a:r>
          </a:p>
          <a:p>
            <a:r>
              <a:rPr lang="tr-TR" sz="2400" b="1" dirty="0"/>
              <a:t>Ayrıca </a:t>
            </a:r>
            <a:r>
              <a:rPr lang="tr-TR" sz="2400" b="1" u="sng" dirty="0"/>
              <a:t>aşık, sopayla çember sürme, topaç ve top oyun</a:t>
            </a:r>
            <a:r>
              <a:rPr lang="tr-TR" sz="2400" b="1" dirty="0"/>
              <a:t>ları oynandığına dair resimler bulunmuştur.</a:t>
            </a:r>
          </a:p>
        </p:txBody>
      </p:sp>
    </p:spTree>
    <p:extLst>
      <p:ext uri="{BB962C8B-B14F-4D97-AF65-F5344CB8AC3E}">
        <p14:creationId xmlns:p14="http://schemas.microsoft.com/office/powerpoint/2010/main" val="9802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22A4E9-3096-42C6-A397-883D3566A3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2939D75-C788-4975-A485-0C0F1150D1B9}"/>
              </a:ext>
            </a:extLst>
          </p:cNvPr>
          <p:cNvSpPr>
            <a:spLocks noGrp="1"/>
          </p:cNvSpPr>
          <p:nvPr>
            <p:ph idx="1"/>
          </p:nvPr>
        </p:nvSpPr>
        <p:spPr/>
        <p:txBody>
          <a:bodyPr/>
          <a:lstStyle/>
          <a:p>
            <a:endParaRPr lang="tr-TR"/>
          </a:p>
        </p:txBody>
      </p:sp>
      <p:pic>
        <p:nvPicPr>
          <p:cNvPr id="1026" name="Picture 2" descr="British Museum girls playing with bones ile ilgili görsel sonucu">
            <a:extLst>
              <a:ext uri="{FF2B5EF4-FFF2-40B4-BE49-F238E27FC236}">
                <a16:creationId xmlns:a16="http://schemas.microsoft.com/office/drawing/2014/main" id="{404760EE-3549-4925-8942-D2A85D816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0"/>
            <a:ext cx="913845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7B809CBF-D8CA-4A6D-A419-B76B679D4734}"/>
              </a:ext>
            </a:extLst>
          </p:cNvPr>
          <p:cNvSpPr/>
          <p:nvPr/>
        </p:nvSpPr>
        <p:spPr>
          <a:xfrm>
            <a:off x="251520" y="6365438"/>
            <a:ext cx="3480376" cy="369332"/>
          </a:xfrm>
          <a:prstGeom prst="rect">
            <a:avLst/>
          </a:prstGeom>
        </p:spPr>
        <p:txBody>
          <a:bodyPr wrap="none">
            <a:spAutoFit/>
          </a:bodyPr>
          <a:lstStyle/>
          <a:p>
            <a:r>
              <a:rPr lang="tr-TR" b="1" dirty="0">
                <a:solidFill>
                  <a:schemeClr val="tx1">
                    <a:tint val="75000"/>
                  </a:schemeClr>
                </a:solidFill>
              </a:rPr>
              <a:t>İ.Ö. 800 – British </a:t>
            </a:r>
            <a:r>
              <a:rPr lang="tr-TR" b="1" dirty="0" err="1">
                <a:solidFill>
                  <a:schemeClr val="tx1">
                    <a:tint val="75000"/>
                  </a:schemeClr>
                </a:solidFill>
              </a:rPr>
              <a:t>Museum</a:t>
            </a:r>
            <a:r>
              <a:rPr lang="tr-TR" b="1" dirty="0">
                <a:solidFill>
                  <a:schemeClr val="tx1">
                    <a:tint val="75000"/>
                  </a:schemeClr>
                </a:solidFill>
              </a:rPr>
              <a:t>, Londra </a:t>
            </a:r>
            <a:endParaRPr lang="tr-TR" dirty="0"/>
          </a:p>
        </p:txBody>
      </p:sp>
    </p:spTree>
    <p:extLst>
      <p:ext uri="{BB962C8B-B14F-4D97-AF65-F5344CB8AC3E}">
        <p14:creationId xmlns:p14="http://schemas.microsoft.com/office/powerpoint/2010/main" val="333474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564E12-4600-401C-87E1-14C6F44350A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7CAC4EF-309D-47B3-B824-4B14907A7B1B}"/>
              </a:ext>
            </a:extLst>
          </p:cNvPr>
          <p:cNvSpPr>
            <a:spLocks noGrp="1"/>
          </p:cNvSpPr>
          <p:nvPr>
            <p:ph idx="1"/>
          </p:nvPr>
        </p:nvSpPr>
        <p:spPr/>
        <p:txBody>
          <a:bodyPr/>
          <a:lstStyle/>
          <a:p>
            <a:endParaRPr lang="tr-TR"/>
          </a:p>
        </p:txBody>
      </p:sp>
      <p:pic>
        <p:nvPicPr>
          <p:cNvPr id="2050" name="Picture 2" descr="ancient greek games ile ilgili görsel sonucu">
            <a:extLst>
              <a:ext uri="{FF2B5EF4-FFF2-40B4-BE49-F238E27FC236}">
                <a16:creationId xmlns:a16="http://schemas.microsoft.com/office/drawing/2014/main" id="{BBCA6873-AB38-4DD1-97AE-E1E9E6714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45"/>
            <a:ext cx="9135073" cy="688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ameoldgame.files.wordpress.com/2013/06/greek-keretizein.jpg">
            <a:extLst>
              <a:ext uri="{FF2B5EF4-FFF2-40B4-BE49-F238E27FC236}">
                <a16:creationId xmlns:a16="http://schemas.microsoft.com/office/drawing/2014/main" id="{014C5C6A-3773-49F6-9BB6-BD5C1EC52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7256"/>
            <a:ext cx="53721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ameoldgame.files.wordpress.com/2013/06/greek-relief-that-appears-on-the-champions-league-trophy.jpg?w=242&amp;h=300">
            <a:extLst>
              <a:ext uri="{FF2B5EF4-FFF2-40B4-BE49-F238E27FC236}">
                <a16:creationId xmlns:a16="http://schemas.microsoft.com/office/drawing/2014/main" id="{A5DBE085-F127-4ECD-AD23-8840FC3B0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908720"/>
            <a:ext cx="3609419" cy="57606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ameoldgame.files.wordpress.com/2013/06/greek-ball-game-depicted-on-kouros-statue.jpg?w=300&amp;h=116">
            <a:extLst>
              <a:ext uri="{FF2B5EF4-FFF2-40B4-BE49-F238E27FC236}">
                <a16:creationId xmlns:a16="http://schemas.microsoft.com/office/drawing/2014/main" id="{EB56E1E8-E37A-4E94-982B-3A44380E1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 y="3579094"/>
            <a:ext cx="5257767" cy="247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183" y="1124744"/>
            <a:ext cx="9036496" cy="5922212"/>
          </a:xfrm>
        </p:spPr>
        <p:txBody>
          <a:bodyPr>
            <a:noAutofit/>
          </a:bodyPr>
          <a:lstStyle/>
          <a:p>
            <a:r>
              <a:rPr lang="tr-TR" sz="2400" b="1" dirty="0"/>
              <a:t>Çocuk oyunlarına bakıldığında taşla, aşık kemiği ile oynanan oyunlar genelde en eski oyunlar olarak kabul edilmektedir. Arkeologlar, yaptıkları çeşitli araştırmalarda bu oyunları anlatan kabartmalar ve mağara resimleri bulmuşlardır. </a:t>
            </a:r>
          </a:p>
          <a:p>
            <a:r>
              <a:rPr lang="tr-TR" sz="2400" b="1" dirty="0"/>
              <a:t>Ayrıca aşık, sopayla çember sürme, topaç ve top oyunları oynandığına dair resimler bulunmuştur.</a:t>
            </a:r>
          </a:p>
          <a:p>
            <a:r>
              <a:rPr lang="tr-TR" sz="2400" b="1" dirty="0"/>
              <a:t> Komşu uygarlıklardaki bu örnekleri çoğaltmak mümkündür. Anadolu’da yaşayan uygarlıklara ait birçok mezar </a:t>
            </a:r>
            <a:r>
              <a:rPr lang="tr-TR" sz="2400" b="1" dirty="0" err="1"/>
              <a:t>stellerinde</a:t>
            </a:r>
            <a:r>
              <a:rPr lang="tr-TR" sz="2400" b="1" dirty="0"/>
              <a:t> de çocuk yaşantısıyla ve oyunlarıyla ilgili bilgiler bulunmaktadır. Geç Hitit döneminde Maraş’ta bulunan </a:t>
            </a:r>
            <a:r>
              <a:rPr lang="tr-TR" sz="2400" b="1" dirty="0" err="1"/>
              <a:t>ortostadlarda</a:t>
            </a:r>
            <a:r>
              <a:rPr lang="tr-TR" sz="2400" b="1" dirty="0"/>
              <a:t> aşık kemiği ve topaçla oynayan çocuk resimlerine de rastlanmaktadır.</a:t>
            </a:r>
          </a:p>
        </p:txBody>
      </p:sp>
    </p:spTree>
    <p:extLst>
      <p:ext uri="{BB962C8B-B14F-4D97-AF65-F5344CB8AC3E}">
        <p14:creationId xmlns:p14="http://schemas.microsoft.com/office/powerpoint/2010/main" val="6337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628" y="5301208"/>
            <a:ext cx="3410743" cy="864096"/>
          </a:xfrm>
          <a:prstGeom prst="rect">
            <a:avLst/>
          </a:prstGeom>
          <a:solidFill>
            <a:srgbClr val="FFC000"/>
          </a:solidFill>
          <a:ln>
            <a:noFill/>
          </a:ln>
          <a:effectLst/>
        </p:spPr>
      </p:pic>
      <p:pic>
        <p:nvPicPr>
          <p:cNvPr id="4098" name="Picture 2" descr="anadolu medeniyetleri müzesi oyuncak Kargamıs ile ilgili görsel sonucu">
            <a:extLst>
              <a:ext uri="{FF2B5EF4-FFF2-40B4-BE49-F238E27FC236}">
                <a16:creationId xmlns:a16="http://schemas.microsoft.com/office/drawing/2014/main" id="{D4385457-D911-450A-8A87-AFAC1C041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0648"/>
            <a:ext cx="7010400" cy="500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1187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867</Words>
  <Application>Microsoft Office PowerPoint</Application>
  <PresentationFormat>Ekran Gösterisi (4:3)</PresentationFormat>
  <Paragraphs>39</Paragraphs>
  <Slides>20</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Algerian</vt:lpstr>
      <vt:lpstr>Arial</vt:lpstr>
      <vt:lpstr>Calibri</vt:lpstr>
      <vt:lpstr>Ofis Teması</vt:lpstr>
      <vt:lpstr>PowerPoint Sunusu</vt:lpstr>
      <vt:lpstr>OYUN</vt:lpstr>
      <vt:lpstr>PowerPoint Sunusu</vt:lpstr>
      <vt:lpstr>PowerPoint Sunusu</vt:lpstr>
      <vt:lpstr>PowerPoint Sunusu</vt:lpstr>
      <vt:lpstr>PowerPoint Sunusu</vt:lpstr>
      <vt:lpstr>PowerPoint Sunusu</vt:lpstr>
      <vt:lpstr>PowerPoint Sunusu</vt:lpstr>
      <vt:lpstr>PowerPoint Sunusu</vt:lpstr>
      <vt:lpstr>PowerPoint Sunusu</vt:lpstr>
      <vt:lpstr>Topaç</vt:lpstr>
      <vt:lpstr>PowerPoint Sunusu</vt:lpstr>
      <vt:lpstr>Oyuncak Çağının Tanığıdır</vt:lpstr>
      <vt:lpstr>Ahşap, Çenesi Oynayan Kedi, Mısır M.Ö 1300</vt:lpstr>
      <vt:lpstr>PowerPoint Sunusu</vt:lpstr>
      <vt:lpstr>PowerPoint Sunusu</vt:lpstr>
      <vt:lpstr>Terracotta, Astragalos (Aşık) Oyunu Helenistik Dönem, MÖ. 300-330, British Museum. </vt:lpstr>
      <vt:lpstr>Peter Brugel-Çocuk Oyunları</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OYUN</dc:title>
  <dc:creator>Lenovo</dc:creator>
  <cp:lastModifiedBy>Ceren Karadeniz</cp:lastModifiedBy>
  <cp:revision>21</cp:revision>
  <dcterms:created xsi:type="dcterms:W3CDTF">2016-11-19T19:18:49Z</dcterms:created>
  <dcterms:modified xsi:type="dcterms:W3CDTF">2018-01-07T16:09:04Z</dcterms:modified>
</cp:coreProperties>
</file>