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27" r:id="rId2"/>
    <p:sldId id="339" r:id="rId3"/>
    <p:sldId id="343" r:id="rId4"/>
    <p:sldId id="340" r:id="rId5"/>
    <p:sldId id="341" r:id="rId6"/>
    <p:sldId id="342" r:id="rId7"/>
    <p:sldId id="344" r:id="rId8"/>
    <p:sldId id="328" r:id="rId9"/>
    <p:sldId id="337" r:id="rId10"/>
    <p:sldId id="334" r:id="rId11"/>
    <p:sldId id="325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38" autoAdjust="0"/>
  </p:normalViewPr>
  <p:slideViewPr>
    <p:cSldViewPr>
      <p:cViewPr varScale="1">
        <p:scale>
          <a:sx n="98" d="100"/>
          <a:sy n="98" d="100"/>
        </p:scale>
        <p:origin x="116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15.11.2018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15.11.2018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15.11.2018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15.11.2018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15.11.2018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Dikdörtgen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15.11.2018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15.11.2018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15.11.2018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15.11.2018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15.11.2018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15.11.2018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ikdörtgen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1FC2B37-BC9B-43E7-BA76-7126FC25C46D}" type="datetimeFigureOut">
              <a:rPr lang="tr-TR" smtClean="0"/>
              <a:pPr/>
              <a:t>15.11.2018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orldlifeexpectancy.com/country-health-profile/turkey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Doç. Dr. Tarık Soydan</a:t>
            </a:r>
          </a:p>
          <a:p>
            <a:r>
              <a:rPr lang="tr-TR" dirty="0" smtClean="0"/>
              <a:t>Ankara Üniversitesi Eğitim Bilimleri Fakültesi Eğitim Yönetimi Anabilim Dalı</a:t>
            </a:r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2200" b="1" dirty="0" smtClean="0"/>
              <a:t>Eğitim Ekonomisi Dersi Notları -10</a:t>
            </a:r>
            <a:endParaRPr lang="tr-TR" sz="2200" b="1" dirty="0"/>
          </a:p>
        </p:txBody>
      </p:sp>
    </p:spTree>
    <p:extLst>
      <p:ext uri="{BB962C8B-B14F-4D97-AF65-F5344CB8AC3E}">
        <p14:creationId xmlns:p14="http://schemas.microsoft.com/office/powerpoint/2010/main" val="2255006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3069" y="1923797"/>
            <a:ext cx="6535062" cy="3620005"/>
          </a:xfrm>
        </p:spPr>
      </p:pic>
    </p:spTree>
    <p:extLst>
      <p:ext uri="{BB962C8B-B14F-4D97-AF65-F5344CB8AC3E}">
        <p14:creationId xmlns:p14="http://schemas.microsoft.com/office/powerpoint/2010/main" val="647012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>
                <a:solidFill>
                  <a:srgbClr val="0070C0"/>
                </a:solidFill>
              </a:rPr>
              <a:t>DİNLEDİĞİNİZ İÇİN TEŞEKKÜR EDERİM.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46617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b="1" dirty="0" smtClean="0">
                <a:solidFill>
                  <a:srgbClr val="FF0000"/>
                </a:solidFill>
              </a:rPr>
              <a:t>İşgücü İstatistikleri (2017)</a:t>
            </a:r>
            <a:endParaRPr lang="tr-TR" sz="24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endParaRPr lang="tr-TR" dirty="0" smtClean="0"/>
          </a:p>
          <a:p>
            <a:pPr algn="just"/>
            <a:r>
              <a:rPr lang="tr-TR" dirty="0" smtClean="0"/>
              <a:t>Türkiye </a:t>
            </a:r>
            <a:r>
              <a:rPr lang="tr-TR" dirty="0"/>
              <a:t>genelinde 15 ve daha yukarı yaştakilerde işsiz sayısı 2017 yılında bir önceki yıla göre 124 bin kişi artarak 3 milyon 454 bin kişi oldu. </a:t>
            </a:r>
            <a:endParaRPr lang="tr-TR" dirty="0" smtClean="0"/>
          </a:p>
          <a:p>
            <a:pPr algn="just"/>
            <a:r>
              <a:rPr lang="tr-TR" dirty="0" smtClean="0"/>
              <a:t>İşsizlik </a:t>
            </a:r>
            <a:r>
              <a:rPr lang="tr-TR" dirty="0"/>
              <a:t>oranı ise değişim göstermeyerek %10,9 seviyesinde gerçekleşti</a:t>
            </a:r>
            <a:r>
              <a:rPr lang="tr-TR" dirty="0" smtClean="0"/>
              <a:t>.</a:t>
            </a:r>
          </a:p>
          <a:p>
            <a:pPr algn="just"/>
            <a:r>
              <a:rPr lang="tr-TR" dirty="0" smtClean="0"/>
              <a:t> </a:t>
            </a:r>
            <a:r>
              <a:rPr lang="tr-TR" dirty="0"/>
              <a:t>İşsizlik oranı </a:t>
            </a:r>
            <a:r>
              <a:rPr lang="tr-TR" u="sng" dirty="0"/>
              <a:t>erkeklerde 0,2 puanlık azalışla </a:t>
            </a:r>
            <a:r>
              <a:rPr lang="tr-TR" u="sng" dirty="0" smtClean="0"/>
              <a:t>%9,4 </a:t>
            </a:r>
            <a:r>
              <a:rPr lang="tr-TR" u="sng" dirty="0"/>
              <a:t>kadınlarda ise 0,4 puanlık artışla %14,1 </a:t>
            </a:r>
            <a:r>
              <a:rPr lang="tr-TR" dirty="0" smtClean="0"/>
              <a:t>oldu.</a:t>
            </a:r>
          </a:p>
          <a:p>
            <a:pPr algn="just"/>
            <a:r>
              <a:rPr lang="tr-TR" dirty="0" smtClean="0"/>
              <a:t>Tarım </a:t>
            </a:r>
            <a:r>
              <a:rPr lang="tr-TR" dirty="0"/>
              <a:t>dışı işsizlik oranı bir önceki yıla göre değişim göstermeyerek %13 olarak tahmin edildi. </a:t>
            </a:r>
            <a:endParaRPr lang="tr-TR" dirty="0" smtClean="0"/>
          </a:p>
          <a:p>
            <a:pPr algn="just"/>
            <a:r>
              <a:rPr lang="tr-TR" dirty="0" smtClean="0"/>
              <a:t>15-24 </a:t>
            </a:r>
            <a:r>
              <a:rPr lang="tr-TR" dirty="0"/>
              <a:t>yaş grubunu içeren genç işsizlik oranı 1,2 puanlık artış ile %20,8 olurken,15-64 yaş grubunda bu oran değişim göstermeyerek %11,1 olarak gerçekleşti. </a:t>
            </a:r>
            <a:endParaRPr lang="tr-TR" dirty="0" smtClean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01135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* </a:t>
            </a:r>
            <a:r>
              <a:rPr lang="tr-TR" dirty="0" smtClean="0">
                <a:solidFill>
                  <a:srgbClr val="FF0000"/>
                </a:solidFill>
              </a:rPr>
              <a:t>İşsiz (TÜİK):</a:t>
            </a:r>
            <a:r>
              <a:rPr lang="tr-TR" dirty="0" smtClean="0"/>
              <a:t> </a:t>
            </a:r>
          </a:p>
          <a:p>
            <a:pPr marL="0" indent="0" algn="just">
              <a:buNone/>
            </a:pPr>
            <a:r>
              <a:rPr lang="tr-TR" dirty="0" smtClean="0"/>
              <a:t>Referans </a:t>
            </a:r>
            <a:r>
              <a:rPr lang="tr-TR" dirty="0"/>
              <a:t>dönemi içinde istihdam halinde olmayan (kâr karşılığı, yevmiyeli, ücretli ya da ücretsiz olarak hiç bir işte çalışmamış ve böyle bir iş ile bağlantısı da olmayan) kişilerden iş aramak için son 3</a:t>
            </a:r>
            <a:r>
              <a:rPr lang="tr-TR" dirty="0" smtClean="0"/>
              <a:t> </a:t>
            </a:r>
            <a:r>
              <a:rPr lang="tr-TR" dirty="0"/>
              <a:t>ay içinde iş arama kanallarından en az birini kullanmış ve 15 gün içinde işbaşı yapabilecek durumda olan kurumsal olmayan çalışma çağındaki tüm kişiler işsiz nüfusa dahildirler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r>
              <a:rPr lang="tr-TR" dirty="0" smtClean="0">
                <a:solidFill>
                  <a:srgbClr val="FF0000"/>
                </a:solidFill>
              </a:rPr>
              <a:t>* İşgücü</a:t>
            </a:r>
            <a:r>
              <a:rPr lang="tr-TR" dirty="0" smtClean="0"/>
              <a:t>:</a:t>
            </a:r>
          </a:p>
          <a:p>
            <a:pPr marL="0" indent="0" algn="just">
              <a:buNone/>
            </a:pPr>
            <a:r>
              <a:rPr lang="tr-TR" dirty="0" smtClean="0"/>
              <a:t> </a:t>
            </a:r>
            <a:r>
              <a:rPr lang="tr-TR" dirty="0"/>
              <a:t>Çalışan nüfus + işsizler.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endParaRPr lang="tr-TR" dirty="0"/>
          </a:p>
        </p:txBody>
      </p:sp>
      <p:pic>
        <p:nvPicPr>
          <p:cNvPr id="1025" name="Picture 1" descr="faqbu888037a14a0c0a70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2447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endParaRPr lang="tr-TR" dirty="0" smtClean="0"/>
          </a:p>
          <a:p>
            <a:pPr algn="just"/>
            <a:r>
              <a:rPr lang="tr-TR" dirty="0" smtClean="0"/>
              <a:t>İstihdam </a:t>
            </a:r>
            <a:r>
              <a:rPr lang="tr-TR" dirty="0"/>
              <a:t>edilenlerin sayısı 2017 yılında, geçen yıla göre 984 bin kişi artarak 28 milyon 189 bin kişi, istihdam oranı ise 0,8 puanlık artış ile %47,1 oldu. Erkeklerde istihdam oranı 0,5 puanlık artışla %65,6 kadınlarda ise 0,9 puanlık artışla %28,9 olarak gerçekleşti</a:t>
            </a:r>
            <a:r>
              <a:rPr lang="tr-TR" dirty="0" smtClean="0"/>
              <a:t>.</a:t>
            </a:r>
          </a:p>
          <a:p>
            <a:pPr algn="just"/>
            <a:r>
              <a:rPr lang="tr-TR" dirty="0" smtClean="0">
                <a:solidFill>
                  <a:srgbClr val="FF0000"/>
                </a:solidFill>
              </a:rPr>
              <a:t>İstihdam oranı: </a:t>
            </a:r>
            <a:r>
              <a:rPr lang="tr-TR" dirty="0" smtClean="0"/>
              <a:t>İstihdam edilen nüfus/ kurumsal olmayan çalışma çağındaki nüfus (hapishane</a:t>
            </a:r>
            <a:r>
              <a:rPr lang="tr-TR" dirty="0"/>
              <a:t>, üniversite yurtları, kışla, hastane gibi yerler dışında kalan kişiler)</a:t>
            </a:r>
          </a:p>
          <a:p>
            <a:pPr algn="just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504074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endParaRPr lang="tr-TR" dirty="0" smtClean="0"/>
          </a:p>
          <a:p>
            <a:pPr algn="just"/>
            <a:r>
              <a:rPr lang="tr-TR" dirty="0" smtClean="0"/>
              <a:t>Tarım </a:t>
            </a:r>
            <a:r>
              <a:rPr lang="tr-TR" dirty="0"/>
              <a:t>sektöründe çalışan sayısı 159 bin, tarım dışı sektörlerde çalışan sayısı ise 823 bin kişi arttı</a:t>
            </a:r>
            <a:r>
              <a:rPr lang="tr-TR" dirty="0" smtClean="0"/>
              <a:t>.</a:t>
            </a:r>
          </a:p>
          <a:p>
            <a:pPr algn="just"/>
            <a:r>
              <a:rPr lang="tr-TR" dirty="0" smtClean="0"/>
              <a:t> </a:t>
            </a:r>
            <a:r>
              <a:rPr lang="tr-TR" dirty="0"/>
              <a:t>İstihdam edilenlerin %19,4’ü tarım, %19,1’i sanayi, %7,4’ü inşaat, %54,1’i ise hizmetler sektöründe yer aldı. </a:t>
            </a:r>
            <a:endParaRPr lang="tr-TR" dirty="0" smtClean="0"/>
          </a:p>
          <a:p>
            <a:pPr algn="just"/>
            <a:r>
              <a:rPr lang="tr-TR" dirty="0" smtClean="0"/>
              <a:t>Bir </a:t>
            </a:r>
            <a:r>
              <a:rPr lang="tr-TR" dirty="0"/>
              <a:t>önceki yıl ile karşılaştırıldığında hizmet sektörünün istihdam edilenler içindeki payı 0,4 puan, inşaat sektörünün payı 0,1 puan artarken, tarım sektörünün payı 0,1 puan, sanayi sektörünün payı 0,4 puan azaldı.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901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endParaRPr lang="tr-TR" dirty="0" smtClean="0"/>
          </a:p>
          <a:p>
            <a:pPr algn="just"/>
            <a:r>
              <a:rPr lang="tr-TR" dirty="0" smtClean="0"/>
              <a:t>İşgücü </a:t>
            </a:r>
            <a:r>
              <a:rPr lang="tr-TR" dirty="0"/>
              <a:t>2017 yılında bir önceki yıla göre 1 milyon 108 bin kişi artarak 31 milyon  643 bin kişi, işgücüne katılma oranı ise 0,8 puan artarak %52,8 olarak gerçekleşti. Erkeklerde işgücüne katılma oranı 0,5 puanlık artışla %72,5, kadınlarda ise 1,1 puanlık artışla %33,6 olarak gerçekleşti</a:t>
            </a:r>
            <a:r>
              <a:rPr lang="tr-TR" dirty="0" smtClean="0"/>
              <a:t>.</a:t>
            </a:r>
          </a:p>
          <a:p>
            <a:pPr algn="just"/>
            <a:r>
              <a:rPr lang="tr-TR" dirty="0" smtClean="0">
                <a:solidFill>
                  <a:srgbClr val="FF0000"/>
                </a:solidFill>
              </a:rPr>
              <a:t>İşgücüne katılma oranı</a:t>
            </a:r>
            <a:r>
              <a:rPr lang="tr-TR" dirty="0" smtClean="0"/>
              <a:t>: İşgücü/kurumsal olmayan çalışma çağındaki nüfus (hapishane, üniversite yurtları, kışla, hastane gibi yerler dışında kalan kişiler)</a:t>
            </a:r>
          </a:p>
        </p:txBody>
      </p:sp>
    </p:spTree>
    <p:extLst>
      <p:ext uri="{BB962C8B-B14F-4D97-AF65-F5344CB8AC3E}">
        <p14:creationId xmlns:p14="http://schemas.microsoft.com/office/powerpoint/2010/main" val="2747281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 smtClean="0">
                <a:solidFill>
                  <a:srgbClr val="FF0000"/>
                </a:solidFill>
              </a:rPr>
              <a:t>İşgücü İstatistikleri –Toplu Görünüm</a:t>
            </a:r>
            <a:endParaRPr lang="tr-TR" sz="2400" dirty="0">
              <a:solidFill>
                <a:srgbClr val="FF0000"/>
              </a:solidFill>
            </a:endParaRP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9300" y="1814512"/>
            <a:ext cx="5562600" cy="3838575"/>
          </a:xfrm>
        </p:spPr>
      </p:pic>
    </p:spTree>
    <p:extLst>
      <p:ext uri="{BB962C8B-B14F-4D97-AF65-F5344CB8AC3E}">
        <p14:creationId xmlns:p14="http://schemas.microsoft.com/office/powerpoint/2010/main" val="18543541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>
              <a:hlinkClick r:id="rId2"/>
            </a:endParaRPr>
          </a:p>
          <a:p>
            <a:r>
              <a:rPr lang="tr-TR" b="1" u="sng" dirty="0" smtClean="0">
                <a:solidFill>
                  <a:srgbClr val="FF0000"/>
                </a:solidFill>
                <a:hlinkClick r:id="rId2"/>
              </a:rPr>
              <a:t>Türkiye’nin de içinde bulunduğu bir dizi ülkenin yıllara göre nüfus piramidi için: </a:t>
            </a:r>
          </a:p>
          <a:p>
            <a:pPr marL="0" indent="0">
              <a:buNone/>
            </a:pPr>
            <a:endParaRPr lang="tr-TR" dirty="0">
              <a:hlinkClick r:id="rId2"/>
            </a:endParaRPr>
          </a:p>
          <a:p>
            <a:r>
              <a:rPr lang="tr-TR" dirty="0" smtClean="0">
                <a:hlinkClick r:id="rId2"/>
              </a:rPr>
              <a:t>http</a:t>
            </a:r>
            <a:r>
              <a:rPr lang="tr-TR" dirty="0">
                <a:hlinkClick r:id="rId2"/>
              </a:rPr>
              <a:t>://</a:t>
            </a:r>
            <a:r>
              <a:rPr lang="tr-TR" dirty="0" smtClean="0">
                <a:hlinkClick r:id="rId2"/>
              </a:rPr>
              <a:t>www.worldlifeexpectancy.com/country-health-profile/turkey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87652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 smtClean="0">
                <a:solidFill>
                  <a:srgbClr val="FF0000"/>
                </a:solidFill>
              </a:rPr>
              <a:t>2017 İtibari İle Türkiye’de Nüfus Piramidi</a:t>
            </a:r>
            <a:endParaRPr lang="tr-TR" sz="2400" dirty="0">
              <a:solidFill>
                <a:srgbClr val="FF0000"/>
              </a:solidFill>
            </a:endParaRP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0230" y="1447800"/>
            <a:ext cx="6020740" cy="4572000"/>
          </a:xfrm>
        </p:spPr>
      </p:pic>
    </p:spTree>
    <p:extLst>
      <p:ext uri="{BB962C8B-B14F-4D97-AF65-F5344CB8AC3E}">
        <p14:creationId xmlns:p14="http://schemas.microsoft.com/office/powerpoint/2010/main" val="1607578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isse Senedi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1678</TotalTime>
  <Words>395</Words>
  <Application>Microsoft Office PowerPoint</Application>
  <PresentationFormat>Ekran Gösterisi (4:3)</PresentationFormat>
  <Paragraphs>35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Franklin Gothic Book</vt:lpstr>
      <vt:lpstr>Perpetua</vt:lpstr>
      <vt:lpstr>Wingdings 2</vt:lpstr>
      <vt:lpstr>Hisse Senedi</vt:lpstr>
      <vt:lpstr>Eğitim Ekonomisi Dersi Notları -10</vt:lpstr>
      <vt:lpstr>İşgücü İstatistikleri (2017)</vt:lpstr>
      <vt:lpstr>PowerPoint Sunusu</vt:lpstr>
      <vt:lpstr>PowerPoint Sunusu</vt:lpstr>
      <vt:lpstr>PowerPoint Sunusu</vt:lpstr>
      <vt:lpstr>PowerPoint Sunusu</vt:lpstr>
      <vt:lpstr>İşgücü İstatistikleri –Toplu Görünüm</vt:lpstr>
      <vt:lpstr>PowerPoint Sunusu</vt:lpstr>
      <vt:lpstr>2017 İtibari İle Türkiye’de Nüfus Piramidi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Eğitim Alanında Performans Değerlendirme Sistemine İlişkin Okul Yöneticilerinin  Görüşleri</dc:title>
  <dc:creator>TARIKSOYDAN</dc:creator>
  <cp:lastModifiedBy>Tarik soydan</cp:lastModifiedBy>
  <cp:revision>370</cp:revision>
  <dcterms:created xsi:type="dcterms:W3CDTF">2014-05-05T08:01:07Z</dcterms:created>
  <dcterms:modified xsi:type="dcterms:W3CDTF">2018-11-15T11:41:34Z</dcterms:modified>
</cp:coreProperties>
</file>