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339" r:id="rId3"/>
    <p:sldId id="343" r:id="rId4"/>
    <p:sldId id="340" r:id="rId5"/>
    <p:sldId id="341" r:id="rId6"/>
    <p:sldId id="342" r:id="rId7"/>
    <p:sldId id="344" r:id="rId8"/>
    <p:sldId id="328" r:id="rId9"/>
    <p:sldId id="337" r:id="rId10"/>
    <p:sldId id="334" r:id="rId11"/>
    <p:sldId id="32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98" d="100"/>
          <a:sy n="98" d="100"/>
        </p:scale>
        <p:origin x="11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lifeexpectancy.com/country-health-profile/turke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Tarık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Eğitim Ekonomisi Dersi Notları -10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2255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069" y="1923797"/>
            <a:ext cx="6535062" cy="3620005"/>
          </a:xfrm>
        </p:spPr>
      </p:pic>
    </p:spTree>
    <p:extLst>
      <p:ext uri="{BB962C8B-B14F-4D97-AF65-F5344CB8AC3E}">
        <p14:creationId xmlns:p14="http://schemas.microsoft.com/office/powerpoint/2010/main" val="64701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0070C0"/>
                </a:solidFill>
              </a:rPr>
              <a:t>DİNLEDİĞİNİZ İÇİN TEŞEKKÜR EDERİM.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61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İşgücü İstatistikleri (2017)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Türkiye </a:t>
            </a:r>
            <a:r>
              <a:rPr lang="tr-TR" dirty="0"/>
              <a:t>genelinde 15 ve daha yukarı yaştakilerde işsiz sayısı 2017 yılında bir önceki yıla göre 124 bin kişi artarak 3 milyon 454 bin kişi oldu. </a:t>
            </a:r>
            <a:endParaRPr lang="tr-TR" dirty="0" smtClean="0"/>
          </a:p>
          <a:p>
            <a:pPr algn="just"/>
            <a:r>
              <a:rPr lang="tr-TR" dirty="0" smtClean="0"/>
              <a:t>İşsizlik </a:t>
            </a:r>
            <a:r>
              <a:rPr lang="tr-TR" dirty="0"/>
              <a:t>oranı ise değişim göstermeyerek %10,9 seviyesinde gerçekleşti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İşsizlik oranı </a:t>
            </a:r>
            <a:r>
              <a:rPr lang="tr-TR" u="sng" dirty="0"/>
              <a:t>erkeklerde 0,2 puanlık azalışla </a:t>
            </a:r>
            <a:r>
              <a:rPr lang="tr-TR" u="sng" dirty="0" smtClean="0"/>
              <a:t>%9,4 </a:t>
            </a:r>
            <a:r>
              <a:rPr lang="tr-TR" u="sng" dirty="0"/>
              <a:t>kadınlarda ise 0,4 puanlık artışla %14,1 </a:t>
            </a:r>
            <a:r>
              <a:rPr lang="tr-TR" dirty="0" smtClean="0"/>
              <a:t>oldu.</a:t>
            </a:r>
          </a:p>
          <a:p>
            <a:pPr algn="just"/>
            <a:r>
              <a:rPr lang="tr-TR" dirty="0" smtClean="0"/>
              <a:t>Tarım </a:t>
            </a:r>
            <a:r>
              <a:rPr lang="tr-TR" dirty="0"/>
              <a:t>dışı işsizlik oranı bir önceki yıla göre değişim göstermeyerek %13 olarak tahmin edildi. </a:t>
            </a:r>
            <a:endParaRPr lang="tr-TR" dirty="0" smtClean="0"/>
          </a:p>
          <a:p>
            <a:pPr algn="just"/>
            <a:r>
              <a:rPr lang="tr-TR" dirty="0" smtClean="0"/>
              <a:t>15-24 </a:t>
            </a:r>
            <a:r>
              <a:rPr lang="tr-TR" dirty="0"/>
              <a:t>yaş grubunu içeren genç işsizlik oranı 1,2 puanlık artış ile %20,8 olurken,15-64 yaş grubunda bu oran değişim göstermeyerek %11,1 olarak gerçekleşti. 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13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dirty="0" smtClean="0">
                <a:solidFill>
                  <a:srgbClr val="FF0000"/>
                </a:solidFill>
              </a:rPr>
              <a:t>İşsiz (TÜİK):</a:t>
            </a:r>
            <a:r>
              <a:rPr lang="tr-TR" dirty="0" smtClean="0"/>
              <a:t> </a:t>
            </a:r>
          </a:p>
          <a:p>
            <a:pPr marL="0" indent="0" algn="just">
              <a:buNone/>
            </a:pPr>
            <a:r>
              <a:rPr lang="tr-TR" dirty="0" smtClean="0"/>
              <a:t>Referans </a:t>
            </a:r>
            <a:r>
              <a:rPr lang="tr-TR" dirty="0"/>
              <a:t>dönemi içinde istihdam halinde olmayan (kâr karşılığı, yevmiyeli, ücretli ya da ücretsiz olarak hiç bir işte çalışmamış ve böyle bir iş ile bağlantısı da olmayan) kişilerden iş aramak için son 3</a:t>
            </a:r>
            <a:r>
              <a:rPr lang="tr-TR" dirty="0" smtClean="0"/>
              <a:t> </a:t>
            </a:r>
            <a:r>
              <a:rPr lang="tr-TR" dirty="0"/>
              <a:t>ay içinde iş arama kanallarından en az birini kullanmış ve 15 gün içinde işbaşı yapabilecek durumda olan kurumsal olmayan çalışma çağındaki tüm kişiler işsiz nüfusa dahildirler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* İşgücü</a:t>
            </a:r>
            <a:r>
              <a:rPr lang="tr-TR" dirty="0" smtClean="0"/>
              <a:t>: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dirty="0"/>
              <a:t>Çalışan nüfus + işsizler.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1025" name="Picture 1" descr="faqbu888037a14a0c0a7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4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İstihdam </a:t>
            </a:r>
            <a:r>
              <a:rPr lang="tr-TR" dirty="0"/>
              <a:t>edilenlerin sayısı 2017 yılında, geçen yıla göre 984 bin kişi artarak 28 milyon 189 bin kişi, istihdam oranı ise 0,8 puanlık artış ile %47,1 oldu. Erkeklerde istihdam oranı 0,5 puanlık artışla %65,6 kadınlarda ise 0,9 puanlık artışla %28,9 olarak gerçekleşti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İstihdam oranı: </a:t>
            </a:r>
            <a:r>
              <a:rPr lang="tr-TR" dirty="0" smtClean="0"/>
              <a:t>İstihdam edilen nüfus/ kurumsal olmayan çalışma çağındaki nüfus (hapishane</a:t>
            </a:r>
            <a:r>
              <a:rPr lang="tr-TR" dirty="0"/>
              <a:t>, üniversite yurtları, kışla, hastane gibi yerler dışında kalan kişiler)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0407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Tarım </a:t>
            </a:r>
            <a:r>
              <a:rPr lang="tr-TR" dirty="0"/>
              <a:t>sektöründe çalışan sayısı 159 bin, tarım dışı sektörlerde çalışan sayısı ise 823 bin kişi arttı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İstihdam edilenlerin %19,4’ü tarım, %19,1’i sanayi, %7,4’ü inşaat, %54,1’i ise hizmetler sektöründe yer aldı. </a:t>
            </a:r>
            <a:endParaRPr lang="tr-TR" dirty="0" smtClean="0"/>
          </a:p>
          <a:p>
            <a:pPr algn="just"/>
            <a:r>
              <a:rPr lang="tr-TR" dirty="0" smtClean="0"/>
              <a:t>Bir </a:t>
            </a:r>
            <a:r>
              <a:rPr lang="tr-TR" dirty="0"/>
              <a:t>önceki yıl ile karşılaştırıldığında hizmet sektörünün istihdam edilenler içindeki payı 0,4 puan, inşaat sektörünün payı 0,1 puan artarken, tarım sektörünün payı 0,1 puan, sanayi sektörünün payı 0,4 puan azaldı.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İşgücü </a:t>
            </a:r>
            <a:r>
              <a:rPr lang="tr-TR" dirty="0"/>
              <a:t>2017 yılında bir önceki yıla göre 1 milyon 108 bin kişi artarak 31 milyon  643 bin kişi, işgücüne katılma oranı ise 0,8 puan artarak %52,8 olarak gerçekleşti. Erkeklerde işgücüne katılma oranı 0,5 puanlık artışla %72,5, kadınlarda ise 1,1 puanlık artışla %33,6 olarak gerçekleşti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İşgücüne katılma oranı</a:t>
            </a:r>
            <a:r>
              <a:rPr lang="tr-TR" dirty="0" smtClean="0"/>
              <a:t>: İşgücü/kurumsal olmayan çalışma çağındaki nüfus (hapishane, üniversite yurtları, kışla, hastane gibi yerler dışında kalan kişiler)</a:t>
            </a:r>
          </a:p>
        </p:txBody>
      </p:sp>
    </p:spTree>
    <p:extLst>
      <p:ext uri="{BB962C8B-B14F-4D97-AF65-F5344CB8AC3E}">
        <p14:creationId xmlns:p14="http://schemas.microsoft.com/office/powerpoint/2010/main" val="2747281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İşgücü İstatistikleri –Toplu Görünüm</a:t>
            </a:r>
            <a:endParaRPr lang="tr-TR" sz="2400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1814512"/>
            <a:ext cx="5562600" cy="3838575"/>
          </a:xfrm>
        </p:spPr>
      </p:pic>
    </p:spTree>
    <p:extLst>
      <p:ext uri="{BB962C8B-B14F-4D97-AF65-F5344CB8AC3E}">
        <p14:creationId xmlns:p14="http://schemas.microsoft.com/office/powerpoint/2010/main" val="185435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hlinkClick r:id="rId2"/>
            </a:endParaRPr>
          </a:p>
          <a:p>
            <a:r>
              <a:rPr lang="tr-TR" b="1" u="sng" dirty="0" smtClean="0">
                <a:solidFill>
                  <a:srgbClr val="FF0000"/>
                </a:solidFill>
                <a:hlinkClick r:id="rId2"/>
              </a:rPr>
              <a:t>Türkiye’nin de içinde bulunduğu bir dizi ülkenin yıllara göre nüfus piramidi için: </a:t>
            </a:r>
          </a:p>
          <a:p>
            <a:pPr marL="0" indent="0">
              <a:buNone/>
            </a:pPr>
            <a:endParaRPr lang="tr-TR" dirty="0">
              <a:hlinkClick r:id="rId2"/>
            </a:endParaRPr>
          </a:p>
          <a:p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www.worldlifeexpectancy.com/country-health-profile/turkey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76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2017 İtibari İle Türkiye’de Nüfus Piramidi</a:t>
            </a:r>
            <a:endParaRPr lang="tr-TR" sz="2400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230" y="1447800"/>
            <a:ext cx="6020740" cy="4572000"/>
          </a:xfrm>
        </p:spPr>
      </p:pic>
    </p:spTree>
    <p:extLst>
      <p:ext uri="{BB962C8B-B14F-4D97-AF65-F5344CB8AC3E}">
        <p14:creationId xmlns:p14="http://schemas.microsoft.com/office/powerpoint/2010/main" val="16075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1678</TotalTime>
  <Words>395</Words>
  <Application>Microsoft Office PowerPoint</Application>
  <PresentationFormat>Ekran Gösterisi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Hisse Senedi</vt:lpstr>
      <vt:lpstr>Eğitim Ekonomisi Dersi Notları -10</vt:lpstr>
      <vt:lpstr>İşgücü İstatistikleri (2017)</vt:lpstr>
      <vt:lpstr>PowerPoint Sunusu</vt:lpstr>
      <vt:lpstr>PowerPoint Sunusu</vt:lpstr>
      <vt:lpstr>PowerPoint Sunusu</vt:lpstr>
      <vt:lpstr>PowerPoint Sunusu</vt:lpstr>
      <vt:lpstr>İşgücü İstatistikleri –Toplu Görünüm</vt:lpstr>
      <vt:lpstr>PowerPoint Sunusu</vt:lpstr>
      <vt:lpstr>2017 İtibari İle Türkiye’de Nüfus Piramidi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370</cp:revision>
  <dcterms:created xsi:type="dcterms:W3CDTF">2014-05-05T08:01:07Z</dcterms:created>
  <dcterms:modified xsi:type="dcterms:W3CDTF">2018-11-15T11:41:34Z</dcterms:modified>
</cp:coreProperties>
</file>