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3" r:id="rId4"/>
    <p:sldId id="1084" r:id="rId5"/>
    <p:sldId id="1085" r:id="rId6"/>
    <p:sldId id="1086" r:id="rId7"/>
    <p:sldId id="1087" r:id="rId8"/>
    <p:sldId id="1088" r:id="rId9"/>
    <p:sldId id="1089" r:id="rId10"/>
    <p:sldId id="1090"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607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566594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3</a:t>
            </a:fld>
            <a:endParaRPr lang="en-US"/>
          </a:p>
        </p:txBody>
      </p:sp>
    </p:spTree>
    <p:extLst>
      <p:ext uri="{BB962C8B-B14F-4D97-AF65-F5344CB8AC3E}">
        <p14:creationId xmlns:p14="http://schemas.microsoft.com/office/powerpoint/2010/main" val="9638875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4</a:t>
            </a:fld>
            <a:endParaRPr lang="en-US"/>
          </a:p>
        </p:txBody>
      </p:sp>
    </p:spTree>
    <p:extLst>
      <p:ext uri="{BB962C8B-B14F-4D97-AF65-F5344CB8AC3E}">
        <p14:creationId xmlns:p14="http://schemas.microsoft.com/office/powerpoint/2010/main" val="1862501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5</a:t>
            </a:fld>
            <a:endParaRPr lang="en-US"/>
          </a:p>
        </p:txBody>
      </p:sp>
    </p:spTree>
    <p:extLst>
      <p:ext uri="{BB962C8B-B14F-4D97-AF65-F5344CB8AC3E}">
        <p14:creationId xmlns:p14="http://schemas.microsoft.com/office/powerpoint/2010/main" val="3231884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6</a:t>
            </a:fld>
            <a:endParaRPr lang="en-US"/>
          </a:p>
        </p:txBody>
      </p:sp>
    </p:spTree>
    <p:extLst>
      <p:ext uri="{BB962C8B-B14F-4D97-AF65-F5344CB8AC3E}">
        <p14:creationId xmlns:p14="http://schemas.microsoft.com/office/powerpoint/2010/main" val="22860298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7</a:t>
            </a:fld>
            <a:endParaRPr lang="en-US"/>
          </a:p>
        </p:txBody>
      </p:sp>
    </p:spTree>
    <p:extLst>
      <p:ext uri="{BB962C8B-B14F-4D97-AF65-F5344CB8AC3E}">
        <p14:creationId xmlns:p14="http://schemas.microsoft.com/office/powerpoint/2010/main" val="4189930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8</a:t>
            </a:fld>
            <a:endParaRPr lang="en-US"/>
          </a:p>
        </p:txBody>
      </p:sp>
    </p:spTree>
    <p:extLst>
      <p:ext uri="{BB962C8B-B14F-4D97-AF65-F5344CB8AC3E}">
        <p14:creationId xmlns:p14="http://schemas.microsoft.com/office/powerpoint/2010/main" val="3565702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9</a:t>
            </a:fld>
            <a:endParaRPr lang="en-US"/>
          </a:p>
        </p:txBody>
      </p:sp>
    </p:spTree>
    <p:extLst>
      <p:ext uri="{BB962C8B-B14F-4D97-AF65-F5344CB8AC3E}">
        <p14:creationId xmlns:p14="http://schemas.microsoft.com/office/powerpoint/2010/main" val="1256926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2/21/2020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2/21/2020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2/21/2020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2/21/2020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2/21/2020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2/21/2020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2/21/2020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69746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2/21/2020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2/21/2020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2/21/2020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2/21/2020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Clr>
                <a:srgbClr val="AD0101"/>
              </a:buClr>
              <a:buNone/>
            </a:pPr>
            <a:r>
              <a:rPr lang="tr-TR" sz="3600" b="1" dirty="0">
                <a:solidFill>
                  <a:srgbClr val="303030"/>
                </a:solidFill>
              </a:rPr>
              <a:t>GGY201 GAYRİMENKUL GELİŞTİRME VE GAYRİMENKUL EKONOMİSİNE GİRİŞ</a:t>
            </a:r>
          </a:p>
          <a:p>
            <a:pPr marL="0" indent="0" algn="just">
              <a:buClr>
                <a:srgbClr val="AD0101"/>
              </a:buClr>
              <a:buNone/>
            </a:pPr>
            <a:endParaRPr lang="tr-TR" sz="1500" b="1" dirty="0">
              <a:solidFill>
                <a:srgbClr val="303030"/>
              </a:solidFill>
            </a:endParaRPr>
          </a:p>
          <a:p>
            <a:pPr marL="0" indent="0" algn="ctr">
              <a:buClr>
                <a:srgbClr val="AD0101"/>
              </a:buClr>
              <a:buNone/>
            </a:pPr>
            <a:endParaRPr lang="tr-TR" b="1" dirty="0">
              <a:solidFill>
                <a:srgbClr val="303030"/>
              </a:solidFill>
            </a:endParaRPr>
          </a:p>
          <a:p>
            <a:pPr marL="0" indent="0" algn="ctr">
              <a:buClr>
                <a:srgbClr val="AD0101"/>
              </a:buClr>
              <a:buNone/>
            </a:pPr>
            <a:r>
              <a:rPr lang="tr-TR" sz="1350" b="1" dirty="0">
                <a:solidFill>
                  <a:srgbClr val="303030"/>
                </a:solidFill>
              </a:rPr>
              <a:t>Prof. Dr. Harun TANRIVERMİŞ - Doç. Dr. Yeşim </a:t>
            </a:r>
            <a:r>
              <a:rPr lang="tr-TR" sz="1350" b="1" dirty="0" smtClean="0">
                <a:solidFill>
                  <a:srgbClr val="303030"/>
                </a:solidFill>
              </a:rPr>
              <a:t>TANRIVERMİŞ</a:t>
            </a:r>
            <a:endParaRPr lang="tr-TR" sz="1350" b="1" dirty="0">
              <a:solidFill>
                <a:srgbClr val="303030"/>
              </a:solidFill>
            </a:endParaRPr>
          </a:p>
          <a:p>
            <a:pPr marL="0" indent="0" algn="ctr">
              <a:buClr>
                <a:srgbClr val="AD0101"/>
              </a:buClr>
              <a:buNone/>
            </a:pPr>
            <a:r>
              <a:rPr lang="tr-TR" sz="1200" dirty="0">
                <a:solidFill>
                  <a:srgbClr val="303030"/>
                </a:solidFill>
              </a:rPr>
              <a:t>Ankara Üniversitesi Uygulamalı Bilimler Fakültesi Gayrimenkul Geliştirme ve Yönetimi Bölümü</a:t>
            </a:r>
          </a:p>
        </p:txBody>
      </p:sp>
      <p:sp>
        <p:nvSpPr>
          <p:cNvPr id="15"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510235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225"/>
              </a:spcBef>
              <a:spcAft>
                <a:spcPts val="0"/>
              </a:spcAft>
              <a:buClr>
                <a:srgbClr val="160093"/>
              </a:buClr>
              <a:buFont typeface="Courier New" panose="02070309020205020404" pitchFamily="49" charset="0"/>
              <a:buChar char="o"/>
            </a:pPr>
            <a:r>
              <a:rPr lang="tr-TR" sz="2000" dirty="0">
                <a:latin typeface="Arial" panose="020B0604020202020204" pitchFamily="34" charset="0"/>
                <a:cs typeface="Arial" panose="020B0604020202020204" pitchFamily="34" charset="0"/>
              </a:rPr>
              <a:t>Gayrimenkul sektörünün ekonomik performansı, sermaye piyasalarından çok tüketici tercihleri ve taleplerine bağlıdır. Bu görüşü destekleyen diğer bir husus, binaları kullananlar insanlar olduğundan, binaların değerini de yine insanların belirlediğidir.</a:t>
            </a:r>
          </a:p>
          <a:p>
            <a:pPr algn="just">
              <a:spcBef>
                <a:spcPts val="22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Bu </a:t>
            </a:r>
            <a:r>
              <a:rPr lang="tr-TR" sz="2000" dirty="0">
                <a:latin typeface="Arial" panose="020B0604020202020204" pitchFamily="34" charset="0"/>
                <a:cs typeface="Arial" panose="020B0604020202020204" pitchFamily="34" charset="0"/>
              </a:rPr>
              <a:t>ilişki yalnıza kişi sayısına değil, aynı zamanda satın alma güçlerine, zihinsel durumlarına, sosyal statülerine ve bazen taşınmazın konumuna bakılması gerektiğini gösterir. </a:t>
            </a:r>
          </a:p>
          <a:p>
            <a:pPr algn="just">
              <a:spcBef>
                <a:spcPts val="225"/>
              </a:spcBef>
              <a:spcAft>
                <a:spcPts val="0"/>
              </a:spcAft>
              <a:buClr>
                <a:srgbClr val="160093"/>
              </a:buClr>
              <a:buFont typeface="Courier New" panose="02070309020205020404" pitchFamily="49" charset="0"/>
              <a:buChar char="o"/>
            </a:pPr>
            <a:r>
              <a:rPr lang="tr-TR" sz="2000" dirty="0" smtClean="0">
                <a:latin typeface="Arial" panose="020B0604020202020204" pitchFamily="34" charset="0"/>
                <a:cs typeface="Arial" panose="020B0604020202020204" pitchFamily="34" charset="0"/>
              </a:rPr>
              <a:t>Çok </a:t>
            </a:r>
            <a:r>
              <a:rPr lang="tr-TR" sz="2000" dirty="0">
                <a:latin typeface="Arial" panose="020B0604020202020204" pitchFamily="34" charset="0"/>
                <a:cs typeface="Arial" panose="020B0604020202020204" pitchFamily="34" charset="0"/>
              </a:rPr>
              <a:t>katlı bir apartmanın Sahra Çölünde hiçbir değeri olmayacak iken, küçük bir kasabada küçük bir değeri, küçük bir şehirde vasat bir değeri olacaktır, fakat İstanbul’un </a:t>
            </a:r>
            <a:r>
              <a:rPr lang="tr-TR" sz="2000" dirty="0" err="1">
                <a:latin typeface="Arial" panose="020B0604020202020204" pitchFamily="34" charset="0"/>
                <a:cs typeface="Arial" panose="020B0604020202020204" pitchFamily="34" charset="0"/>
              </a:rPr>
              <a:t>Ortayköy</a:t>
            </a:r>
            <a:r>
              <a:rPr lang="tr-TR" sz="2000" dirty="0">
                <a:latin typeface="Arial" panose="020B0604020202020204" pitchFamily="34" charset="0"/>
                <a:cs typeface="Arial" panose="020B0604020202020204" pitchFamily="34" charset="0"/>
              </a:rPr>
              <a:t> Semti veya Etiler’de neredeyse bir servet değerinde olacaktır.</a:t>
            </a: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95735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225"/>
              </a:spcBef>
              <a:spcAft>
                <a:spcPts val="0"/>
              </a:spcAft>
              <a:buClr>
                <a:srgbClr val="160093"/>
              </a:buClr>
              <a:buFont typeface="Courier New" panose="02070309020205020404" pitchFamily="49" charset="0"/>
              <a:buChar char="o"/>
            </a:pPr>
            <a:r>
              <a:rPr lang="tr-TR" sz="2400" dirty="0">
                <a:latin typeface="Arial" panose="020B0604020202020204" pitchFamily="34" charset="0"/>
                <a:cs typeface="Arial" panose="020B0604020202020204" pitchFamily="34" charset="0"/>
              </a:rPr>
              <a:t>Gayrimenkulün değeri; bulunduğu </a:t>
            </a:r>
            <a:r>
              <a:rPr lang="tr-TR" sz="2400" dirty="0" err="1">
                <a:latin typeface="Arial" panose="020B0604020202020204" pitchFamily="34" charset="0"/>
                <a:cs typeface="Arial" panose="020B0604020202020204" pitchFamily="34" charset="0"/>
              </a:rPr>
              <a:t>lokasyona</a:t>
            </a:r>
            <a:r>
              <a:rPr lang="tr-TR" sz="2400" dirty="0">
                <a:latin typeface="Arial" panose="020B0604020202020204" pitchFamily="34" charset="0"/>
                <a:cs typeface="Arial" panose="020B0604020202020204" pitchFamily="34" charset="0"/>
              </a:rPr>
              <a:t> bağlı olduğundan, değerin öncelikle yerel düzeyde değerlendirilmesi şarttır.</a:t>
            </a:r>
          </a:p>
          <a:p>
            <a:pPr algn="just">
              <a:spcBef>
                <a:spcPts val="225"/>
              </a:spcBef>
              <a:spcAft>
                <a:spcPts val="0"/>
              </a:spcAft>
              <a:buClr>
                <a:srgbClr val="160093"/>
              </a:buClr>
              <a:buFont typeface="Courier New" panose="02070309020205020404" pitchFamily="49" charset="0"/>
              <a:buChar char="o"/>
            </a:pPr>
            <a:r>
              <a:rPr lang="tr-TR" sz="2400" dirty="0" smtClean="0">
                <a:latin typeface="Arial" panose="020B0604020202020204" pitchFamily="34" charset="0"/>
                <a:cs typeface="Arial" panose="020B0604020202020204" pitchFamily="34" charset="0"/>
              </a:rPr>
              <a:t>Gayrimenkul </a:t>
            </a:r>
            <a:r>
              <a:rPr lang="tr-TR" sz="2400" dirty="0">
                <a:latin typeface="Arial" panose="020B0604020202020204" pitchFamily="34" charset="0"/>
                <a:cs typeface="Arial" panose="020B0604020202020204" pitchFamily="34" charset="0"/>
              </a:rPr>
              <a:t>piyasaları birçok faktöre bağlıdır. Bunlardan bazıları “neden faktörleri” ve bazıları ise “etki faktörleri” olarak adlandırılabilir.</a:t>
            </a:r>
          </a:p>
          <a:p>
            <a:pPr algn="just">
              <a:spcBef>
                <a:spcPts val="225"/>
              </a:spcBef>
              <a:spcAft>
                <a:spcPts val="0"/>
              </a:spcAft>
              <a:buClr>
                <a:srgbClr val="160093"/>
              </a:buClr>
              <a:buFont typeface="Courier New" panose="02070309020205020404" pitchFamily="49" charset="0"/>
              <a:buChar char="o"/>
            </a:pPr>
            <a:r>
              <a:rPr lang="tr-TR" sz="2400" dirty="0" smtClean="0">
                <a:latin typeface="Arial" panose="020B0604020202020204" pitchFamily="34" charset="0"/>
                <a:cs typeface="Arial" panose="020B0604020202020204" pitchFamily="34" charset="0"/>
              </a:rPr>
              <a:t>Gayrimenkul </a:t>
            </a:r>
            <a:r>
              <a:rPr lang="tr-TR" sz="2400" dirty="0">
                <a:latin typeface="Arial" panose="020B0604020202020204" pitchFamily="34" charset="0"/>
                <a:cs typeface="Arial" panose="020B0604020202020204" pitchFamily="34" charset="0"/>
              </a:rPr>
              <a:t>piyasasında önemli gelişmelere yol açan “neden faktörleri” daha önemlidir.</a:t>
            </a:r>
          </a:p>
          <a:p>
            <a:pPr algn="just">
              <a:spcBef>
                <a:spcPts val="225"/>
              </a:spcBef>
              <a:spcAft>
                <a:spcPts val="0"/>
              </a:spcAft>
              <a:buClr>
                <a:srgbClr val="160093"/>
              </a:buClr>
              <a:buFont typeface="Courier New" panose="02070309020205020404" pitchFamily="49" charset="0"/>
              <a:buChar char="o"/>
            </a:pPr>
            <a:r>
              <a:rPr lang="tr-TR" sz="2400" dirty="0" smtClean="0">
                <a:latin typeface="Arial" panose="020B0604020202020204" pitchFamily="34" charset="0"/>
                <a:cs typeface="Arial" panose="020B0604020202020204" pitchFamily="34" charset="0"/>
              </a:rPr>
              <a:t>Etki </a:t>
            </a:r>
            <a:r>
              <a:rPr lang="tr-TR" sz="2400" dirty="0">
                <a:latin typeface="Arial" panose="020B0604020202020204" pitchFamily="34" charset="0"/>
                <a:cs typeface="Arial" panose="020B0604020202020204" pitchFamily="34" charset="0"/>
              </a:rPr>
              <a:t>faktörleri ise daha az önemli olmalarına rağmen yine de değerli olup aynı ekonomik koşulların göstergeleridir.</a:t>
            </a: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57280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algn="just"/>
            <a:r>
              <a:rPr lang="tr-TR" dirty="0">
                <a:solidFill>
                  <a:schemeClr val="tx1"/>
                </a:solidFill>
                <a:latin typeface="Arial" panose="020B0604020202020204" pitchFamily="34" charset="0"/>
                <a:cs typeface="Arial" panose="020B0604020202020204" pitchFamily="34" charset="0"/>
              </a:rPr>
              <a:t>Finansal piyasalar, fon talep edenler ile fon arz edenler arasındaki etkileşimin gerçekleşmesini, ayrıca fon fazlası olanlardan fon eksiği olanlara aktarılmasını sağlayan kurumlar ve finansal araçlar ile bunları düzenleyen hukuki ve idari yapıdır.</a:t>
            </a:r>
          </a:p>
          <a:p>
            <a:pPr algn="just"/>
            <a:r>
              <a:rPr lang="tr-TR" b="1" dirty="0">
                <a:solidFill>
                  <a:schemeClr val="tx1"/>
                </a:solidFill>
                <a:latin typeface="Arial" panose="020B0604020202020204" pitchFamily="34" charset="0"/>
                <a:cs typeface="Arial" panose="020B0604020202020204" pitchFamily="34" charset="0"/>
              </a:rPr>
              <a:t>Ekonomik Rol: </a:t>
            </a:r>
            <a:r>
              <a:rPr lang="tr-TR" dirty="0">
                <a:solidFill>
                  <a:schemeClr val="tx1"/>
                </a:solidFill>
                <a:latin typeface="Arial" panose="020B0604020202020204" pitchFamily="34" charset="0"/>
                <a:cs typeface="Arial" panose="020B0604020202020204" pitchFamily="34" charset="0"/>
              </a:rPr>
              <a:t>Tasarruf fazlası olan birimler ile tasarruf açığına sahip olan birimler arasındaki fon akışını sağlamak</a:t>
            </a: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094012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algn="just"/>
            <a:r>
              <a:rPr lang="tr-TR" b="1" dirty="0">
                <a:solidFill>
                  <a:schemeClr val="tx1"/>
                </a:solidFill>
                <a:latin typeface="Arial" panose="020B0604020202020204" pitchFamily="34" charset="0"/>
                <a:cs typeface="Arial" panose="020B0604020202020204" pitchFamily="34" charset="0"/>
              </a:rPr>
              <a:t>Doğrudan finansman:</a:t>
            </a:r>
          </a:p>
          <a:p>
            <a:pPr lvl="1" algn="just"/>
            <a:r>
              <a:rPr lang="tr-TR" sz="1800" dirty="0">
                <a:latin typeface="Arial" panose="020B0604020202020204" pitchFamily="34" charset="0"/>
                <a:cs typeface="Arial" panose="020B0604020202020204" pitchFamily="34" charset="0"/>
              </a:rPr>
              <a:t>Tasarruf açığı olanlar ihtiyaç duyduğu fonları finansal piyasalarda tasarruf fazlası olanlara finansal varlık satarak elde etmektedir.</a:t>
            </a:r>
          </a:p>
          <a:p>
            <a:pPr lvl="1" algn="just"/>
            <a:r>
              <a:rPr lang="tr-TR" sz="1800" dirty="0">
                <a:latin typeface="Arial" panose="020B0604020202020204" pitchFamily="34" charset="0"/>
                <a:cs typeface="Arial" panose="020B0604020202020204" pitchFamily="34" charset="0"/>
              </a:rPr>
              <a:t>Borç alanlar, finansal piyasalardaki borç verenlere menkul kıymet satarak doğrudan fon sağlarlar. Bu menkul kıymetler borç alanın gelecekteki geliri veya varlıkları üzerinde hak iddialarını temsil etmektedir.</a:t>
            </a:r>
          </a:p>
          <a:p>
            <a:pPr lvl="1" algn="just"/>
            <a:r>
              <a:rPr lang="tr-TR" sz="1800" dirty="0">
                <a:latin typeface="Arial" panose="020B0604020202020204" pitchFamily="34" charset="0"/>
                <a:cs typeface="Arial" panose="020B0604020202020204" pitchFamily="34" charset="0"/>
              </a:rPr>
              <a:t>Menkul kıymetler satın alanlar için bir varlık, ancak onu satan bireyler, </a:t>
            </a:r>
            <a:r>
              <a:rPr lang="tr-TR" sz="1800" dirty="0" err="1">
                <a:latin typeface="Arial" panose="020B0604020202020204" pitchFamily="34" charset="0"/>
                <a:cs typeface="Arial" panose="020B0604020202020204" pitchFamily="34" charset="0"/>
              </a:rPr>
              <a:t>hanehalkları</a:t>
            </a:r>
            <a:r>
              <a:rPr lang="tr-TR" sz="1800" dirty="0">
                <a:latin typeface="Arial" panose="020B0604020202020204" pitchFamily="34" charset="0"/>
                <a:cs typeface="Arial" panose="020B0604020202020204" pitchFamily="34" charset="0"/>
              </a:rPr>
              <a:t>, hükümetler ve firmalar için bir yükümlülüktür.</a:t>
            </a: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8892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lvl="0" algn="just"/>
            <a:r>
              <a:rPr lang="tr-TR" b="1" dirty="0">
                <a:solidFill>
                  <a:schemeClr val="tx1"/>
                </a:solidFill>
                <a:latin typeface="Arial" panose="020B0604020202020204" pitchFamily="34" charset="0"/>
                <a:cs typeface="Arial" panose="020B0604020202020204" pitchFamily="34" charset="0"/>
              </a:rPr>
              <a:t>Dolaylı finansman:</a:t>
            </a:r>
          </a:p>
          <a:p>
            <a:pPr lvl="1" algn="just"/>
            <a:r>
              <a:rPr lang="tr-TR" sz="1800" dirty="0">
                <a:latin typeface="Arial" panose="020B0604020202020204" pitchFamily="34" charset="0"/>
                <a:cs typeface="Arial" panose="020B0604020202020204" pitchFamily="34" charset="0"/>
              </a:rPr>
              <a:t>Fon transferinde finansal aracılar yer almaktadır. Bu finansal aracılar kendi adına işlem yaparak, karşılığında belli bir getiri vaat etmektedir. Toplanan fonlar finansal aracılar aracılığıyla tasarruf açığı olan ekonomik birimlere, aktarılmaktadır.</a:t>
            </a:r>
          </a:p>
          <a:p>
            <a:pPr lvl="1" algn="just"/>
            <a:r>
              <a:rPr lang="tr-TR" sz="1800" dirty="0">
                <a:latin typeface="Arial" panose="020B0604020202020204" pitchFamily="34" charset="0"/>
                <a:cs typeface="Arial" panose="020B0604020202020204" pitchFamily="34" charset="0"/>
              </a:rPr>
              <a:t>Bu finansman sürecinde tasarruf fazlası olan birim fonlarını doğrudan olarak tasarruf açığı olan birime aktarmadığından, tasarruf açığı olan birimin ödünç aldığı fonları zamanında geri ödeyememe riski finansal kurum tarafından üstlenilmektedir.</a:t>
            </a: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768040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150"/>
              </a:spcBef>
              <a:buClr>
                <a:srgbClr val="160093"/>
              </a:buClr>
              <a:buFont typeface="Courier New" panose="02070309020205020404" pitchFamily="49" charset="0"/>
              <a:buChar char="o"/>
            </a:pPr>
            <a:r>
              <a:rPr lang="tr-TR" sz="2100" b="1" dirty="0">
                <a:solidFill>
                  <a:srgbClr val="160093"/>
                </a:solidFill>
                <a:latin typeface="Arial" panose="020B0604020202020204" pitchFamily="34" charset="0"/>
                <a:cs typeface="Arial" panose="020B0604020202020204" pitchFamily="34" charset="0"/>
              </a:rPr>
              <a:t>Sermaye piyasası; birincil piyasa ve ikincil piyasa olmak üzere ikiye ayırabilir: </a:t>
            </a:r>
          </a:p>
          <a:p>
            <a:pPr algn="just">
              <a:spcBef>
                <a:spcPts val="150"/>
              </a:spcBef>
              <a:buClr>
                <a:srgbClr val="160093"/>
              </a:buClr>
              <a:buFont typeface="Courier New" panose="02070309020205020404" pitchFamily="49" charset="0"/>
              <a:buChar char="o"/>
            </a:pPr>
            <a:r>
              <a:rPr lang="tr-TR" sz="2400" b="1" dirty="0" smtClean="0">
                <a:solidFill>
                  <a:srgbClr val="160093"/>
                </a:solidFill>
                <a:latin typeface="Arial" panose="020B0604020202020204" pitchFamily="34" charset="0"/>
                <a:cs typeface="Arial" panose="020B0604020202020204" pitchFamily="34" charset="0"/>
              </a:rPr>
              <a:t>Birincil </a:t>
            </a:r>
            <a:r>
              <a:rPr lang="tr-TR" sz="2400" b="1" dirty="0">
                <a:solidFill>
                  <a:srgbClr val="160093"/>
                </a:solidFill>
                <a:latin typeface="Arial" panose="020B0604020202020204" pitchFamily="34" charset="0"/>
                <a:cs typeface="Arial" panose="020B0604020202020204" pitchFamily="34" charset="0"/>
              </a:rPr>
              <a:t>Piyasa: </a:t>
            </a:r>
            <a:r>
              <a:rPr lang="tr-TR" sz="2400" dirty="0">
                <a:latin typeface="Arial" panose="020B0604020202020204" pitchFamily="34" charset="0"/>
                <a:cs typeface="Arial" panose="020B0604020202020204" pitchFamily="34" charset="0"/>
              </a:rPr>
              <a:t>Hisse senedi ve tahvil gibi menkul değerleri ihraç eden şirketler ile alıcıların veya tasarruf sahiplerinin doğrudan karşılaştıkları piyasalardır. Buna hisse senetleri ile tahvillerin ilk kez sürülüp ihraçtan alındığı piyasa adı da verilir. </a:t>
            </a:r>
          </a:p>
          <a:p>
            <a:pPr algn="just">
              <a:spcBef>
                <a:spcPts val="150"/>
              </a:spcBef>
              <a:buClr>
                <a:srgbClr val="160093"/>
              </a:buClr>
              <a:buFont typeface="Courier New" panose="02070309020205020404" pitchFamily="49" charset="0"/>
              <a:buChar char="o"/>
            </a:pPr>
            <a:r>
              <a:rPr lang="tr-TR" sz="2400" dirty="0" smtClean="0">
                <a:latin typeface="Arial" panose="020B0604020202020204" pitchFamily="34" charset="0"/>
                <a:cs typeface="Arial" panose="020B0604020202020204" pitchFamily="34" charset="0"/>
              </a:rPr>
              <a:t>Türk </a:t>
            </a:r>
            <a:r>
              <a:rPr lang="tr-TR" sz="2400" dirty="0">
                <a:latin typeface="Arial" panose="020B0604020202020204" pitchFamily="34" charset="0"/>
                <a:cs typeface="Arial" panose="020B0604020202020204" pitchFamily="34" charset="0"/>
              </a:rPr>
              <a:t>Hukuk Sistemi’nde menkul kıymetleri ihraçtan alanlar, bunları tekrar paraya çevirmek istediklerinde, kural olarak hisse senetlerinde hiç bir zaman, tahvillerde ise vadeden önce, bunları ihraç eden kuruluşa müracaat edemezler. </a:t>
            </a:r>
            <a:endParaRPr lang="tr-TR"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379457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a:solidFill>
                  <a:schemeClr val="tx1"/>
                </a:solidFill>
                <a:latin typeface="Arial" panose="020B0604020202020204" pitchFamily="34" charset="0"/>
                <a:ea typeface="Times New Roman" panose="02020603050405020304" pitchFamily="18" charset="0"/>
              </a:rPr>
              <a:t>PİYASA KAVRAMLARI VE TÜRLERİ </a:t>
            </a:r>
          </a:p>
        </p:txBody>
      </p:sp>
      <p:sp>
        <p:nvSpPr>
          <p:cNvPr id="9" name="İçerik Yer Tutucusu 2"/>
          <p:cNvSpPr>
            <a:spLocks noGrp="1"/>
          </p:cNvSpPr>
          <p:nvPr>
            <p:ph idx="1"/>
          </p:nvPr>
        </p:nvSpPr>
        <p:spPr>
          <a:xfrm>
            <a:off x="652347" y="1825025"/>
            <a:ext cx="7843954" cy="3462807"/>
          </a:xfrm>
        </p:spPr>
        <p:txBody>
          <a:bodyPr anchor="t">
            <a:noAutofit/>
          </a:bodyPr>
          <a:lstStyle/>
          <a:p>
            <a:pPr algn="just">
              <a:spcBef>
                <a:spcPts val="150"/>
              </a:spcBef>
              <a:buClr>
                <a:srgbClr val="160093"/>
              </a:buClr>
              <a:buFont typeface="Courier New" panose="02070309020205020404" pitchFamily="49" charset="0"/>
              <a:buChar char="o"/>
            </a:pPr>
            <a:r>
              <a:rPr lang="tr-TR" sz="2100" b="1" dirty="0">
                <a:solidFill>
                  <a:srgbClr val="160093"/>
                </a:solidFill>
                <a:latin typeface="Arial" panose="020B0604020202020204" pitchFamily="34" charset="0"/>
                <a:cs typeface="Arial" panose="020B0604020202020204" pitchFamily="34" charset="0"/>
              </a:rPr>
              <a:t>İkincil Piyasa: </a:t>
            </a:r>
            <a:r>
              <a:rPr lang="tr-TR" sz="2100" dirty="0">
                <a:latin typeface="Arial" panose="020B0604020202020204" pitchFamily="34" charset="0"/>
                <a:cs typeface="Arial" panose="020B0604020202020204" pitchFamily="34" charset="0"/>
              </a:rPr>
              <a:t>Menkul kıymetlerin paraya çevrilmesini sağlayan piyasadır ve menkul kıymet borsaları bu piyasayı tanımlamada en iyi örnektir. Bu piyasada, menkul kıymetler aracı kuruluşlar adına, yatırımcılar hesabına Borsa’da alınıp satılırlar. </a:t>
            </a:r>
          </a:p>
          <a:p>
            <a:pPr algn="just">
              <a:spcBef>
                <a:spcPts val="150"/>
              </a:spcBef>
              <a:buClr>
                <a:srgbClr val="160093"/>
              </a:buClr>
              <a:buFont typeface="Courier New" panose="02070309020205020404" pitchFamily="49" charset="0"/>
              <a:buChar char="o"/>
            </a:pPr>
            <a:r>
              <a:rPr lang="tr-TR" sz="2100" b="1" dirty="0">
                <a:solidFill>
                  <a:srgbClr val="160093"/>
                </a:solidFill>
                <a:latin typeface="Arial" panose="020B0604020202020204" pitchFamily="34" charset="0"/>
                <a:cs typeface="Arial" panose="020B0604020202020204" pitchFamily="34" charset="0"/>
              </a:rPr>
              <a:t>Finansal piyasalar, </a:t>
            </a:r>
            <a:r>
              <a:rPr lang="tr-TR" sz="2100" dirty="0">
                <a:solidFill>
                  <a:schemeClr val="tx1">
                    <a:lumMod val="95000"/>
                    <a:lumOff val="5000"/>
                  </a:schemeClr>
                </a:solidFill>
                <a:latin typeface="Arial" panose="020B0604020202020204" pitchFamily="34" charset="0"/>
                <a:cs typeface="Arial" panose="020B0604020202020204" pitchFamily="34" charset="0"/>
              </a:rPr>
              <a:t>sermaye birikiminin gerçekleşebilmesi için tasarruf fazlasına sahip kişi ve kuruluşların ellerindeki fonları tasarruf açığı içinde bulunanların kullanımına sunmalarına aracılık etmektedir. Diğer bir deyişle, fon arz eden tasarruf sahipleri ile fon ihtiyacı olan kişi ve kurumları buluşturan piyasalardır.</a:t>
            </a:r>
          </a:p>
          <a:p>
            <a:pPr algn="just">
              <a:spcBef>
                <a:spcPts val="150"/>
              </a:spcBef>
              <a:buClr>
                <a:srgbClr val="160093"/>
              </a:buClr>
              <a:buFont typeface="Courier New" panose="02070309020205020404" pitchFamily="49" charset="0"/>
              <a:buChar char="o"/>
            </a:pPr>
            <a:endParaRPr lang="tr-TR" sz="2100" dirty="0">
              <a:latin typeface="Arial" panose="020B0604020202020204" pitchFamily="34" charset="0"/>
              <a:cs typeface="Arial" panose="020B0604020202020204" pitchFamily="34" charset="0"/>
            </a:endParaRPr>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67493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algn="ctr"/>
            <a:r>
              <a:rPr lang="tr-TR" sz="2400" dirty="0" smtClean="0">
                <a:solidFill>
                  <a:schemeClr val="tx1"/>
                </a:solidFill>
              </a:rPr>
              <a:t>Kaynaklar</a:t>
            </a:r>
            <a:endParaRPr lang="tr-TR" sz="2400" dirty="0">
              <a:solidFill>
                <a:schemeClr val="tx1"/>
              </a:solidFill>
            </a:endParaRPr>
          </a:p>
        </p:txBody>
      </p:sp>
      <p:sp>
        <p:nvSpPr>
          <p:cNvPr id="9" name="İçerik Yer Tutucusu 2"/>
          <p:cNvSpPr>
            <a:spLocks noGrp="1"/>
          </p:cNvSpPr>
          <p:nvPr>
            <p:ph idx="1"/>
          </p:nvPr>
        </p:nvSpPr>
        <p:spPr>
          <a:xfrm>
            <a:off x="652347" y="1825025"/>
            <a:ext cx="7843954" cy="3462807"/>
          </a:xfrm>
        </p:spPr>
        <p:txBody>
          <a:bodyPr anchor="t">
            <a:noAutofit/>
          </a:bodyPr>
          <a:lstStyle/>
          <a:p>
            <a:pPr marL="0" indent="0" algn="just">
              <a:spcBef>
                <a:spcPct val="0"/>
              </a:spcBef>
              <a:buClr>
                <a:srgbClr val="160093"/>
              </a:buClr>
              <a:buNone/>
            </a:pPr>
            <a:r>
              <a:rPr lang="tr-TR" altLang="tr-TR" sz="1600" dirty="0"/>
              <a:t>Finans Matematiği, Z. Başkaya ve </a:t>
            </a:r>
            <a:r>
              <a:rPr lang="tr-TR" altLang="tr-TR" sz="1600" dirty="0" err="1"/>
              <a:t>D.Alper</a:t>
            </a:r>
            <a:r>
              <a:rPr lang="tr-TR" altLang="tr-TR" sz="1600" dirty="0"/>
              <a:t>, 2. Baskı, Ekin Kitabevi, Bursa, 2003.</a:t>
            </a:r>
          </a:p>
          <a:p>
            <a:pPr marL="0" indent="0" algn="just">
              <a:spcBef>
                <a:spcPct val="0"/>
              </a:spcBef>
              <a:buClr>
                <a:srgbClr val="160093"/>
              </a:buClr>
              <a:buNone/>
            </a:pPr>
            <a:r>
              <a:rPr lang="tr-TR" altLang="tr-TR" sz="1600" dirty="0"/>
              <a:t>İpotek Karşılığı Menkulleştirilmiş Krediler (İKMEK-MORTGACE), K. Yalçıner, Ankara, 2006.</a:t>
            </a:r>
          </a:p>
          <a:p>
            <a:pPr marL="0" indent="0" algn="just">
              <a:spcBef>
                <a:spcPct val="0"/>
              </a:spcBef>
              <a:buClr>
                <a:srgbClr val="160093"/>
              </a:buClr>
              <a:buNone/>
            </a:pPr>
            <a:r>
              <a:rPr lang="tr-TR" altLang="tr-TR" sz="1600" dirty="0"/>
              <a:t>Kadastro Bilgisi, T. </a:t>
            </a:r>
            <a:r>
              <a:rPr lang="tr-TR" altLang="tr-TR" sz="1600" dirty="0" err="1"/>
              <a:t>Tüdeş</a:t>
            </a:r>
            <a:r>
              <a:rPr lang="tr-TR" altLang="tr-TR" sz="1600" dirty="0"/>
              <a:t> ve C. Bıyık, 3. Baskı, Karadeniz Teknik Üniversitesi Mühendislik-Mimarlık Fakültesi Yayınları, Genel Yayın No:174, Fakülte Yayın No:50, KTÜ Matbaası, Trabzon, 2001.</a:t>
            </a:r>
          </a:p>
          <a:p>
            <a:pPr marL="0" indent="0" algn="just">
              <a:spcBef>
                <a:spcPct val="0"/>
              </a:spcBef>
              <a:buClr>
                <a:srgbClr val="160093"/>
              </a:buClr>
              <a:buNone/>
            </a:pPr>
            <a:r>
              <a:rPr lang="tr-TR" altLang="tr-TR" sz="1600" dirty="0"/>
              <a:t>Konut Alanlarının İyileştirilmesinde Toplumsal Bağlam Rolü, Hürriyet </a:t>
            </a:r>
            <a:r>
              <a:rPr lang="tr-TR" altLang="tr-TR" sz="1600" dirty="0" err="1"/>
              <a:t>Öğdül</a:t>
            </a:r>
            <a:r>
              <a:rPr lang="tr-TR" altLang="tr-TR" sz="1600" dirty="0"/>
              <a:t>, Mimar Sinan Üniversitesi, İstanbul, 1999.</a:t>
            </a:r>
          </a:p>
          <a:p>
            <a:pPr marL="0" indent="0" algn="just">
              <a:spcBef>
                <a:spcPct val="0"/>
              </a:spcBef>
              <a:buClr>
                <a:srgbClr val="160093"/>
              </a:buClr>
              <a:buNone/>
            </a:pPr>
            <a:r>
              <a:rPr lang="tr-TR" altLang="tr-TR" sz="1600" dirty="0"/>
              <a:t>Land </a:t>
            </a:r>
            <a:r>
              <a:rPr lang="tr-TR" altLang="tr-TR" sz="1600" dirty="0" err="1"/>
              <a:t>and</a:t>
            </a:r>
            <a:r>
              <a:rPr lang="tr-TR" altLang="tr-TR" sz="1600" dirty="0"/>
              <a:t> </a:t>
            </a:r>
            <a:r>
              <a:rPr lang="tr-TR" altLang="tr-TR" sz="1600" dirty="0" err="1"/>
              <a:t>Estate</a:t>
            </a:r>
            <a:r>
              <a:rPr lang="tr-TR" altLang="tr-TR" sz="1600" dirty="0"/>
              <a:t> Management, J. </a:t>
            </a:r>
            <a:r>
              <a:rPr lang="tr-TR" altLang="tr-TR" sz="1600" dirty="0" err="1"/>
              <a:t>Nix</a:t>
            </a:r>
            <a:r>
              <a:rPr lang="tr-TR" altLang="tr-TR" sz="1600" dirty="0"/>
              <a:t>, P. </a:t>
            </a:r>
            <a:r>
              <a:rPr lang="tr-TR" altLang="tr-TR" sz="1600" dirty="0" err="1"/>
              <a:t>Hill</a:t>
            </a:r>
            <a:r>
              <a:rPr lang="tr-TR" altLang="tr-TR" sz="1600" dirty="0"/>
              <a:t>, N. Williams </a:t>
            </a:r>
            <a:r>
              <a:rPr lang="tr-TR" altLang="tr-TR" sz="1600" dirty="0" err="1"/>
              <a:t>and</a:t>
            </a:r>
            <a:r>
              <a:rPr lang="tr-TR" altLang="tr-TR" sz="1600" dirty="0"/>
              <a:t> J. </a:t>
            </a:r>
            <a:r>
              <a:rPr lang="tr-TR" altLang="tr-TR" sz="1600" dirty="0" err="1"/>
              <a:t>Bough</a:t>
            </a:r>
            <a:r>
              <a:rPr lang="tr-TR" altLang="tr-TR" sz="1600" dirty="0"/>
              <a:t>, Packard Publishing Limited, Third Edition, </a:t>
            </a:r>
            <a:r>
              <a:rPr lang="tr-TR" altLang="tr-TR" sz="1600" dirty="0" err="1"/>
              <a:t>Chichester</a:t>
            </a:r>
            <a:r>
              <a:rPr lang="tr-TR" altLang="tr-TR" sz="1600" dirty="0"/>
              <a:t>, UK, 1999.</a:t>
            </a:r>
          </a:p>
          <a:p>
            <a:pPr marL="0" indent="0" algn="just">
              <a:spcBef>
                <a:spcPct val="0"/>
              </a:spcBef>
              <a:buClr>
                <a:srgbClr val="160093"/>
              </a:buClr>
              <a:buNone/>
            </a:pPr>
            <a:r>
              <a:rPr lang="tr-TR" altLang="tr-TR" sz="1600" dirty="0"/>
              <a:t>Mekanın Politikası, G. </a:t>
            </a:r>
            <a:r>
              <a:rPr lang="tr-TR" altLang="tr-TR" sz="1600" dirty="0" err="1"/>
              <a:t>Bachelard</a:t>
            </a:r>
            <a:r>
              <a:rPr lang="tr-TR" altLang="tr-TR" sz="1600" dirty="0"/>
              <a:t>, Kesit Yayınları, İstanbul, 1996.</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Investment</a:t>
            </a:r>
            <a:r>
              <a:rPr lang="tr-TR" altLang="tr-TR" sz="1600" dirty="0"/>
              <a:t> </a:t>
            </a:r>
            <a:r>
              <a:rPr lang="tr-TR" altLang="tr-TR" sz="1600" dirty="0" err="1"/>
              <a:t>Trusts</a:t>
            </a:r>
            <a:r>
              <a:rPr lang="tr-TR" altLang="tr-TR" sz="1600" dirty="0"/>
              <a:t> </a:t>
            </a:r>
            <a:r>
              <a:rPr lang="tr-TR" altLang="tr-TR" sz="1600" dirty="0" err="1"/>
              <a:t>Handbook</a:t>
            </a:r>
            <a:r>
              <a:rPr lang="tr-TR" altLang="tr-TR" sz="1600" dirty="0"/>
              <a:t>, W.K. </a:t>
            </a:r>
            <a:r>
              <a:rPr lang="tr-TR" altLang="tr-TR" sz="1600" dirty="0" err="1"/>
              <a:t>Kelly</a:t>
            </a:r>
            <a:r>
              <a:rPr lang="tr-TR" altLang="tr-TR" sz="1600" dirty="0"/>
              <a:t>, </a:t>
            </a:r>
            <a:r>
              <a:rPr lang="tr-TR" altLang="tr-TR" sz="1600" dirty="0" err="1"/>
              <a:t>American</a:t>
            </a:r>
            <a:r>
              <a:rPr lang="tr-TR" altLang="tr-TR" sz="1600" dirty="0"/>
              <a:t> </a:t>
            </a:r>
            <a:r>
              <a:rPr lang="tr-TR" altLang="tr-TR" sz="1600" dirty="0" err="1"/>
              <a:t>Law</a:t>
            </a:r>
            <a:r>
              <a:rPr lang="tr-TR" altLang="tr-TR" sz="1600" dirty="0"/>
              <a:t> </a:t>
            </a:r>
            <a:r>
              <a:rPr lang="tr-TR" altLang="tr-TR" sz="1600" dirty="0" err="1"/>
              <a:t>Institute</a:t>
            </a:r>
            <a:r>
              <a:rPr lang="tr-TR" altLang="tr-TR" sz="1600" dirty="0"/>
              <a:t>, USA, 1989.</a:t>
            </a:r>
          </a:p>
          <a:p>
            <a:pPr marL="0" indent="0" algn="just">
              <a:spcBef>
                <a:spcPct val="0"/>
              </a:spcBef>
              <a:buClr>
                <a:srgbClr val="160093"/>
              </a:buClr>
              <a:buNone/>
            </a:pPr>
            <a:r>
              <a:rPr lang="tr-TR" altLang="tr-TR" sz="1600" dirty="0"/>
              <a:t>Real </a:t>
            </a:r>
            <a:r>
              <a:rPr lang="tr-TR" altLang="tr-TR" sz="1600" dirty="0" err="1"/>
              <a:t>Estate</a:t>
            </a:r>
            <a:r>
              <a:rPr lang="tr-TR" altLang="tr-TR" sz="1600" dirty="0"/>
              <a:t> </a:t>
            </a:r>
            <a:r>
              <a:rPr lang="tr-TR" altLang="tr-TR" sz="1600" dirty="0" err="1"/>
              <a:t>Principles</a:t>
            </a:r>
            <a:r>
              <a:rPr lang="tr-TR" altLang="tr-TR" sz="1600" dirty="0"/>
              <a:t> </a:t>
            </a:r>
            <a:r>
              <a:rPr lang="tr-TR" altLang="tr-TR" sz="1600" dirty="0" err="1"/>
              <a:t>and</a:t>
            </a:r>
            <a:r>
              <a:rPr lang="tr-TR" altLang="tr-TR" sz="1600" dirty="0"/>
              <a:t> </a:t>
            </a:r>
            <a:r>
              <a:rPr lang="tr-TR" altLang="tr-TR" sz="1600" dirty="0" err="1"/>
              <a:t>Practices</a:t>
            </a:r>
            <a:r>
              <a:rPr lang="tr-TR" altLang="tr-TR" sz="1600" dirty="0"/>
              <a:t>, G. </a:t>
            </a:r>
            <a:r>
              <a:rPr lang="tr-TR" altLang="tr-TR" sz="1600" dirty="0" err="1"/>
              <a:t>Karvel</a:t>
            </a:r>
            <a:r>
              <a:rPr lang="tr-TR" altLang="tr-TR" sz="1600" dirty="0"/>
              <a:t> ve M.A. </a:t>
            </a:r>
            <a:r>
              <a:rPr lang="tr-TR" altLang="tr-TR" sz="1600" dirty="0" err="1"/>
              <a:t>Unger</a:t>
            </a:r>
            <a:r>
              <a:rPr lang="tr-TR" altLang="tr-TR" sz="1600" dirty="0"/>
              <a:t>, 9. Edition, South-western Publishing </a:t>
            </a:r>
            <a:r>
              <a:rPr lang="tr-TR" altLang="tr-TR" sz="1600" dirty="0" err="1"/>
              <a:t>Co</a:t>
            </a:r>
            <a:r>
              <a:rPr lang="tr-TR" altLang="tr-TR" sz="1600" dirty="0"/>
              <a:t>., Ohio, USA, 1991.</a:t>
            </a:r>
          </a:p>
          <a:p>
            <a:pPr marL="0" indent="0" algn="just">
              <a:spcBef>
                <a:spcPct val="0"/>
              </a:spcBef>
              <a:buClr>
                <a:srgbClr val="160093"/>
              </a:buClr>
              <a:buNone/>
            </a:pPr>
            <a:r>
              <a:rPr lang="tr-TR" altLang="tr-TR" sz="1600" dirty="0"/>
              <a:t>Yatırım Projelerinin Düzenlenmesi Değerlendirilmesi ve İzlenmesi, O. </a:t>
            </a:r>
            <a:r>
              <a:rPr lang="tr-TR" altLang="tr-TR" sz="1600" dirty="0" err="1"/>
              <a:t>Güvemli</a:t>
            </a:r>
            <a:r>
              <a:rPr lang="tr-TR" altLang="tr-TR" sz="1600" dirty="0"/>
              <a:t>, Atlas Yayın Dağıtım Yayın No:7, İstanbul, 2001.</a:t>
            </a:r>
            <a:endParaRPr lang="tr-TR" sz="1400" dirty="0"/>
          </a:p>
        </p:txBody>
      </p:sp>
      <p:sp>
        <p:nvSpPr>
          <p:cNvPr id="13" name="Altbilgi Yer Tutucusu 1">
            <a:extLst>
              <a:ext uri="{FF2B5EF4-FFF2-40B4-BE49-F238E27FC236}">
                <a16:creationId xmlns="" xmlns:a16="http://schemas.microsoft.com/office/drawing/2014/main" id="{3F46BE76-83B0-4970-9847-A0C931892266}"/>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5732963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12440</TotalTime>
  <Words>792</Words>
  <Application>Microsoft Office PowerPoint</Application>
  <PresentationFormat>Ekran Gösterisi (4:3)</PresentationFormat>
  <Paragraphs>53</Paragraphs>
  <Slides>9</Slides>
  <Notes>9</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9</vt:i4>
      </vt:variant>
    </vt:vector>
  </HeadingPairs>
  <TitlesOfParts>
    <vt:vector size="19" baseType="lpstr">
      <vt:lpstr>ＭＳ Ｐゴシック</vt:lpstr>
      <vt:lpstr>Arial</vt:lpstr>
      <vt:lpstr>Calibri</vt:lpstr>
      <vt:lpstr>Century Gothic</vt:lpstr>
      <vt:lpstr>Courier New</vt:lpstr>
      <vt:lpstr>Times New Roman</vt:lpstr>
      <vt:lpstr>Wingdings</vt:lpstr>
      <vt:lpstr>ekonomi</vt:lpstr>
      <vt:lpstr>1_Rics</vt:lpstr>
      <vt:lpstr>h.t.</vt:lpstr>
      <vt:lpstr>PowerPoint Sunusu</vt:lpstr>
      <vt:lpstr>PİYASA KAVRAMLARI VE TÜRLERİ </vt:lpstr>
      <vt:lpstr>PİYASA KAVRAMLARI VE TÜRLERİ </vt:lpstr>
      <vt:lpstr>PİYASA KAVRAMLARI VE TÜRLERİ </vt:lpstr>
      <vt:lpstr>PİYASA KAVRAMLARI VE TÜRLERİ </vt:lpstr>
      <vt:lpstr>PİYASA KAVRAMLARI VE TÜRLERİ </vt:lpstr>
      <vt:lpstr>PİYASA KAVRAMLARI VE TÜRLERİ </vt:lpstr>
      <vt:lpstr>PİYASA KAVRAMLARI VE TÜRLERİ </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810</cp:revision>
  <cp:lastPrinted>2016-10-24T07:53:35Z</cp:lastPrinted>
  <dcterms:created xsi:type="dcterms:W3CDTF">2016-09-18T09:35:24Z</dcterms:created>
  <dcterms:modified xsi:type="dcterms:W3CDTF">2020-02-21T09:22:23Z</dcterms:modified>
</cp:coreProperties>
</file>