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58" r:id="rId3"/>
    <p:sldId id="259" r:id="rId4"/>
    <p:sldId id="260" r:id="rId5"/>
    <p:sldId id="261" r:id="rId6"/>
    <p:sldId id="267" r:id="rId7"/>
    <p:sldId id="268" r:id="rId8"/>
    <p:sldId id="262" r:id="rId9"/>
    <p:sldId id="263" r:id="rId10"/>
    <p:sldId id="264" r:id="rId11"/>
    <p:sldId id="266"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47" d="100"/>
          <a:sy n="47" d="100"/>
        </p:scale>
        <p:origin x="-864"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printerSettings" Target="printerSettings/printerSettings1.bin"/><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0FFFB913-9CBE-F94F-ABF9-769537D9D51D}" type="datetimeFigureOut">
              <a:rPr lang="en-US" smtClean="0"/>
              <a:t>13.02.18</a:t>
            </a:fld>
            <a:endParaRPr lang="en-US"/>
          </a:p>
        </p:txBody>
      </p:sp>
      <p:sp>
        <p:nvSpPr>
          <p:cNvPr id="5" name="Footer Placeholder 4"/>
          <p:cNvSpPr>
            <a:spLocks noGrp="1"/>
          </p:cNvSpPr>
          <p:nvPr>
            <p:ph type="ftr" sz="quarter" idx="11"/>
          </p:nvPr>
        </p:nvSpPr>
        <p:spPr/>
        <p:txBody>
          <a:bodyPr/>
          <a:lstStyle/>
          <a:p>
            <a:endParaRPr lang="en-US"/>
          </a:p>
        </p:txBody>
      </p:sp>
      <p:sp>
        <p:nvSpPr>
          <p:cNvPr id="9" name="Rectangle 8"/>
          <p:cNvSpPr/>
          <p:nvPr/>
        </p:nvSpPr>
        <p:spPr>
          <a:xfrm>
            <a:off x="345440" y="2942602"/>
            <a:ext cx="7147931"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572652" y="2944634"/>
            <a:ext cx="1190348" cy="2459736"/>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7712714" y="3136658"/>
            <a:ext cx="910224" cy="2075688"/>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445483" y="3055621"/>
            <a:ext cx="6947845"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a:xfrm>
            <a:off x="7786826" y="4625268"/>
            <a:ext cx="762000" cy="457200"/>
          </a:xfrm>
        </p:spPr>
        <p:txBody>
          <a:bodyPr/>
          <a:lstStyle>
            <a:lvl1pPr algn="ctr">
              <a:defRPr sz="2800">
                <a:solidFill>
                  <a:schemeClr val="accent1">
                    <a:lumMod val="50000"/>
                  </a:schemeClr>
                </a:solidFill>
              </a:defRPr>
            </a:lvl1pPr>
          </a:lstStyle>
          <a:p>
            <a:fld id="{03C30349-7272-4E4A-A8E9-9A999FC76E18}" type="slidenum">
              <a:rPr lang="en-US" smtClean="0"/>
              <a:t>‹#›</a:t>
            </a:fld>
            <a:endParaRPr lang="en-US"/>
          </a:p>
        </p:txBody>
      </p:sp>
      <p:sp>
        <p:nvSpPr>
          <p:cNvPr id="11" name="Rectangle 10"/>
          <p:cNvSpPr/>
          <p:nvPr/>
        </p:nvSpPr>
        <p:spPr>
          <a:xfrm>
            <a:off x="541822" y="4559276"/>
            <a:ext cx="6755166"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538971" y="3139440"/>
            <a:ext cx="6760868"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642805" y="4648200"/>
            <a:ext cx="6553200" cy="457200"/>
          </a:xfrm>
        </p:spPr>
        <p:txBody>
          <a:bodyPr>
            <a:normAutofit/>
          </a:bodyPr>
          <a:lstStyle>
            <a:lvl1pPr marL="0" indent="0" algn="ctr">
              <a:buNone/>
              <a:defRPr sz="1800" cap="all" spc="300" baseline="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lang="en-US" dirty="0"/>
          </a:p>
        </p:txBody>
      </p:sp>
      <p:sp>
        <p:nvSpPr>
          <p:cNvPr id="2" name="Title 1"/>
          <p:cNvSpPr>
            <a:spLocks noGrp="1"/>
          </p:cNvSpPr>
          <p:nvPr>
            <p:ph type="ctrTitle"/>
          </p:nvPr>
        </p:nvSpPr>
        <p:spPr>
          <a:xfrm>
            <a:off x="604705" y="3227033"/>
            <a:ext cx="6629400" cy="1219201"/>
          </a:xfrm>
        </p:spPr>
        <p:txBody>
          <a:bodyPr anchor="b" anchorCtr="0">
            <a:noAutofit/>
          </a:bodyPr>
          <a:lstStyle>
            <a:lvl1pPr>
              <a:defRPr sz="4000">
                <a:solidFill>
                  <a:schemeClr val="accent1">
                    <a:lumMod val="50000"/>
                  </a:schemeClr>
                </a:solidFill>
              </a:defRPr>
            </a:lvl1pPr>
          </a:lstStyle>
          <a:p>
            <a:r>
              <a:rPr lang="tr-TR"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0FFFB913-9CBE-F94F-ABF9-769537D9D51D}" type="datetimeFigureOut">
              <a:rPr lang="en-US" smtClean="0"/>
              <a:t>13.02.18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C30349-7272-4E4A-A8E9-9A999FC76E1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6861702" y="228600"/>
            <a:ext cx="1859280" cy="6122634"/>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Rectangle 7"/>
          <p:cNvSpPr/>
          <p:nvPr/>
        </p:nvSpPr>
        <p:spPr>
          <a:xfrm>
            <a:off x="6955225" y="351409"/>
            <a:ext cx="1672235" cy="587701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048577" y="395427"/>
            <a:ext cx="1485531" cy="5788981"/>
          </a:xfrm>
        </p:spPr>
        <p:txBody>
          <a:bodyPr vert="eaVert"/>
          <a:lstStyle/>
          <a:p>
            <a:r>
              <a:rPr lang="tr-TR" smtClean="0"/>
              <a:t>Click to edit Master title style</a:t>
            </a:r>
            <a:endParaRPr lang="en-US" dirty="0"/>
          </a:p>
        </p:txBody>
      </p:sp>
      <p:sp>
        <p:nvSpPr>
          <p:cNvPr id="3" name="Vertical Text Placeholder 2"/>
          <p:cNvSpPr>
            <a:spLocks noGrp="1"/>
          </p:cNvSpPr>
          <p:nvPr>
            <p:ph type="body" orient="vert" idx="1"/>
          </p:nvPr>
        </p:nvSpPr>
        <p:spPr>
          <a:xfrm>
            <a:off x="457200" y="380999"/>
            <a:ext cx="6172200" cy="5791201"/>
          </a:xfrm>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4" name="Date Placeholder 3"/>
          <p:cNvSpPr>
            <a:spLocks noGrp="1"/>
          </p:cNvSpPr>
          <p:nvPr>
            <p:ph type="dt" sz="half" idx="10"/>
          </p:nvPr>
        </p:nvSpPr>
        <p:spPr/>
        <p:txBody>
          <a:bodyPr/>
          <a:lstStyle/>
          <a:p>
            <a:fld id="{0FFFB913-9CBE-F94F-ABF9-769537D9D51D}" type="datetimeFigureOut">
              <a:rPr lang="en-US" smtClean="0"/>
              <a:t>13.02.18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C30349-7272-4E4A-A8E9-9A999FC76E1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idx="1"/>
          </p:nvPr>
        </p:nvSpPr>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0FFFB913-9CBE-F94F-ABF9-769537D9D51D}" type="datetimeFigureOut">
              <a:rPr lang="en-US" smtClean="0"/>
              <a:t>13.02.18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C30349-7272-4E4A-A8E9-9A999FC76E1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0FFFB913-9CBE-F94F-ABF9-769537D9D51D}" type="datetimeFigureOut">
              <a:rPr lang="en-US" smtClean="0"/>
              <a:t>13.02.18</a:t>
            </a:fld>
            <a:endParaRPr lang="en-US"/>
          </a:p>
        </p:txBody>
      </p:sp>
      <p:sp>
        <p:nvSpPr>
          <p:cNvPr id="13" name="Rectangle 12"/>
          <p:cNvSpPr/>
          <p:nvPr/>
        </p:nvSpPr>
        <p:spPr>
          <a:xfrm>
            <a:off x="451976" y="2946400"/>
            <a:ext cx="8265160"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567656" y="3048000"/>
            <a:ext cx="8033800"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C30349-7272-4E4A-A8E9-9A999FC76E18}" type="slidenum">
              <a:rPr lang="en-US" smtClean="0"/>
              <a:t>‹#›</a:t>
            </a:fld>
            <a:endParaRPr lang="en-US"/>
          </a:p>
        </p:txBody>
      </p:sp>
      <p:sp>
        <p:nvSpPr>
          <p:cNvPr id="2" name="Title 1"/>
          <p:cNvSpPr>
            <a:spLocks noGrp="1"/>
          </p:cNvSpPr>
          <p:nvPr>
            <p:ph type="title"/>
          </p:nvPr>
        </p:nvSpPr>
        <p:spPr>
          <a:xfrm>
            <a:off x="736456" y="3200399"/>
            <a:ext cx="7696200" cy="1295401"/>
          </a:xfrm>
        </p:spPr>
        <p:txBody>
          <a:bodyPr anchor="b" anchorCtr="0">
            <a:noAutofit/>
          </a:bodyPr>
          <a:lstStyle>
            <a:lvl1pPr algn="ctr" defTabSz="914400" rtl="0" eaLnBrk="1" latinLnBrk="0" hangingPunct="1">
              <a:spcBef>
                <a:spcPct val="0"/>
              </a:spcBef>
              <a:buNone/>
              <a:defRPr lang="en-US" sz="4000" kern="1200" cap="all" baseline="0" dirty="0">
                <a:solidFill>
                  <a:schemeClr val="accent1">
                    <a:lumMod val="50000"/>
                  </a:schemeClr>
                </a:solidFill>
                <a:latin typeface="+mj-lt"/>
                <a:ea typeface="+mj-ea"/>
                <a:cs typeface="+mj-cs"/>
              </a:defRPr>
            </a:lvl1pPr>
          </a:lstStyle>
          <a:p>
            <a:r>
              <a:rPr lang="tr-TR" smtClean="0"/>
              <a:t>Click to edit Master title style</a:t>
            </a:r>
            <a:endParaRPr lang="en-US" dirty="0"/>
          </a:p>
        </p:txBody>
      </p:sp>
      <p:sp>
        <p:nvSpPr>
          <p:cNvPr id="15" name="Rectangle 14"/>
          <p:cNvSpPr/>
          <p:nvPr/>
        </p:nvSpPr>
        <p:spPr>
          <a:xfrm>
            <a:off x="675496" y="4541520"/>
            <a:ext cx="7818120"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36456" y="4607510"/>
            <a:ext cx="7696200" cy="523783"/>
          </a:xfrm>
        </p:spPr>
        <p:txBody>
          <a:bodyPr anchor="ctr">
            <a:normAutofit/>
          </a:bodyPr>
          <a:lstStyle>
            <a:lvl1pPr marL="0" indent="0" algn="ctr">
              <a:buNone/>
              <a:defRPr sz="2000" cap="all" spc="250" baseline="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14" name="Rectangle 13"/>
          <p:cNvSpPr/>
          <p:nvPr/>
        </p:nvSpPr>
        <p:spPr>
          <a:xfrm>
            <a:off x="675757" y="3124200"/>
            <a:ext cx="7817599"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p>
            <a:r>
              <a:rPr lang="tr-TR" smtClean="0"/>
              <a:t>Click to edit Master title style</a:t>
            </a:r>
            <a:endParaRPr lang="en-US"/>
          </a:p>
        </p:txBody>
      </p:sp>
      <p:sp>
        <p:nvSpPr>
          <p:cNvPr id="3" name="Content Placeholder 2"/>
          <p:cNvSpPr>
            <a:spLocks noGrp="1"/>
          </p:cNvSpPr>
          <p:nvPr>
            <p:ph sz="half" idx="1"/>
          </p:nvPr>
        </p:nvSpPr>
        <p:spPr>
          <a:xfrm>
            <a:off x="426128"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4" name="Content Placeholder 3"/>
          <p:cNvSpPr>
            <a:spLocks noGrp="1"/>
          </p:cNvSpPr>
          <p:nvPr>
            <p:ph sz="half" idx="2"/>
          </p:nvPr>
        </p:nvSpPr>
        <p:spPr>
          <a:xfrm>
            <a:off x="4648200"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5" name="Date Placeholder 4"/>
          <p:cNvSpPr>
            <a:spLocks noGrp="1"/>
          </p:cNvSpPr>
          <p:nvPr>
            <p:ph type="dt" sz="half" idx="10"/>
          </p:nvPr>
        </p:nvSpPr>
        <p:spPr/>
        <p:txBody>
          <a:bodyPr/>
          <a:lstStyle/>
          <a:p>
            <a:fld id="{0FFFB913-9CBE-F94F-ABF9-769537D9D51D}" type="datetimeFigureOut">
              <a:rPr lang="en-US" smtClean="0"/>
              <a:t>13.02.18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C30349-7272-4E4A-A8E9-9A999FC76E18}"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lvl1pPr>
              <a:defRPr/>
            </a:lvl1pPr>
          </a:lstStyle>
          <a:p>
            <a:r>
              <a:rPr lang="tr-TR" smtClean="0"/>
              <a:t>Click to edit Master title style</a:t>
            </a:r>
            <a:endParaRPr lang="en-US"/>
          </a:p>
        </p:txBody>
      </p:sp>
      <p:sp>
        <p:nvSpPr>
          <p:cNvPr id="3" name="Text Placeholder 2"/>
          <p:cNvSpPr>
            <a:spLocks noGrp="1"/>
          </p:cNvSpPr>
          <p:nvPr>
            <p:ph type="body" idx="1"/>
          </p:nvPr>
        </p:nvSpPr>
        <p:spPr>
          <a:xfrm>
            <a:off x="426128" y="1722438"/>
            <a:ext cx="4040188"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426128" y="2438400"/>
            <a:ext cx="4040188"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645025" y="2438400"/>
            <a:ext cx="4041775"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7" name="Date Placeholder 6"/>
          <p:cNvSpPr>
            <a:spLocks noGrp="1"/>
          </p:cNvSpPr>
          <p:nvPr>
            <p:ph type="dt" sz="half" idx="10"/>
          </p:nvPr>
        </p:nvSpPr>
        <p:spPr/>
        <p:txBody>
          <a:bodyPr/>
          <a:lstStyle/>
          <a:p>
            <a:fld id="{0FFFB913-9CBE-F94F-ABF9-769537D9D51D}" type="datetimeFigureOut">
              <a:rPr lang="en-US" smtClean="0"/>
              <a:t>13.02.18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3C30349-7272-4E4A-A8E9-9A999FC76E1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Date Placeholder 2"/>
          <p:cNvSpPr>
            <a:spLocks noGrp="1"/>
          </p:cNvSpPr>
          <p:nvPr>
            <p:ph type="dt" sz="half" idx="10"/>
          </p:nvPr>
        </p:nvSpPr>
        <p:spPr/>
        <p:txBody>
          <a:bodyPr/>
          <a:lstStyle/>
          <a:p>
            <a:fld id="{0FFFB913-9CBE-F94F-ABF9-769537D9D51D}" type="datetimeFigureOut">
              <a:rPr lang="en-US" smtClean="0"/>
              <a:t>13.02.18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3C30349-7272-4E4A-A8E9-9A999FC76E1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ounded Rectangle 10"/>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0FFFB913-9CBE-F94F-ABF9-769537D9D51D}" type="datetimeFigureOut">
              <a:rPr lang="en-US" smtClean="0"/>
              <a:t>13.02.18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3C30349-7272-4E4A-A8E9-9A999FC76E1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ounded Rectangle 11"/>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3886200" y="685800"/>
            <a:ext cx="4572000" cy="52578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5" name="Date Placeholder 4"/>
          <p:cNvSpPr>
            <a:spLocks noGrp="1"/>
          </p:cNvSpPr>
          <p:nvPr>
            <p:ph type="dt" sz="half" idx="10"/>
          </p:nvPr>
        </p:nvSpPr>
        <p:spPr/>
        <p:txBody>
          <a:bodyPr/>
          <a:lstStyle/>
          <a:p>
            <a:fld id="{0FFFB913-9CBE-F94F-ABF9-769537D9D51D}" type="datetimeFigureOut">
              <a:rPr lang="en-US" smtClean="0"/>
              <a:t>13.02.18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C30349-7272-4E4A-A8E9-9A999FC76E18}" type="slidenum">
              <a:rPr lang="en-US" smtClean="0"/>
              <a:t>‹#›</a:t>
            </a:fld>
            <a:endParaRPr lang="en-US"/>
          </a:p>
        </p:txBody>
      </p:sp>
      <p:sp>
        <p:nvSpPr>
          <p:cNvPr id="8" name="Rectangle 7"/>
          <p:cNvSpPr/>
          <p:nvPr/>
        </p:nvSpPr>
        <p:spPr>
          <a:xfrm>
            <a:off x="560034" y="1505712"/>
            <a:ext cx="2716566" cy="352348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676690" y="1642472"/>
            <a:ext cx="2483254" cy="3234328"/>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769000" y="2971800"/>
            <a:ext cx="2298634" cy="1752600"/>
          </a:xfrm>
        </p:spPr>
        <p:txBody>
          <a:bodyPr/>
          <a:lstStyle>
            <a:lvl1pPr marL="0" indent="0">
              <a:spcBef>
                <a:spcPts val="4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2" name="Title 1"/>
          <p:cNvSpPr>
            <a:spLocks noGrp="1"/>
          </p:cNvSpPr>
          <p:nvPr>
            <p:ph type="title"/>
          </p:nvPr>
        </p:nvSpPr>
        <p:spPr>
          <a:xfrm>
            <a:off x="769000" y="1734312"/>
            <a:ext cx="2298634" cy="1191620"/>
          </a:xfrm>
        </p:spPr>
        <p:txBody>
          <a:bodyPr anchor="b">
            <a:normAutofit/>
          </a:bodyPr>
          <a:lstStyle>
            <a:lvl1pPr algn="l">
              <a:defRPr sz="2000" b="0">
                <a:solidFill>
                  <a:schemeClr val="accent1">
                    <a:lumMod val="75000"/>
                  </a:schemeClr>
                </a:solidFill>
              </a:defRPr>
            </a:lvl1pPr>
          </a:lstStyle>
          <a:p>
            <a:r>
              <a:rPr lang="tr-TR" smtClean="0"/>
              <a:t>Click to edit Master title style</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ounded Rectangle 8"/>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685800" y="621437"/>
            <a:ext cx="7772400" cy="4331564"/>
          </a:xfrm>
          <a:solidFill>
            <a:schemeClr val="bg2"/>
          </a:solidFill>
          <a:ln>
            <a:noFill/>
          </a:ln>
          <a:effectLst>
            <a:softEdge rad="12700"/>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lang="en-US" dirty="0"/>
          </a:p>
        </p:txBody>
      </p:sp>
      <p:sp>
        <p:nvSpPr>
          <p:cNvPr id="5" name="Date Placeholder 4"/>
          <p:cNvSpPr>
            <a:spLocks noGrp="1"/>
          </p:cNvSpPr>
          <p:nvPr>
            <p:ph type="dt" sz="half" idx="10"/>
          </p:nvPr>
        </p:nvSpPr>
        <p:spPr/>
        <p:txBody>
          <a:bodyPr/>
          <a:lstStyle/>
          <a:p>
            <a:fld id="{0FFFB913-9CBE-F94F-ABF9-769537D9D51D}" type="datetimeFigureOut">
              <a:rPr lang="en-US" smtClean="0"/>
              <a:t>13.02.18</a:t>
            </a:fld>
            <a:endParaRPr lang="en-US"/>
          </a:p>
        </p:txBody>
      </p:sp>
      <p:sp>
        <p:nvSpPr>
          <p:cNvPr id="7" name="Slide Number Placeholder 6"/>
          <p:cNvSpPr>
            <a:spLocks noGrp="1"/>
          </p:cNvSpPr>
          <p:nvPr>
            <p:ph type="sldNum" sz="quarter" idx="12"/>
          </p:nvPr>
        </p:nvSpPr>
        <p:spPr/>
        <p:txBody>
          <a:bodyPr/>
          <a:lstStyle/>
          <a:p>
            <a:fld id="{03C30349-7272-4E4A-A8E9-9A999FC76E18}" type="slidenum">
              <a:rPr lang="en-US" smtClean="0"/>
              <a:t>‹#›</a:t>
            </a:fld>
            <a:endParaRPr lang="en-US"/>
          </a:p>
        </p:txBody>
      </p:sp>
      <p:sp>
        <p:nvSpPr>
          <p:cNvPr id="10" name="Rectangle 9"/>
          <p:cNvSpPr/>
          <p:nvPr/>
        </p:nvSpPr>
        <p:spPr>
          <a:xfrm>
            <a:off x="685800" y="4953000"/>
            <a:ext cx="7772400" cy="13716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61999" y="5029200"/>
            <a:ext cx="7600765" cy="120292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p:txBody>
          <a:bodyPr/>
          <a:lstStyle/>
          <a:p>
            <a:endParaRPr lang="en-US"/>
          </a:p>
        </p:txBody>
      </p:sp>
      <p:sp>
        <p:nvSpPr>
          <p:cNvPr id="13" name="Rectangle 12"/>
          <p:cNvSpPr/>
          <p:nvPr/>
        </p:nvSpPr>
        <p:spPr>
          <a:xfrm>
            <a:off x="914400" y="5638800"/>
            <a:ext cx="7328514" cy="451696"/>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05589" y="5074920"/>
            <a:ext cx="7946136" cy="1097280"/>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956289" y="5656556"/>
            <a:ext cx="7244736" cy="401715"/>
          </a:xfrm>
        </p:spPr>
        <p:txBody>
          <a:bodyPr anchor="ctr">
            <a:normAutofit/>
          </a:bodyPr>
          <a:lstStyle>
            <a:lvl1pPr marL="0" indent="0" algn="ctr">
              <a:buNone/>
              <a:defRPr sz="1500" cap="all" spc="250" baseline="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2" name="Title 1"/>
          <p:cNvSpPr>
            <a:spLocks noGrp="1"/>
          </p:cNvSpPr>
          <p:nvPr>
            <p:ph type="title"/>
          </p:nvPr>
        </p:nvSpPr>
        <p:spPr>
          <a:xfrm>
            <a:off x="914400" y="5105400"/>
            <a:ext cx="7328514" cy="523043"/>
          </a:xfrm>
        </p:spPr>
        <p:txBody>
          <a:bodyPr anchor="ctr" anchorCtr="0"/>
          <a:lstStyle>
            <a:lvl1pPr algn="ctr">
              <a:defRPr sz="2000" b="0">
                <a:solidFill>
                  <a:schemeClr val="accent1">
                    <a:lumMod val="75000"/>
                  </a:schemeClr>
                </a:solidFill>
              </a:defRPr>
            </a:lvl1pPr>
          </a:lstStyle>
          <a:p>
            <a:r>
              <a:rPr lang="tr-TR" smtClean="0"/>
              <a:t>Click to edit Master title style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7" name="Rounded Rectangle 6"/>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752600"/>
            <a:ext cx="8229600" cy="4373563"/>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fld id="{0FFFB913-9CBE-F94F-ABF9-769537D9D51D}" type="datetimeFigureOut">
              <a:rPr lang="en-US" smtClean="0"/>
              <a:t>13.02.18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fld id="{03C30349-7272-4E4A-A8E9-9A999FC76E18}" type="slidenum">
              <a:rPr lang="en-US" smtClean="0"/>
              <a:t>‹#›</a:t>
            </a:fld>
            <a:endParaRPr lang="en-US"/>
          </a:p>
        </p:txBody>
      </p:sp>
      <p:sp>
        <p:nvSpPr>
          <p:cNvPr id="9" name="Rectangle 8"/>
          <p:cNvSpPr/>
          <p:nvPr/>
        </p:nvSpPr>
        <p:spPr>
          <a:xfrm>
            <a:off x="274320" y="278166"/>
            <a:ext cx="8595360" cy="1325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10" name="Rectangle 9"/>
          <p:cNvSpPr/>
          <p:nvPr/>
        </p:nvSpPr>
        <p:spPr>
          <a:xfrm>
            <a:off x="372863" y="372862"/>
            <a:ext cx="8380520" cy="11185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26128" y="408372"/>
            <a:ext cx="8260672" cy="1039427"/>
          </a:xfrm>
          <a:prstGeom prst="rect">
            <a:avLst/>
          </a:prstGeom>
        </p:spPr>
        <p:txBody>
          <a:bodyPr vert="horz" lIns="91440" tIns="45720" rIns="91440" bIns="45720" rtlCol="0" anchor="ctr">
            <a:normAutofit/>
          </a:bodyPr>
          <a:lstStyle/>
          <a:p>
            <a:r>
              <a:rPr lang="tr-TR" smtClean="0"/>
              <a:t>Click to edit Master title style</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3500" kern="1200" cap="all" baseline="0">
          <a:solidFill>
            <a:schemeClr val="accent1">
              <a:lumMod val="75000"/>
            </a:schemeClr>
          </a:solidFill>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dirty="0" err="1" smtClean="0"/>
              <a:t>Yrd</a:t>
            </a:r>
            <a:r>
              <a:rPr lang="en-US" dirty="0" smtClean="0"/>
              <a:t>. </a:t>
            </a:r>
            <a:r>
              <a:rPr lang="en-US" dirty="0" err="1" smtClean="0"/>
              <a:t>Doç</a:t>
            </a:r>
            <a:r>
              <a:rPr lang="en-US" dirty="0" smtClean="0"/>
              <a:t>. Dr. H. DENİZ GÜLLEROĞLU</a:t>
            </a:r>
            <a:endParaRPr lang="en-US" dirty="0"/>
          </a:p>
        </p:txBody>
      </p:sp>
      <p:sp>
        <p:nvSpPr>
          <p:cNvPr id="2" name="Title 1"/>
          <p:cNvSpPr>
            <a:spLocks noGrp="1"/>
          </p:cNvSpPr>
          <p:nvPr>
            <p:ph type="ctrTitle"/>
          </p:nvPr>
        </p:nvSpPr>
        <p:spPr>
          <a:xfrm>
            <a:off x="685800" y="1088498"/>
            <a:ext cx="7772400" cy="1470025"/>
          </a:xfrm>
        </p:spPr>
        <p:txBody>
          <a:bodyPr>
            <a:normAutofit/>
          </a:bodyPr>
          <a:lstStyle/>
          <a:p>
            <a:r>
              <a:rPr lang="en-US" dirty="0" smtClean="0"/>
              <a:t>ZEKA KURAMLARI</a:t>
            </a:r>
            <a:endParaRPr lang="en-US" dirty="0"/>
          </a:p>
        </p:txBody>
      </p:sp>
    </p:spTree>
    <p:extLst>
      <p:ext uri="{BB962C8B-B14F-4D97-AF65-F5344CB8AC3E}">
        <p14:creationId xmlns:p14="http://schemas.microsoft.com/office/powerpoint/2010/main" val="26755340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46912"/>
            <a:ext cx="8229600" cy="4479252"/>
          </a:xfrm>
        </p:spPr>
        <p:txBody>
          <a:bodyPr>
            <a:noAutofit/>
          </a:bodyPr>
          <a:lstStyle/>
          <a:p>
            <a:pPr algn="just"/>
            <a:r>
              <a:rPr lang="tr-TR" dirty="0" smtClean="0">
                <a:latin typeface="Times New Roman"/>
                <a:cs typeface="Times New Roman"/>
              </a:rPr>
              <a:t>Faktör analitik yeteneklere dayalı geliştirilen bir diğer  önemli çok faktörlü zeka modeli ise </a:t>
            </a:r>
            <a:r>
              <a:rPr lang="tr-TR" b="1" dirty="0" smtClean="0">
                <a:latin typeface="Times New Roman"/>
                <a:cs typeface="Times New Roman"/>
              </a:rPr>
              <a:t>Üç Katmanlı Bilişsel Yetenekler </a:t>
            </a:r>
            <a:r>
              <a:rPr lang="tr-TR" dirty="0" smtClean="0">
                <a:latin typeface="Times New Roman"/>
                <a:cs typeface="Times New Roman"/>
              </a:rPr>
              <a:t>modelidir (Carroll,1997).</a:t>
            </a:r>
            <a:endParaRPr lang="tr-TR" b="1" u="sng" dirty="0" smtClean="0">
              <a:latin typeface="Times New Roman"/>
              <a:cs typeface="Times New Roman"/>
            </a:endParaRPr>
          </a:p>
          <a:p>
            <a:pPr algn="just"/>
            <a:endParaRPr lang="tr-TR" b="1" u="sng" dirty="0" smtClean="0">
              <a:latin typeface="Times New Roman"/>
              <a:cs typeface="Times New Roman"/>
            </a:endParaRPr>
          </a:p>
          <a:p>
            <a:pPr algn="just"/>
            <a:endParaRPr lang="tr-TR" b="1" u="sng" dirty="0" smtClean="0">
              <a:latin typeface="Times New Roman"/>
              <a:cs typeface="Times New Roman"/>
            </a:endParaRPr>
          </a:p>
          <a:p>
            <a:pPr algn="just"/>
            <a:r>
              <a:rPr lang="tr-TR" b="1" u="sng" dirty="0" smtClean="0">
                <a:latin typeface="Times New Roman"/>
                <a:cs typeface="Times New Roman"/>
              </a:rPr>
              <a:t>CHC Modeli:</a:t>
            </a:r>
            <a:r>
              <a:rPr lang="tr-TR" dirty="0" smtClean="0">
                <a:latin typeface="Times New Roman"/>
                <a:cs typeface="Times New Roman"/>
              </a:rPr>
              <a:t> </a:t>
            </a:r>
            <a:r>
              <a:rPr lang="tr-TR" dirty="0" err="1" smtClean="0">
                <a:latin typeface="Times New Roman"/>
                <a:cs typeface="Times New Roman"/>
              </a:rPr>
              <a:t>Cattel</a:t>
            </a:r>
            <a:r>
              <a:rPr lang="tr-TR" dirty="0" smtClean="0">
                <a:latin typeface="Times New Roman"/>
                <a:cs typeface="Times New Roman"/>
              </a:rPr>
              <a:t> </a:t>
            </a:r>
            <a:r>
              <a:rPr lang="tr-TR" dirty="0" err="1" smtClean="0">
                <a:latin typeface="Times New Roman"/>
                <a:cs typeface="Times New Roman"/>
              </a:rPr>
              <a:t>Horn</a:t>
            </a:r>
            <a:r>
              <a:rPr lang="tr-TR" dirty="0" smtClean="0">
                <a:latin typeface="Times New Roman"/>
                <a:cs typeface="Times New Roman"/>
              </a:rPr>
              <a:t> ve </a:t>
            </a:r>
            <a:r>
              <a:rPr lang="tr-TR" dirty="0" err="1" smtClean="0">
                <a:latin typeface="Times New Roman"/>
                <a:cs typeface="Times New Roman"/>
              </a:rPr>
              <a:t>Carroll</a:t>
            </a:r>
            <a:r>
              <a:rPr lang="tr-TR" dirty="0" smtClean="0">
                <a:latin typeface="Times New Roman"/>
                <a:cs typeface="Times New Roman"/>
              </a:rPr>
              <a:t> modelleri çeşitli bakımlardan benzerlik gösterir. Kapsamlı yetenekleri (</a:t>
            </a:r>
            <a:r>
              <a:rPr lang="tr-TR" dirty="0" err="1" smtClean="0">
                <a:latin typeface="Times New Roman"/>
                <a:cs typeface="Times New Roman"/>
              </a:rPr>
              <a:t>Carrol’un</a:t>
            </a:r>
            <a:r>
              <a:rPr lang="tr-TR" dirty="0" smtClean="0">
                <a:latin typeface="Times New Roman"/>
                <a:cs typeface="Times New Roman"/>
              </a:rPr>
              <a:t> kuramındaki ikinci katman düzeyi) daha dar kapsamlı bazı yetenekleri içerecek biçimde (</a:t>
            </a:r>
            <a:r>
              <a:rPr lang="tr-TR" dirty="0" err="1" smtClean="0">
                <a:latin typeface="Times New Roman"/>
                <a:cs typeface="Times New Roman"/>
              </a:rPr>
              <a:t>Carrol’un</a:t>
            </a:r>
            <a:r>
              <a:rPr lang="tr-TR" dirty="0" smtClean="0">
                <a:latin typeface="Times New Roman"/>
                <a:cs typeface="Times New Roman"/>
              </a:rPr>
              <a:t> kuramındaki birinci düzey) içerecek biçimde düzenlemeleri gibi. </a:t>
            </a:r>
            <a:endParaRPr lang="tr-TR" b="1" u="sng" dirty="0" smtClean="0">
              <a:latin typeface="Times New Roman"/>
              <a:cs typeface="Times New Roman"/>
            </a:endParaRPr>
          </a:p>
          <a:p>
            <a:pPr algn="r"/>
            <a:r>
              <a:rPr lang="tr-TR" dirty="0" smtClean="0">
                <a:latin typeface="Times New Roman"/>
                <a:cs typeface="Times New Roman"/>
              </a:rPr>
              <a:t>(</a:t>
            </a:r>
            <a:r>
              <a:rPr lang="tr-TR" dirty="0" err="1" smtClean="0">
                <a:latin typeface="Times New Roman"/>
                <a:cs typeface="Times New Roman"/>
              </a:rPr>
              <a:t>Cohen</a:t>
            </a:r>
            <a:r>
              <a:rPr lang="tr-TR" dirty="0" smtClean="0">
                <a:latin typeface="Times New Roman"/>
                <a:cs typeface="Times New Roman"/>
              </a:rPr>
              <a:t> ve </a:t>
            </a:r>
            <a:r>
              <a:rPr lang="tr-TR" dirty="0" err="1" smtClean="0">
                <a:latin typeface="Times New Roman"/>
                <a:cs typeface="Times New Roman"/>
              </a:rPr>
              <a:t>Swerdlik</a:t>
            </a:r>
            <a:r>
              <a:rPr lang="tr-TR" dirty="0" smtClean="0">
                <a:latin typeface="Times New Roman"/>
                <a:cs typeface="Times New Roman"/>
              </a:rPr>
              <a:t>, 2013)</a:t>
            </a:r>
          </a:p>
          <a:p>
            <a:pPr algn="just"/>
            <a:endParaRPr lang="tr-TR" b="1" u="sng" dirty="0">
              <a:latin typeface="Times New Roman"/>
              <a:cs typeface="Times New Roman"/>
            </a:endParaRPr>
          </a:p>
        </p:txBody>
      </p:sp>
    </p:spTree>
    <p:extLst>
      <p:ext uri="{BB962C8B-B14F-4D97-AF65-F5344CB8AC3E}">
        <p14:creationId xmlns:p14="http://schemas.microsoft.com/office/powerpoint/2010/main" val="12923025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755348"/>
            <a:ext cx="8229600" cy="4370815"/>
          </a:xfrm>
        </p:spPr>
        <p:txBody>
          <a:bodyPr>
            <a:normAutofit/>
          </a:bodyPr>
          <a:lstStyle/>
          <a:p>
            <a:pPr algn="just"/>
            <a:endParaRPr lang="en-US" sz="2600" dirty="0" smtClean="0">
              <a:latin typeface="Times New Roman"/>
              <a:cs typeface="Times New Roman"/>
            </a:endParaRPr>
          </a:p>
          <a:p>
            <a:pPr algn="just"/>
            <a:endParaRPr lang="en-US" sz="2600" dirty="0" smtClean="0">
              <a:latin typeface="Times New Roman"/>
              <a:cs typeface="Times New Roman"/>
            </a:endParaRPr>
          </a:p>
          <a:p>
            <a:pPr algn="just"/>
            <a:r>
              <a:rPr lang="en-US" dirty="0" smtClean="0">
                <a:latin typeface="Times New Roman"/>
                <a:cs typeface="Times New Roman"/>
              </a:rPr>
              <a:t>Cohen, R. J., &amp; </a:t>
            </a:r>
            <a:r>
              <a:rPr lang="en-US" dirty="0" err="1" smtClean="0">
                <a:latin typeface="Times New Roman"/>
                <a:cs typeface="Times New Roman"/>
              </a:rPr>
              <a:t>Swerdlik</a:t>
            </a:r>
            <a:r>
              <a:rPr lang="en-US" dirty="0" smtClean="0">
                <a:latin typeface="Times New Roman"/>
                <a:cs typeface="Times New Roman"/>
              </a:rPr>
              <a:t>, M. E. (2013). </a:t>
            </a:r>
            <a:r>
              <a:rPr lang="en-US" dirty="0" err="1" smtClean="0">
                <a:latin typeface="Times New Roman"/>
                <a:cs typeface="Times New Roman"/>
              </a:rPr>
              <a:t>Psikolojik</a:t>
            </a:r>
            <a:r>
              <a:rPr lang="en-US" dirty="0" smtClean="0">
                <a:latin typeface="Times New Roman"/>
                <a:cs typeface="Times New Roman"/>
              </a:rPr>
              <a:t> test </a:t>
            </a:r>
            <a:r>
              <a:rPr lang="en-US" dirty="0" err="1" smtClean="0">
                <a:latin typeface="Times New Roman"/>
                <a:cs typeface="Times New Roman"/>
              </a:rPr>
              <a:t>ve</a:t>
            </a:r>
            <a:r>
              <a:rPr lang="en-US" dirty="0" smtClean="0">
                <a:latin typeface="Times New Roman"/>
                <a:cs typeface="Times New Roman"/>
              </a:rPr>
              <a:t> </a:t>
            </a:r>
            <a:r>
              <a:rPr lang="en-US" dirty="0" err="1" smtClean="0">
                <a:latin typeface="Times New Roman"/>
                <a:cs typeface="Times New Roman"/>
              </a:rPr>
              <a:t>değerleme-testlere</a:t>
            </a:r>
            <a:r>
              <a:rPr lang="en-US" dirty="0" smtClean="0">
                <a:latin typeface="Times New Roman"/>
                <a:cs typeface="Times New Roman"/>
              </a:rPr>
              <a:t> </a:t>
            </a:r>
            <a:r>
              <a:rPr lang="en-US" dirty="0" err="1" smtClean="0">
                <a:latin typeface="Times New Roman"/>
                <a:cs typeface="Times New Roman"/>
              </a:rPr>
              <a:t>ve</a:t>
            </a:r>
            <a:r>
              <a:rPr lang="en-US" dirty="0" smtClean="0">
                <a:latin typeface="Times New Roman"/>
                <a:cs typeface="Times New Roman"/>
              </a:rPr>
              <a:t> </a:t>
            </a:r>
            <a:r>
              <a:rPr lang="en-US" dirty="0" err="1" smtClean="0">
                <a:latin typeface="Times New Roman"/>
                <a:cs typeface="Times New Roman"/>
              </a:rPr>
              <a:t>ölçmeye</a:t>
            </a:r>
            <a:r>
              <a:rPr lang="en-US" dirty="0" smtClean="0">
                <a:latin typeface="Times New Roman"/>
                <a:cs typeface="Times New Roman"/>
              </a:rPr>
              <a:t> </a:t>
            </a:r>
            <a:r>
              <a:rPr lang="en-US" dirty="0" err="1" smtClean="0">
                <a:latin typeface="Times New Roman"/>
                <a:cs typeface="Times New Roman"/>
              </a:rPr>
              <a:t>giriş</a:t>
            </a:r>
            <a:r>
              <a:rPr lang="en-US" dirty="0" smtClean="0">
                <a:latin typeface="Times New Roman"/>
                <a:cs typeface="Times New Roman"/>
              </a:rPr>
              <a:t>. </a:t>
            </a:r>
            <a:r>
              <a:rPr lang="en-US" dirty="0" err="1" smtClean="0">
                <a:latin typeface="Times New Roman"/>
                <a:cs typeface="Times New Roman"/>
              </a:rPr>
              <a:t>Çev</a:t>
            </a:r>
            <a:r>
              <a:rPr lang="en-US" dirty="0" smtClean="0">
                <a:latin typeface="Times New Roman"/>
                <a:cs typeface="Times New Roman"/>
              </a:rPr>
              <a:t>. Ed. E. </a:t>
            </a:r>
            <a:r>
              <a:rPr lang="en-US" dirty="0" err="1" smtClean="0">
                <a:latin typeface="Times New Roman"/>
                <a:cs typeface="Times New Roman"/>
              </a:rPr>
              <a:t>Tavşancıl</a:t>
            </a:r>
            <a:r>
              <a:rPr lang="en-US" dirty="0" smtClean="0">
                <a:latin typeface="Times New Roman"/>
                <a:cs typeface="Times New Roman"/>
              </a:rPr>
              <a:t>). Ankara: Nobel </a:t>
            </a:r>
            <a:r>
              <a:rPr lang="en-US" dirty="0" err="1" smtClean="0">
                <a:latin typeface="Times New Roman"/>
                <a:cs typeface="Times New Roman"/>
              </a:rPr>
              <a:t>Akademi</a:t>
            </a:r>
            <a:r>
              <a:rPr lang="en-US" dirty="0" smtClean="0">
                <a:latin typeface="Times New Roman"/>
                <a:cs typeface="Times New Roman"/>
              </a:rPr>
              <a:t>.(</a:t>
            </a:r>
            <a:r>
              <a:rPr lang="en-US" dirty="0" err="1" smtClean="0">
                <a:latin typeface="Times New Roman"/>
                <a:cs typeface="Times New Roman"/>
              </a:rPr>
              <a:t>Orijinal</a:t>
            </a:r>
            <a:r>
              <a:rPr lang="en-US" dirty="0" smtClean="0">
                <a:latin typeface="Times New Roman"/>
                <a:cs typeface="Times New Roman"/>
              </a:rPr>
              <a:t> </a:t>
            </a:r>
            <a:r>
              <a:rPr lang="en-US" dirty="0" err="1" smtClean="0">
                <a:latin typeface="Times New Roman"/>
                <a:cs typeface="Times New Roman"/>
              </a:rPr>
              <a:t>eserin</a:t>
            </a:r>
            <a:r>
              <a:rPr lang="en-US" dirty="0" smtClean="0">
                <a:latin typeface="Times New Roman"/>
                <a:cs typeface="Times New Roman"/>
              </a:rPr>
              <a:t> </a:t>
            </a:r>
            <a:r>
              <a:rPr lang="en-US" dirty="0" err="1" smtClean="0">
                <a:latin typeface="Times New Roman"/>
                <a:cs typeface="Times New Roman"/>
              </a:rPr>
              <a:t>yayın</a:t>
            </a:r>
            <a:r>
              <a:rPr lang="en-US" dirty="0" smtClean="0">
                <a:latin typeface="Times New Roman"/>
                <a:cs typeface="Times New Roman"/>
              </a:rPr>
              <a:t> </a:t>
            </a:r>
            <a:r>
              <a:rPr lang="en-US" dirty="0" err="1" smtClean="0">
                <a:latin typeface="Times New Roman"/>
                <a:cs typeface="Times New Roman"/>
              </a:rPr>
              <a:t>tarihi</a:t>
            </a:r>
            <a:r>
              <a:rPr lang="en-US" dirty="0" smtClean="0">
                <a:latin typeface="Times New Roman"/>
                <a:cs typeface="Times New Roman"/>
              </a:rPr>
              <a:t> 2010). ISO 690</a:t>
            </a:r>
          </a:p>
          <a:p>
            <a:pPr algn="just"/>
            <a:endParaRPr lang="en-US" sz="2600" dirty="0" smtClean="0">
              <a:latin typeface="Times New Roman"/>
              <a:cs typeface="Times New Roman"/>
            </a:endParaRPr>
          </a:p>
        </p:txBody>
      </p:sp>
      <p:sp>
        <p:nvSpPr>
          <p:cNvPr id="4" name="TextBox 3"/>
          <p:cNvSpPr txBox="1"/>
          <p:nvPr/>
        </p:nvSpPr>
        <p:spPr>
          <a:xfrm>
            <a:off x="3501647" y="655486"/>
            <a:ext cx="2108269" cy="892552"/>
          </a:xfrm>
          <a:prstGeom prst="rect">
            <a:avLst/>
          </a:prstGeom>
          <a:noFill/>
        </p:spPr>
        <p:txBody>
          <a:bodyPr wrap="none" rtlCol="0">
            <a:spAutoFit/>
          </a:bodyPr>
          <a:lstStyle/>
          <a:p>
            <a:r>
              <a:rPr lang="en-US" sz="2600" b="1" dirty="0">
                <a:latin typeface="Times New Roman"/>
                <a:cs typeface="Times New Roman"/>
              </a:rPr>
              <a:t>KAYNAKÇA</a:t>
            </a:r>
          </a:p>
          <a:p>
            <a:endParaRPr lang="en-US" sz="2600" dirty="0"/>
          </a:p>
        </p:txBody>
      </p:sp>
    </p:spTree>
    <p:extLst>
      <p:ext uri="{BB962C8B-B14F-4D97-AF65-F5344CB8AC3E}">
        <p14:creationId xmlns:p14="http://schemas.microsoft.com/office/powerpoint/2010/main" val="31005890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752600"/>
            <a:ext cx="8229600" cy="4373563"/>
          </a:xfrm>
        </p:spPr>
        <p:txBody>
          <a:bodyPr>
            <a:normAutofit/>
          </a:bodyPr>
          <a:lstStyle/>
          <a:p>
            <a:pPr algn="just"/>
            <a:r>
              <a:rPr lang="tr-TR" dirty="0" smtClean="0">
                <a:latin typeface="Times New Roman"/>
                <a:cs typeface="Times New Roman"/>
              </a:rPr>
              <a:t>Bireysel farkların düzenli olarak incelenmesi XIX. Yüzyılın sonlarına rastlar. Bireysel farklılıkları ilk defa sistemli olarak inceleyen Francis </a:t>
            </a:r>
            <a:r>
              <a:rPr lang="tr-TR" dirty="0" err="1" smtClean="0">
                <a:latin typeface="Times New Roman"/>
                <a:cs typeface="Times New Roman"/>
              </a:rPr>
              <a:t>Galton’dur</a:t>
            </a:r>
            <a:r>
              <a:rPr lang="tr-TR" dirty="0" smtClean="0">
                <a:latin typeface="Times New Roman"/>
                <a:cs typeface="Times New Roman"/>
              </a:rPr>
              <a:t>.</a:t>
            </a:r>
          </a:p>
          <a:p>
            <a:pPr algn="just"/>
            <a:endParaRPr lang="tr-TR" dirty="0" smtClean="0">
              <a:latin typeface="Times New Roman"/>
              <a:cs typeface="Times New Roman"/>
            </a:endParaRPr>
          </a:p>
          <a:p>
            <a:pPr algn="just"/>
            <a:r>
              <a:rPr lang="tr-TR" b="1" u="sng" dirty="0" smtClean="0">
                <a:latin typeface="Times New Roman"/>
                <a:cs typeface="Times New Roman"/>
              </a:rPr>
              <a:t>Francis </a:t>
            </a:r>
            <a:r>
              <a:rPr lang="tr-TR" b="1" u="sng" dirty="0" err="1" smtClean="0">
                <a:latin typeface="Times New Roman"/>
                <a:cs typeface="Times New Roman"/>
              </a:rPr>
              <a:t>Galton</a:t>
            </a:r>
            <a:r>
              <a:rPr lang="tr-TR" b="1" u="sng" dirty="0" smtClean="0">
                <a:latin typeface="Times New Roman"/>
                <a:cs typeface="Times New Roman"/>
              </a:rPr>
              <a:t>: </a:t>
            </a:r>
            <a:r>
              <a:rPr lang="tr-TR" dirty="0" smtClean="0">
                <a:latin typeface="Times New Roman"/>
                <a:cs typeface="Times New Roman"/>
              </a:rPr>
              <a:t>Zekanın kalıtsallığı konusunda ilk yayınları yaparak kalıtım-yetişme tartışmasını ilk biçimlendiren kişidir (</a:t>
            </a:r>
            <a:r>
              <a:rPr lang="tr-TR" dirty="0" err="1" smtClean="0">
                <a:latin typeface="Times New Roman"/>
                <a:cs typeface="Times New Roman"/>
              </a:rPr>
              <a:t>McGue</a:t>
            </a:r>
            <a:r>
              <a:rPr lang="tr-TR" dirty="0" smtClean="0">
                <a:latin typeface="Times New Roman"/>
                <a:cs typeface="Times New Roman"/>
              </a:rPr>
              <a:t>, 1997). </a:t>
            </a:r>
            <a:r>
              <a:rPr lang="tr-TR" dirty="0" err="1" smtClean="0">
                <a:latin typeface="Times New Roman"/>
                <a:cs typeface="Times New Roman"/>
              </a:rPr>
              <a:t>Galton’a</a:t>
            </a:r>
            <a:r>
              <a:rPr lang="tr-TR" dirty="0" smtClean="0">
                <a:latin typeface="Times New Roman"/>
                <a:cs typeface="Times New Roman"/>
              </a:rPr>
              <a:t> göre seçkin kişilerin seçkin evlatlara sahip olması zekanın katılım yolu ile nesilden </a:t>
            </a:r>
            <a:r>
              <a:rPr lang="tr-TR" dirty="0" err="1" smtClean="0">
                <a:latin typeface="Times New Roman"/>
                <a:cs typeface="Times New Roman"/>
              </a:rPr>
              <a:t>nesile</a:t>
            </a:r>
            <a:r>
              <a:rPr lang="tr-TR" dirty="0" smtClean="0">
                <a:latin typeface="Times New Roman"/>
                <a:cs typeface="Times New Roman"/>
              </a:rPr>
              <a:t> geçtiğini göstermektedir.</a:t>
            </a:r>
          </a:p>
          <a:p>
            <a:pPr algn="r"/>
            <a:r>
              <a:rPr lang="tr-TR" dirty="0" smtClean="0">
                <a:latin typeface="Times New Roman"/>
                <a:cs typeface="Times New Roman"/>
              </a:rPr>
              <a:t>(</a:t>
            </a:r>
            <a:r>
              <a:rPr lang="tr-TR" dirty="0" err="1" smtClean="0">
                <a:latin typeface="Times New Roman"/>
                <a:cs typeface="Times New Roman"/>
              </a:rPr>
              <a:t>Cohen</a:t>
            </a:r>
            <a:r>
              <a:rPr lang="tr-TR" dirty="0" smtClean="0">
                <a:latin typeface="Times New Roman"/>
                <a:cs typeface="Times New Roman"/>
              </a:rPr>
              <a:t> ve </a:t>
            </a:r>
            <a:r>
              <a:rPr lang="tr-TR" dirty="0" err="1" smtClean="0">
                <a:latin typeface="Times New Roman"/>
                <a:cs typeface="Times New Roman"/>
              </a:rPr>
              <a:t>Swerdlik</a:t>
            </a:r>
            <a:r>
              <a:rPr lang="tr-TR" dirty="0" smtClean="0">
                <a:latin typeface="Times New Roman"/>
                <a:cs typeface="Times New Roman"/>
              </a:rPr>
              <a:t>, 2013)</a:t>
            </a:r>
          </a:p>
          <a:p>
            <a:pPr algn="just"/>
            <a:endParaRPr lang="tr-TR" dirty="0">
              <a:latin typeface="Times New Roman"/>
              <a:cs typeface="Times New Roman"/>
            </a:endParaRPr>
          </a:p>
        </p:txBody>
      </p:sp>
    </p:spTree>
    <p:extLst>
      <p:ext uri="{BB962C8B-B14F-4D97-AF65-F5344CB8AC3E}">
        <p14:creationId xmlns:p14="http://schemas.microsoft.com/office/powerpoint/2010/main" val="41929624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25493"/>
            <a:ext cx="8229600" cy="4318229"/>
          </a:xfrm>
        </p:spPr>
        <p:txBody>
          <a:bodyPr>
            <a:normAutofit lnSpcReduction="10000"/>
          </a:bodyPr>
          <a:lstStyle/>
          <a:p>
            <a:pPr algn="just"/>
            <a:r>
              <a:rPr lang="tr-TR" b="1" u="sng" dirty="0" err="1" smtClean="0">
                <a:latin typeface="Times New Roman"/>
                <a:cs typeface="Times New Roman"/>
              </a:rPr>
              <a:t>Alfred</a:t>
            </a:r>
            <a:r>
              <a:rPr lang="tr-TR" b="1" u="sng" dirty="0" smtClean="0">
                <a:latin typeface="Times New Roman"/>
                <a:cs typeface="Times New Roman"/>
              </a:rPr>
              <a:t> </a:t>
            </a:r>
            <a:r>
              <a:rPr lang="tr-TR" b="1" u="sng" dirty="0" err="1" smtClean="0">
                <a:latin typeface="Times New Roman"/>
                <a:cs typeface="Times New Roman"/>
              </a:rPr>
              <a:t>Binet</a:t>
            </a:r>
            <a:r>
              <a:rPr lang="tr-TR" b="1" u="sng" dirty="0" smtClean="0">
                <a:latin typeface="Times New Roman"/>
                <a:cs typeface="Times New Roman"/>
              </a:rPr>
              <a:t>: </a:t>
            </a:r>
            <a:r>
              <a:rPr lang="tr-TR" dirty="0" smtClean="0">
                <a:latin typeface="Times New Roman"/>
                <a:cs typeface="Times New Roman"/>
              </a:rPr>
              <a:t> </a:t>
            </a:r>
            <a:r>
              <a:rPr lang="tr-TR" dirty="0" err="1" smtClean="0">
                <a:latin typeface="Times New Roman"/>
                <a:cs typeface="Times New Roman"/>
              </a:rPr>
              <a:t>Galton</a:t>
            </a:r>
            <a:r>
              <a:rPr lang="tr-TR" dirty="0" smtClean="0">
                <a:latin typeface="Times New Roman"/>
                <a:cs typeface="Times New Roman"/>
              </a:rPr>
              <a:t> ile başlayan bireyler arasındaki zihinsel yetenek farkların incelenmesi akımına en büyük katkıyı yapan </a:t>
            </a:r>
            <a:r>
              <a:rPr lang="tr-TR" dirty="0" err="1" smtClean="0">
                <a:latin typeface="Times New Roman"/>
                <a:cs typeface="Times New Roman"/>
              </a:rPr>
              <a:t>alfred</a:t>
            </a:r>
            <a:r>
              <a:rPr lang="tr-TR" dirty="0" smtClean="0">
                <a:latin typeface="Times New Roman"/>
                <a:cs typeface="Times New Roman"/>
              </a:rPr>
              <a:t> </a:t>
            </a:r>
            <a:r>
              <a:rPr lang="tr-TR" dirty="0" err="1" smtClean="0">
                <a:latin typeface="Times New Roman"/>
                <a:cs typeface="Times New Roman"/>
              </a:rPr>
              <a:t>Binet’dir</a:t>
            </a:r>
            <a:r>
              <a:rPr lang="tr-TR" dirty="0" smtClean="0">
                <a:latin typeface="Times New Roman"/>
                <a:cs typeface="Times New Roman"/>
              </a:rPr>
              <a:t>. </a:t>
            </a:r>
            <a:r>
              <a:rPr lang="tr-TR" dirty="0" err="1" smtClean="0">
                <a:latin typeface="Times New Roman"/>
                <a:cs typeface="Times New Roman"/>
              </a:rPr>
              <a:t>Binet’e</a:t>
            </a:r>
            <a:r>
              <a:rPr lang="tr-TR" dirty="0" smtClean="0">
                <a:latin typeface="Times New Roman"/>
                <a:cs typeface="Times New Roman"/>
              </a:rPr>
              <a:t>  göre zeka, bellek alan duyum kesinliği ve tepki hızı gibi basit zihinsel öğelerde değil, kavrama, hüküm verme, akıl yürütme  gibi karmaşık işlemlerde kendini gösterir. </a:t>
            </a:r>
          </a:p>
          <a:p>
            <a:pPr algn="just"/>
            <a:endParaRPr lang="tr-TR" dirty="0" smtClean="0">
              <a:latin typeface="Times New Roman"/>
              <a:cs typeface="Times New Roman"/>
            </a:endParaRPr>
          </a:p>
          <a:p>
            <a:pPr algn="just"/>
            <a:r>
              <a:rPr lang="tr-TR" b="1" u="sng" dirty="0" smtClean="0">
                <a:latin typeface="Times New Roman"/>
                <a:cs typeface="Times New Roman"/>
              </a:rPr>
              <a:t>David </a:t>
            </a:r>
            <a:r>
              <a:rPr lang="tr-TR" b="1" u="sng" dirty="0" err="1" smtClean="0">
                <a:latin typeface="Times New Roman"/>
                <a:cs typeface="Times New Roman"/>
              </a:rPr>
              <a:t>Wechsler</a:t>
            </a:r>
            <a:r>
              <a:rPr lang="tr-TR" b="1" u="sng" dirty="0" smtClean="0">
                <a:latin typeface="Times New Roman"/>
                <a:cs typeface="Times New Roman"/>
              </a:rPr>
              <a:t>: </a:t>
            </a:r>
            <a:r>
              <a:rPr lang="tr-TR" dirty="0" err="1" smtClean="0">
                <a:latin typeface="Times New Roman"/>
                <a:cs typeface="Times New Roman"/>
              </a:rPr>
              <a:t>Wechsler</a:t>
            </a:r>
            <a:r>
              <a:rPr lang="tr-TR" dirty="0" smtClean="0">
                <a:latin typeface="Times New Roman"/>
                <a:cs typeface="Times New Roman"/>
              </a:rPr>
              <a:t> zekayı “bir bütün olarak amaçlı hareket etme, mantıksal düşünme ve bireyin çevresiyle etkileşim içinde olma kapasitesi” olarak tarif etmiştir.</a:t>
            </a:r>
          </a:p>
          <a:p>
            <a:pPr algn="r"/>
            <a:r>
              <a:rPr lang="tr-TR" dirty="0" smtClean="0">
                <a:latin typeface="Times New Roman"/>
                <a:cs typeface="Times New Roman"/>
              </a:rPr>
              <a:t>(</a:t>
            </a:r>
            <a:r>
              <a:rPr lang="tr-TR" dirty="0" err="1" smtClean="0">
                <a:latin typeface="Times New Roman"/>
                <a:cs typeface="Times New Roman"/>
              </a:rPr>
              <a:t>Cohen</a:t>
            </a:r>
            <a:r>
              <a:rPr lang="tr-TR" dirty="0" smtClean="0">
                <a:latin typeface="Times New Roman"/>
                <a:cs typeface="Times New Roman"/>
              </a:rPr>
              <a:t> ve </a:t>
            </a:r>
            <a:r>
              <a:rPr lang="tr-TR" dirty="0" err="1" smtClean="0">
                <a:latin typeface="Times New Roman"/>
                <a:cs typeface="Times New Roman"/>
              </a:rPr>
              <a:t>Swerdlik</a:t>
            </a:r>
            <a:r>
              <a:rPr lang="tr-TR" dirty="0" smtClean="0">
                <a:latin typeface="Times New Roman"/>
                <a:cs typeface="Times New Roman"/>
              </a:rPr>
              <a:t>, 2013)</a:t>
            </a:r>
          </a:p>
          <a:p>
            <a:pPr algn="just"/>
            <a:endParaRPr lang="tr-TR" b="1" u="sng" dirty="0">
              <a:latin typeface="Times New Roman"/>
              <a:cs typeface="Times New Roman"/>
            </a:endParaRPr>
          </a:p>
        </p:txBody>
      </p:sp>
    </p:spTree>
    <p:extLst>
      <p:ext uri="{BB962C8B-B14F-4D97-AF65-F5344CB8AC3E}">
        <p14:creationId xmlns:p14="http://schemas.microsoft.com/office/powerpoint/2010/main" val="34050707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99449"/>
            <a:ext cx="8229600" cy="4221301"/>
          </a:xfrm>
        </p:spPr>
        <p:txBody>
          <a:bodyPr>
            <a:noAutofit/>
          </a:bodyPr>
          <a:lstStyle/>
          <a:p>
            <a:pPr algn="just"/>
            <a:r>
              <a:rPr lang="tr-TR" b="1" u="sng" dirty="0" smtClean="0">
                <a:solidFill>
                  <a:srgbClr val="564B3C"/>
                </a:solidFill>
                <a:latin typeface="Times New Roman"/>
                <a:cs typeface="Times New Roman"/>
              </a:rPr>
              <a:t>Jean </a:t>
            </a:r>
            <a:r>
              <a:rPr lang="tr-TR" b="1" u="sng" dirty="0" err="1" smtClean="0">
                <a:solidFill>
                  <a:srgbClr val="564B3C"/>
                </a:solidFill>
                <a:latin typeface="Times New Roman"/>
                <a:cs typeface="Times New Roman"/>
              </a:rPr>
              <a:t>Piaget:</a:t>
            </a:r>
            <a:r>
              <a:rPr lang="tr-TR" dirty="0" err="1" smtClean="0">
                <a:solidFill>
                  <a:srgbClr val="564B3C"/>
                </a:solidFill>
                <a:latin typeface="Times New Roman"/>
                <a:cs typeface="Times New Roman"/>
              </a:rPr>
              <a:t>Piaget</a:t>
            </a:r>
            <a:r>
              <a:rPr lang="tr-TR" dirty="0" smtClean="0">
                <a:solidFill>
                  <a:srgbClr val="564B3C"/>
                </a:solidFill>
                <a:latin typeface="Times New Roman"/>
                <a:cs typeface="Times New Roman"/>
              </a:rPr>
              <a:t> zekayı, biyolojik olarak evrimleşmiş dış dünyaya bir tür adaptasyon olarak kabul etmiştir. Bilişsel beceriler kazanıldıkça, adaptasyon artar (sembolik düzeyde), zihinsel deneme yanılma, fiziksel deneme yanılma ile yer değiştirir.</a:t>
            </a:r>
            <a:endParaRPr lang="tr-TR" b="1" u="sng" dirty="0" smtClean="0">
              <a:solidFill>
                <a:srgbClr val="564B3C"/>
              </a:solidFill>
              <a:latin typeface="Times New Roman"/>
              <a:cs typeface="Times New Roman"/>
            </a:endParaRPr>
          </a:p>
          <a:p>
            <a:pPr algn="just"/>
            <a:endParaRPr lang="tr-TR" b="1" u="sng" dirty="0" smtClean="0">
              <a:solidFill>
                <a:srgbClr val="564B3C"/>
              </a:solidFill>
              <a:latin typeface="Times New Roman"/>
              <a:cs typeface="Times New Roman"/>
            </a:endParaRPr>
          </a:p>
          <a:p>
            <a:pPr algn="just"/>
            <a:r>
              <a:rPr lang="tr-TR" dirty="0" err="1" smtClean="0">
                <a:solidFill>
                  <a:srgbClr val="564B3C"/>
                </a:solidFill>
                <a:latin typeface="Times New Roman"/>
                <a:cs typeface="Times New Roman"/>
              </a:rPr>
              <a:t>Binet</a:t>
            </a:r>
            <a:r>
              <a:rPr lang="tr-TR" dirty="0" smtClean="0">
                <a:solidFill>
                  <a:srgbClr val="564B3C"/>
                </a:solidFill>
                <a:latin typeface="Times New Roman"/>
                <a:cs typeface="Times New Roman"/>
              </a:rPr>
              <a:t>, </a:t>
            </a:r>
            <a:r>
              <a:rPr lang="tr-TR" dirty="0" err="1" smtClean="0">
                <a:solidFill>
                  <a:srgbClr val="564B3C"/>
                </a:solidFill>
                <a:latin typeface="Times New Roman"/>
                <a:cs typeface="Times New Roman"/>
              </a:rPr>
              <a:t>Wechsler</a:t>
            </a:r>
            <a:r>
              <a:rPr lang="tr-TR" dirty="0" smtClean="0">
                <a:solidFill>
                  <a:srgbClr val="564B3C"/>
                </a:solidFill>
                <a:latin typeface="Times New Roman"/>
                <a:cs typeface="Times New Roman"/>
              </a:rPr>
              <a:t> ve </a:t>
            </a:r>
            <a:r>
              <a:rPr lang="tr-TR" dirty="0" err="1" smtClean="0">
                <a:solidFill>
                  <a:srgbClr val="564B3C"/>
                </a:solidFill>
                <a:latin typeface="Times New Roman"/>
                <a:cs typeface="Times New Roman"/>
              </a:rPr>
              <a:t>Piaget’nin</a:t>
            </a:r>
            <a:r>
              <a:rPr lang="tr-TR" dirty="0" smtClean="0">
                <a:solidFill>
                  <a:srgbClr val="564B3C"/>
                </a:solidFill>
                <a:latin typeface="Times New Roman"/>
                <a:cs typeface="Times New Roman"/>
              </a:rPr>
              <a:t> kuramlarında sürekli yer alan ve odaklanılan en önemli konu etkileşimdir. Etkileşim, çevre ile bireyin doğuştan katılsak özelliklerinin etkileşimde bulunmasıdır. </a:t>
            </a:r>
            <a:r>
              <a:rPr lang="tr-TR" b="1" dirty="0" smtClean="0">
                <a:solidFill>
                  <a:srgbClr val="564B3C"/>
                </a:solidFill>
                <a:latin typeface="Times New Roman"/>
                <a:cs typeface="Times New Roman"/>
              </a:rPr>
              <a:t>Faktör analitik kuramlarda </a:t>
            </a:r>
            <a:r>
              <a:rPr lang="tr-TR" dirty="0" smtClean="0">
                <a:solidFill>
                  <a:srgbClr val="564B3C"/>
                </a:solidFill>
                <a:latin typeface="Times New Roman"/>
                <a:cs typeface="Times New Roman"/>
              </a:rPr>
              <a:t>odak noktası  yeteneklerin tanımlanmasında veya zekayı oluşturduğu kabul edilen yeteneklerin gruplanmasıdır. </a:t>
            </a:r>
          </a:p>
          <a:p>
            <a:pPr algn="r"/>
            <a:r>
              <a:rPr lang="tr-TR" dirty="0" smtClean="0">
                <a:latin typeface="Times New Roman"/>
                <a:cs typeface="Times New Roman"/>
              </a:rPr>
              <a:t>(</a:t>
            </a:r>
            <a:r>
              <a:rPr lang="tr-TR" dirty="0" err="1" smtClean="0">
                <a:latin typeface="Times New Roman"/>
                <a:cs typeface="Times New Roman"/>
              </a:rPr>
              <a:t>Cohen</a:t>
            </a:r>
            <a:r>
              <a:rPr lang="tr-TR" dirty="0" smtClean="0">
                <a:latin typeface="Times New Roman"/>
                <a:cs typeface="Times New Roman"/>
              </a:rPr>
              <a:t> ve </a:t>
            </a:r>
            <a:r>
              <a:rPr lang="tr-TR" dirty="0" err="1" smtClean="0">
                <a:latin typeface="Times New Roman"/>
                <a:cs typeface="Times New Roman"/>
              </a:rPr>
              <a:t>Swerdlik</a:t>
            </a:r>
            <a:r>
              <a:rPr lang="tr-TR" dirty="0" smtClean="0">
                <a:latin typeface="Times New Roman"/>
                <a:cs typeface="Times New Roman"/>
              </a:rPr>
              <a:t>, 2013)</a:t>
            </a:r>
          </a:p>
          <a:p>
            <a:pPr algn="just"/>
            <a:endParaRPr lang="tr-TR" dirty="0">
              <a:solidFill>
                <a:srgbClr val="564B3C"/>
              </a:solidFill>
              <a:latin typeface="Times New Roman"/>
              <a:cs typeface="Times New Roman"/>
            </a:endParaRPr>
          </a:p>
        </p:txBody>
      </p:sp>
    </p:spTree>
    <p:extLst>
      <p:ext uri="{BB962C8B-B14F-4D97-AF65-F5344CB8AC3E}">
        <p14:creationId xmlns:p14="http://schemas.microsoft.com/office/powerpoint/2010/main" val="32729634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err="1" smtClean="0">
                <a:latin typeface="Times New Roman"/>
                <a:cs typeface="Times New Roman"/>
              </a:rPr>
              <a:t>Faktör</a:t>
            </a:r>
            <a:r>
              <a:rPr lang="en-US" sz="3200" b="1" dirty="0" smtClean="0">
                <a:latin typeface="Times New Roman"/>
                <a:cs typeface="Times New Roman"/>
              </a:rPr>
              <a:t> </a:t>
            </a:r>
            <a:r>
              <a:rPr lang="en-US" sz="3200" b="1" dirty="0" err="1" smtClean="0">
                <a:latin typeface="Times New Roman"/>
                <a:cs typeface="Times New Roman"/>
              </a:rPr>
              <a:t>Analitik</a:t>
            </a:r>
            <a:r>
              <a:rPr lang="en-US" sz="3200" b="1" dirty="0" smtClean="0">
                <a:latin typeface="Times New Roman"/>
                <a:cs typeface="Times New Roman"/>
              </a:rPr>
              <a:t> </a:t>
            </a:r>
            <a:r>
              <a:rPr lang="en-US" sz="3200" b="1" dirty="0" err="1" smtClean="0">
                <a:latin typeface="Times New Roman"/>
                <a:cs typeface="Times New Roman"/>
              </a:rPr>
              <a:t>Zeka</a:t>
            </a:r>
            <a:r>
              <a:rPr lang="en-US" sz="3200" b="1" dirty="0" smtClean="0">
                <a:latin typeface="Times New Roman"/>
                <a:cs typeface="Times New Roman"/>
              </a:rPr>
              <a:t> </a:t>
            </a:r>
            <a:r>
              <a:rPr lang="en-US" sz="3200" b="1" dirty="0" err="1" smtClean="0">
                <a:latin typeface="Times New Roman"/>
                <a:cs typeface="Times New Roman"/>
              </a:rPr>
              <a:t>Kuramlar</a:t>
            </a:r>
            <a:r>
              <a:rPr lang="en-US" sz="3200" b="1" dirty="0" err="1">
                <a:latin typeface="Times New Roman"/>
                <a:cs typeface="Times New Roman"/>
              </a:rPr>
              <a:t>I</a:t>
            </a:r>
            <a:endParaRPr lang="en-US" sz="3200" b="1" dirty="0">
              <a:latin typeface="Times New Roman"/>
              <a:cs typeface="Times New Roman"/>
            </a:endParaRPr>
          </a:p>
        </p:txBody>
      </p:sp>
      <p:sp>
        <p:nvSpPr>
          <p:cNvPr id="3" name="Content Placeholder 2"/>
          <p:cNvSpPr>
            <a:spLocks noGrp="1"/>
          </p:cNvSpPr>
          <p:nvPr>
            <p:ph idx="1"/>
          </p:nvPr>
        </p:nvSpPr>
        <p:spPr>
          <a:xfrm>
            <a:off x="426128" y="1482398"/>
            <a:ext cx="8229600" cy="5105400"/>
          </a:xfrm>
        </p:spPr>
        <p:txBody>
          <a:bodyPr>
            <a:noAutofit/>
          </a:bodyPr>
          <a:lstStyle/>
          <a:p>
            <a:pPr algn="just"/>
            <a:endParaRPr lang="tr-TR" dirty="0" smtClean="0">
              <a:solidFill>
                <a:srgbClr val="000000"/>
              </a:solidFill>
              <a:latin typeface="Times New Roman"/>
              <a:cs typeface="Times New Roman"/>
            </a:endParaRPr>
          </a:p>
          <a:p>
            <a:pPr algn="just"/>
            <a:r>
              <a:rPr lang="tr-TR" dirty="0" smtClean="0">
                <a:solidFill>
                  <a:srgbClr val="000000"/>
                </a:solidFill>
                <a:latin typeface="Times New Roman"/>
                <a:cs typeface="Times New Roman"/>
              </a:rPr>
              <a:t>İngiliz psikolog Charles </a:t>
            </a:r>
            <a:r>
              <a:rPr lang="tr-TR" dirty="0" err="1" smtClean="0">
                <a:solidFill>
                  <a:srgbClr val="000000"/>
                </a:solidFill>
                <a:latin typeface="Times New Roman"/>
                <a:cs typeface="Times New Roman"/>
              </a:rPr>
              <a:t>Spearman</a:t>
            </a:r>
            <a:r>
              <a:rPr lang="tr-TR" dirty="0" smtClean="0">
                <a:solidFill>
                  <a:srgbClr val="000000"/>
                </a:solidFill>
                <a:latin typeface="Times New Roman"/>
                <a:cs typeface="Times New Roman"/>
              </a:rPr>
              <a:t> 1904’te testler arası korelasyonları hesaplayan yeni tekniklerin önderliğini yapmıştır. </a:t>
            </a:r>
            <a:r>
              <a:rPr lang="tr-TR" dirty="0" err="1" smtClean="0">
                <a:solidFill>
                  <a:srgbClr val="000000"/>
                </a:solidFill>
                <a:latin typeface="Times New Roman"/>
                <a:cs typeface="Times New Roman"/>
              </a:rPr>
              <a:t>Spearman</a:t>
            </a:r>
            <a:r>
              <a:rPr lang="tr-TR" dirty="0" smtClean="0">
                <a:solidFill>
                  <a:srgbClr val="000000"/>
                </a:solidFill>
                <a:latin typeface="Times New Roman"/>
                <a:cs typeface="Times New Roman"/>
              </a:rPr>
              <a:t> (1927) yaptığı araştırmalar sonucunda, bütün zihinsel yeteneklerde belli ölçüde etkili genel bir faktörün (g faktörü) olduğunu, genel faktörden kalan değişkenliği açıklayan spesifik faktörler olduğunu savunmuştur ve bu kurama da iki faktör kuramı adını koymuştur.</a:t>
            </a:r>
          </a:p>
          <a:p>
            <a:pPr algn="just"/>
            <a:r>
              <a:rPr lang="tr-TR" dirty="0" smtClean="0">
                <a:solidFill>
                  <a:srgbClr val="000000"/>
                </a:solidFill>
                <a:latin typeface="Times New Roman"/>
                <a:cs typeface="Times New Roman"/>
              </a:rPr>
              <a:t>İki faktör kuramının aksine zekanın ikiden fazla faktörle tanımlanacağını savunan bilim insanları da olmuştur.</a:t>
            </a:r>
          </a:p>
          <a:p>
            <a:pPr algn="just"/>
            <a:endParaRPr lang="tr-TR" dirty="0" smtClean="0">
              <a:solidFill>
                <a:srgbClr val="000000"/>
              </a:solidFill>
              <a:latin typeface="Times New Roman"/>
              <a:cs typeface="Times New Roman"/>
            </a:endParaRPr>
          </a:p>
          <a:p>
            <a:pPr algn="r"/>
            <a:r>
              <a:rPr lang="tr-TR" dirty="0" smtClean="0">
                <a:solidFill>
                  <a:srgbClr val="000000"/>
                </a:solidFill>
                <a:latin typeface="Times New Roman"/>
                <a:cs typeface="Times New Roman"/>
              </a:rPr>
              <a:t>(</a:t>
            </a:r>
            <a:r>
              <a:rPr lang="tr-TR" dirty="0" err="1" smtClean="0">
                <a:solidFill>
                  <a:srgbClr val="000000"/>
                </a:solidFill>
                <a:latin typeface="Times New Roman"/>
                <a:cs typeface="Times New Roman"/>
              </a:rPr>
              <a:t>Cohen</a:t>
            </a:r>
            <a:r>
              <a:rPr lang="tr-TR" dirty="0" smtClean="0">
                <a:solidFill>
                  <a:srgbClr val="000000"/>
                </a:solidFill>
                <a:latin typeface="Times New Roman"/>
                <a:cs typeface="Times New Roman"/>
              </a:rPr>
              <a:t> ve </a:t>
            </a:r>
            <a:r>
              <a:rPr lang="tr-TR" dirty="0" err="1" smtClean="0">
                <a:solidFill>
                  <a:srgbClr val="000000"/>
                </a:solidFill>
                <a:latin typeface="Times New Roman"/>
                <a:cs typeface="Times New Roman"/>
              </a:rPr>
              <a:t>Swerdlik</a:t>
            </a:r>
            <a:r>
              <a:rPr lang="tr-TR" dirty="0" smtClean="0">
                <a:solidFill>
                  <a:srgbClr val="000000"/>
                </a:solidFill>
                <a:latin typeface="Times New Roman"/>
                <a:cs typeface="Times New Roman"/>
              </a:rPr>
              <a:t>, 2013)</a:t>
            </a:r>
          </a:p>
          <a:p>
            <a:pPr algn="just"/>
            <a:endParaRPr lang="tr-TR" dirty="0" smtClean="0">
              <a:solidFill>
                <a:srgbClr val="000000"/>
              </a:solidFill>
              <a:latin typeface="Times New Roman"/>
              <a:cs typeface="Times New Roman"/>
            </a:endParaRPr>
          </a:p>
          <a:p>
            <a:pPr algn="just"/>
            <a:endParaRPr lang="tr-TR" dirty="0">
              <a:solidFill>
                <a:srgbClr val="000000"/>
              </a:solidFill>
              <a:latin typeface="Times New Roman"/>
              <a:cs typeface="Times New Roman"/>
            </a:endParaRPr>
          </a:p>
        </p:txBody>
      </p:sp>
    </p:spTree>
    <p:extLst>
      <p:ext uri="{BB962C8B-B14F-4D97-AF65-F5344CB8AC3E}">
        <p14:creationId xmlns:p14="http://schemas.microsoft.com/office/powerpoint/2010/main" val="25616686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just"/>
            <a:r>
              <a:rPr lang="tr-TR" dirty="0" err="1" smtClean="0">
                <a:latin typeface="Times New Roman"/>
                <a:cs typeface="Times New Roman"/>
              </a:rPr>
              <a:t>Spearman’ın</a:t>
            </a:r>
            <a:r>
              <a:rPr lang="tr-TR" dirty="0" smtClean="0">
                <a:latin typeface="Times New Roman"/>
                <a:cs typeface="Times New Roman"/>
              </a:rPr>
              <a:t>  çalışmalarını ABD’de tekrarlayan </a:t>
            </a:r>
            <a:r>
              <a:rPr lang="tr-TR" b="1" dirty="0" smtClean="0">
                <a:latin typeface="Times New Roman"/>
                <a:cs typeface="Times New Roman"/>
              </a:rPr>
              <a:t>Edward L. </a:t>
            </a:r>
            <a:r>
              <a:rPr lang="tr-TR" b="1" dirty="0" err="1" smtClean="0">
                <a:latin typeface="Times New Roman"/>
                <a:cs typeface="Times New Roman"/>
              </a:rPr>
              <a:t>Thnorndike</a:t>
            </a:r>
            <a:r>
              <a:rPr lang="tr-TR" dirty="0" smtClean="0">
                <a:latin typeface="Times New Roman"/>
                <a:cs typeface="Times New Roman"/>
              </a:rPr>
              <a:t>, duyumsal ayırma gücü ile öğretmen ve öğrencilerin zeka değerlendirmeleri arasındaki korelasyonların iddia </a:t>
            </a:r>
            <a:r>
              <a:rPr lang="tr-TR" dirty="0" err="1" smtClean="0">
                <a:latin typeface="Times New Roman"/>
                <a:cs typeface="Times New Roman"/>
              </a:rPr>
              <a:t>edilidği</a:t>
            </a:r>
            <a:r>
              <a:rPr lang="tr-TR" dirty="0" smtClean="0">
                <a:latin typeface="Times New Roman"/>
                <a:cs typeface="Times New Roman"/>
              </a:rPr>
              <a:t> kadar yüksek olmadıklarını görmüştür. Daha sonraki çalışmaları ile </a:t>
            </a:r>
            <a:r>
              <a:rPr lang="tr-TR" dirty="0" err="1" smtClean="0">
                <a:latin typeface="Times New Roman"/>
                <a:cs typeface="Times New Roman"/>
              </a:rPr>
              <a:t>Spearman’ın</a:t>
            </a:r>
            <a:r>
              <a:rPr lang="tr-TR" dirty="0" smtClean="0">
                <a:latin typeface="Times New Roman"/>
                <a:cs typeface="Times New Roman"/>
              </a:rPr>
              <a:t> “g” faktörünü reddetmiştir.</a:t>
            </a:r>
          </a:p>
          <a:p>
            <a:pPr algn="just"/>
            <a:r>
              <a:rPr lang="tr-TR" dirty="0" err="1" smtClean="0">
                <a:latin typeface="Times New Roman"/>
                <a:cs typeface="Times New Roman"/>
              </a:rPr>
              <a:t>Thorndike’a</a:t>
            </a:r>
            <a:r>
              <a:rPr lang="tr-TR" dirty="0" smtClean="0">
                <a:latin typeface="Times New Roman"/>
                <a:cs typeface="Times New Roman"/>
              </a:rPr>
              <a:t> zeka birbirinden ayrı faktörlerden meydana gelir. Faktörler birbirinden bağımsızdırlar. </a:t>
            </a:r>
          </a:p>
          <a:p>
            <a:pPr algn="just"/>
            <a:r>
              <a:rPr lang="tr-TR" dirty="0" err="1" smtClean="0">
                <a:latin typeface="Times New Roman"/>
                <a:cs typeface="Times New Roman"/>
              </a:rPr>
              <a:t>Thorndike</a:t>
            </a:r>
            <a:r>
              <a:rPr lang="tr-TR" dirty="0" smtClean="0">
                <a:latin typeface="Times New Roman"/>
                <a:cs typeface="Times New Roman"/>
              </a:rPr>
              <a:t>, zekayı; soyut zeka, sosyal zeka ve mekanik zeka olmak üzere üçe ayırmıştır.</a:t>
            </a:r>
          </a:p>
          <a:p>
            <a:pPr algn="r"/>
            <a:r>
              <a:rPr lang="tr-TR" dirty="0" smtClean="0">
                <a:latin typeface="Times New Roman"/>
                <a:cs typeface="Times New Roman"/>
              </a:rPr>
              <a:t>(</a:t>
            </a:r>
            <a:r>
              <a:rPr lang="tr-TR" dirty="0" err="1" smtClean="0">
                <a:latin typeface="Times New Roman"/>
                <a:cs typeface="Times New Roman"/>
              </a:rPr>
              <a:t>Cohen</a:t>
            </a:r>
            <a:r>
              <a:rPr lang="tr-TR" dirty="0" smtClean="0">
                <a:latin typeface="Times New Roman"/>
                <a:cs typeface="Times New Roman"/>
              </a:rPr>
              <a:t> ve </a:t>
            </a:r>
            <a:r>
              <a:rPr lang="tr-TR" dirty="0" err="1" smtClean="0">
                <a:latin typeface="Times New Roman"/>
                <a:cs typeface="Times New Roman"/>
              </a:rPr>
              <a:t>Swerdlik</a:t>
            </a:r>
            <a:r>
              <a:rPr lang="tr-TR" dirty="0" smtClean="0">
                <a:latin typeface="Times New Roman"/>
                <a:cs typeface="Times New Roman"/>
              </a:rPr>
              <a:t>, 2013)</a:t>
            </a:r>
          </a:p>
          <a:p>
            <a:pPr algn="just"/>
            <a:endParaRPr lang="tr-TR" dirty="0">
              <a:latin typeface="Times New Roman"/>
              <a:cs typeface="Times New Roman"/>
            </a:endParaRPr>
          </a:p>
        </p:txBody>
      </p:sp>
    </p:spTree>
    <p:extLst>
      <p:ext uri="{BB962C8B-B14F-4D97-AF65-F5344CB8AC3E}">
        <p14:creationId xmlns:p14="http://schemas.microsoft.com/office/powerpoint/2010/main" val="21856181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algn="just"/>
            <a:r>
              <a:rPr lang="tr-TR" b="1" dirty="0" smtClean="0">
                <a:latin typeface="Times New Roman"/>
                <a:cs typeface="Times New Roman"/>
              </a:rPr>
              <a:t>Louis L. </a:t>
            </a:r>
            <a:r>
              <a:rPr lang="tr-TR" b="1" dirty="0" err="1" smtClean="0">
                <a:latin typeface="Times New Roman"/>
                <a:cs typeface="Times New Roman"/>
              </a:rPr>
              <a:t>Thurstone</a:t>
            </a:r>
            <a:r>
              <a:rPr lang="tr-TR" b="1" dirty="0" smtClean="0">
                <a:latin typeface="Times New Roman"/>
                <a:cs typeface="Times New Roman"/>
              </a:rPr>
              <a:t> </a:t>
            </a:r>
            <a:r>
              <a:rPr lang="tr-TR" dirty="0" smtClean="0">
                <a:latin typeface="Times New Roman"/>
                <a:cs typeface="Times New Roman"/>
              </a:rPr>
              <a:t>çok sayıda testin sonuçlarına, gelişmesine büyük ölçüde katkıda bulunduğu faktör analizi tekniğini uygulayarak Grup faktör kuramı olarak adlandırılan zeka kuramını ortaya atmıştır.</a:t>
            </a:r>
          </a:p>
          <a:p>
            <a:pPr algn="just"/>
            <a:endParaRPr lang="tr-TR" dirty="0" smtClean="0">
              <a:latin typeface="Times New Roman"/>
              <a:cs typeface="Times New Roman"/>
            </a:endParaRPr>
          </a:p>
          <a:p>
            <a:pPr algn="just"/>
            <a:endParaRPr lang="tr-TR" dirty="0" smtClean="0">
              <a:latin typeface="Times New Roman"/>
              <a:cs typeface="Times New Roman"/>
            </a:endParaRPr>
          </a:p>
          <a:p>
            <a:pPr algn="just"/>
            <a:r>
              <a:rPr lang="tr-TR" b="1" dirty="0" err="1" smtClean="0">
                <a:latin typeface="Times New Roman"/>
                <a:cs typeface="Times New Roman"/>
              </a:rPr>
              <a:t>Guilford</a:t>
            </a:r>
            <a:r>
              <a:rPr lang="tr-TR" b="1" dirty="0" smtClean="0">
                <a:latin typeface="Times New Roman"/>
                <a:cs typeface="Times New Roman"/>
              </a:rPr>
              <a:t> (1967), </a:t>
            </a:r>
            <a:r>
              <a:rPr lang="tr-TR" dirty="0" smtClean="0">
                <a:latin typeface="Times New Roman"/>
                <a:cs typeface="Times New Roman"/>
              </a:rPr>
              <a:t>g faktörünü yok saymadan ve g faktörüne bir atıfta bulunmadan önemini küçülterek zihinsel faaliyetleri açıklamaya çalışmıştır. </a:t>
            </a:r>
          </a:p>
          <a:p>
            <a:pPr algn="just"/>
            <a:endParaRPr lang="tr-TR" dirty="0" smtClean="0">
              <a:latin typeface="Times New Roman"/>
              <a:cs typeface="Times New Roman"/>
            </a:endParaRPr>
          </a:p>
          <a:p>
            <a:pPr algn="r"/>
            <a:r>
              <a:rPr lang="tr-TR" dirty="0" smtClean="0">
                <a:latin typeface="Times New Roman"/>
                <a:cs typeface="Times New Roman"/>
              </a:rPr>
              <a:t>(</a:t>
            </a:r>
            <a:r>
              <a:rPr lang="tr-TR" dirty="0" err="1" smtClean="0">
                <a:latin typeface="Times New Roman"/>
                <a:cs typeface="Times New Roman"/>
              </a:rPr>
              <a:t>Cohen</a:t>
            </a:r>
            <a:r>
              <a:rPr lang="tr-TR" dirty="0" smtClean="0">
                <a:latin typeface="Times New Roman"/>
                <a:cs typeface="Times New Roman"/>
              </a:rPr>
              <a:t> ve </a:t>
            </a:r>
            <a:r>
              <a:rPr lang="tr-TR" dirty="0" err="1" smtClean="0">
                <a:latin typeface="Times New Roman"/>
                <a:cs typeface="Times New Roman"/>
              </a:rPr>
              <a:t>Swerdlik</a:t>
            </a:r>
            <a:r>
              <a:rPr lang="tr-TR" dirty="0" smtClean="0">
                <a:latin typeface="Times New Roman"/>
                <a:cs typeface="Times New Roman"/>
              </a:rPr>
              <a:t>, 2013)</a:t>
            </a:r>
          </a:p>
          <a:p>
            <a:pPr algn="just"/>
            <a:endParaRPr lang="tr-TR" dirty="0">
              <a:latin typeface="Times New Roman"/>
              <a:cs typeface="Times New Roman"/>
            </a:endParaRPr>
          </a:p>
        </p:txBody>
      </p:sp>
    </p:spTree>
    <p:extLst>
      <p:ext uri="{BB962C8B-B14F-4D97-AF65-F5344CB8AC3E}">
        <p14:creationId xmlns:p14="http://schemas.microsoft.com/office/powerpoint/2010/main" val="3876605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65178"/>
            <a:ext cx="8229600" cy="4646869"/>
          </a:xfrm>
        </p:spPr>
        <p:txBody>
          <a:bodyPr>
            <a:normAutofit/>
          </a:bodyPr>
          <a:lstStyle/>
          <a:p>
            <a:pPr algn="just"/>
            <a:r>
              <a:rPr lang="tr-TR" dirty="0" err="1" smtClean="0">
                <a:latin typeface="Times New Roman"/>
                <a:cs typeface="Times New Roman"/>
              </a:rPr>
              <a:t>Gardner</a:t>
            </a:r>
            <a:r>
              <a:rPr lang="tr-TR" dirty="0" smtClean="0">
                <a:latin typeface="Times New Roman"/>
                <a:cs typeface="Times New Roman"/>
              </a:rPr>
              <a:t> (1983, 1994) çoklu zeka (son durumda yedi) kuramını geliştirmiştir. </a:t>
            </a:r>
          </a:p>
          <a:p>
            <a:pPr algn="just"/>
            <a:endParaRPr lang="tr-TR" dirty="0" smtClean="0">
              <a:latin typeface="Times New Roman"/>
              <a:cs typeface="Times New Roman"/>
            </a:endParaRPr>
          </a:p>
          <a:p>
            <a:pPr algn="just"/>
            <a:endParaRPr lang="tr-TR" dirty="0" smtClean="0">
              <a:latin typeface="Times New Roman"/>
              <a:cs typeface="Times New Roman"/>
            </a:endParaRPr>
          </a:p>
          <a:p>
            <a:pPr algn="just"/>
            <a:r>
              <a:rPr lang="tr-TR" dirty="0" smtClean="0">
                <a:latin typeface="Times New Roman"/>
                <a:cs typeface="Times New Roman"/>
              </a:rPr>
              <a:t>Son yıllarda ilk kez </a:t>
            </a:r>
            <a:r>
              <a:rPr lang="tr-TR" dirty="0" err="1" smtClean="0">
                <a:latin typeface="Times New Roman"/>
                <a:cs typeface="Times New Roman"/>
              </a:rPr>
              <a:t>Raymond</a:t>
            </a:r>
            <a:r>
              <a:rPr lang="tr-TR" dirty="0" smtClean="0">
                <a:latin typeface="Times New Roman"/>
                <a:cs typeface="Times New Roman"/>
              </a:rPr>
              <a:t> B. </a:t>
            </a:r>
            <a:r>
              <a:rPr lang="tr-TR" dirty="0" err="1" smtClean="0">
                <a:latin typeface="Times New Roman"/>
                <a:cs typeface="Times New Roman"/>
              </a:rPr>
              <a:t>Cattel</a:t>
            </a:r>
            <a:r>
              <a:rPr lang="tr-TR" dirty="0" smtClean="0">
                <a:latin typeface="Times New Roman"/>
                <a:cs typeface="Times New Roman"/>
              </a:rPr>
              <a:t>(1941, 1971) tarafından önerilen ve daha sonra </a:t>
            </a:r>
            <a:r>
              <a:rPr lang="tr-TR" dirty="0" err="1">
                <a:latin typeface="Times New Roman"/>
                <a:cs typeface="Times New Roman"/>
              </a:rPr>
              <a:t>H</a:t>
            </a:r>
            <a:r>
              <a:rPr lang="tr-TR" dirty="0" err="1" smtClean="0">
                <a:latin typeface="Times New Roman"/>
                <a:cs typeface="Times New Roman"/>
              </a:rPr>
              <a:t>orn</a:t>
            </a:r>
            <a:r>
              <a:rPr lang="tr-TR" dirty="0" smtClean="0">
                <a:latin typeface="Times New Roman"/>
                <a:cs typeface="Times New Roman"/>
              </a:rPr>
              <a:t> tarafından (</a:t>
            </a:r>
            <a:r>
              <a:rPr lang="tr-TR" dirty="0" err="1" smtClean="0">
                <a:latin typeface="Times New Roman"/>
                <a:cs typeface="Times New Roman"/>
              </a:rPr>
              <a:t>Cattel</a:t>
            </a:r>
            <a:r>
              <a:rPr lang="tr-TR" dirty="0" smtClean="0">
                <a:latin typeface="Times New Roman"/>
                <a:cs typeface="Times New Roman"/>
              </a:rPr>
              <a:t>&amp; </a:t>
            </a:r>
            <a:r>
              <a:rPr lang="tr-TR" dirty="0" err="1" smtClean="0">
                <a:latin typeface="Times New Roman"/>
                <a:cs typeface="Times New Roman"/>
              </a:rPr>
              <a:t>Horn</a:t>
            </a:r>
            <a:r>
              <a:rPr lang="tr-TR" dirty="0" smtClean="0">
                <a:latin typeface="Times New Roman"/>
                <a:cs typeface="Times New Roman"/>
              </a:rPr>
              <a:t>, 1978; </a:t>
            </a:r>
            <a:r>
              <a:rPr lang="tr-TR" dirty="0" err="1" smtClean="0">
                <a:latin typeface="Times New Roman"/>
                <a:cs typeface="Times New Roman"/>
              </a:rPr>
              <a:t>Cattel</a:t>
            </a:r>
            <a:r>
              <a:rPr lang="tr-TR" dirty="0" smtClean="0">
                <a:latin typeface="Times New Roman"/>
                <a:cs typeface="Times New Roman"/>
              </a:rPr>
              <a:t>&amp; </a:t>
            </a:r>
            <a:r>
              <a:rPr lang="tr-TR" dirty="0" err="1" smtClean="0">
                <a:latin typeface="Times New Roman"/>
                <a:cs typeface="Times New Roman"/>
              </a:rPr>
              <a:t>Horn</a:t>
            </a:r>
            <a:r>
              <a:rPr lang="tr-TR" dirty="0" smtClean="0">
                <a:latin typeface="Times New Roman"/>
                <a:cs typeface="Times New Roman"/>
              </a:rPr>
              <a:t>, 1966, 1967 )  değişimler yapılan zeka kuramı test geliştiriciler tarafından ilgi görmüştür. </a:t>
            </a:r>
          </a:p>
          <a:p>
            <a:pPr algn="r"/>
            <a:r>
              <a:rPr lang="tr-TR" dirty="0" smtClean="0">
                <a:latin typeface="Times New Roman"/>
                <a:cs typeface="Times New Roman"/>
              </a:rPr>
              <a:t>(</a:t>
            </a:r>
            <a:r>
              <a:rPr lang="tr-TR" dirty="0" err="1" smtClean="0">
                <a:latin typeface="Times New Roman"/>
                <a:cs typeface="Times New Roman"/>
              </a:rPr>
              <a:t>Cohen</a:t>
            </a:r>
            <a:r>
              <a:rPr lang="tr-TR" dirty="0" smtClean="0">
                <a:latin typeface="Times New Roman"/>
                <a:cs typeface="Times New Roman"/>
              </a:rPr>
              <a:t> ve </a:t>
            </a:r>
            <a:r>
              <a:rPr lang="tr-TR" dirty="0" err="1" smtClean="0">
                <a:latin typeface="Times New Roman"/>
                <a:cs typeface="Times New Roman"/>
              </a:rPr>
              <a:t>Swerdlik</a:t>
            </a:r>
            <a:r>
              <a:rPr lang="tr-TR" dirty="0" smtClean="0">
                <a:latin typeface="Times New Roman"/>
                <a:cs typeface="Times New Roman"/>
              </a:rPr>
              <a:t>, 2013)</a:t>
            </a:r>
          </a:p>
          <a:p>
            <a:pPr algn="just"/>
            <a:endParaRPr lang="tr-TR" dirty="0">
              <a:latin typeface="Times New Roman"/>
              <a:cs typeface="Times New Roman"/>
            </a:endParaRPr>
          </a:p>
        </p:txBody>
      </p:sp>
    </p:spTree>
    <p:extLst>
      <p:ext uri="{BB962C8B-B14F-4D97-AF65-F5344CB8AC3E}">
        <p14:creationId xmlns:p14="http://schemas.microsoft.com/office/powerpoint/2010/main" val="17180243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944547"/>
            <a:ext cx="8416123" cy="4181616"/>
          </a:xfrm>
        </p:spPr>
        <p:txBody>
          <a:bodyPr>
            <a:normAutofit/>
          </a:bodyPr>
          <a:lstStyle/>
          <a:p>
            <a:pPr algn="just"/>
            <a:r>
              <a:rPr lang="tr-TR" dirty="0" err="1" smtClean="0">
                <a:latin typeface="Times New Roman"/>
                <a:cs typeface="Times New Roman"/>
              </a:rPr>
              <a:t>Cattel</a:t>
            </a:r>
            <a:r>
              <a:rPr lang="tr-TR" dirty="0" smtClean="0">
                <a:latin typeface="Times New Roman"/>
                <a:cs typeface="Times New Roman"/>
              </a:rPr>
              <a:t>  tarafından geliştirilen kuramın orijinal halinde başlıca iki tür bilişsel yetenek olduğu öne sürülmüştür. Birikimli zeka ve akıcı zeka. </a:t>
            </a:r>
          </a:p>
          <a:p>
            <a:pPr lvl="1" algn="just"/>
            <a:r>
              <a:rPr lang="tr-TR" sz="2400" b="1" dirty="0" smtClean="0">
                <a:latin typeface="Times New Roman"/>
                <a:cs typeface="Times New Roman"/>
              </a:rPr>
              <a:t>Birikimli Zeka, </a:t>
            </a:r>
            <a:r>
              <a:rPr lang="tr-TR" sz="2400" dirty="0" smtClean="0">
                <a:latin typeface="Times New Roman"/>
                <a:cs typeface="Times New Roman"/>
              </a:rPr>
              <a:t>kazanılmış becerileri kapsar. Bireyin bulunduğu kültüre dayalı yeteneklerdir.</a:t>
            </a:r>
          </a:p>
          <a:p>
            <a:pPr lvl="1" algn="just"/>
            <a:r>
              <a:rPr lang="tr-TR" sz="2400" b="1" dirty="0" smtClean="0">
                <a:latin typeface="Times New Roman"/>
                <a:cs typeface="Times New Roman"/>
              </a:rPr>
              <a:t>Kristalize Zeka </a:t>
            </a:r>
            <a:r>
              <a:rPr lang="tr-TR" sz="2400" dirty="0" smtClean="0">
                <a:latin typeface="Times New Roman"/>
                <a:cs typeface="Times New Roman"/>
              </a:rPr>
              <a:t>ise sözel olmayan, görece kültürden bağımsız belli bir kapsamdan arınıktır.</a:t>
            </a:r>
          </a:p>
          <a:p>
            <a:pPr lvl="1" algn="just"/>
            <a:endParaRPr lang="tr-TR" sz="2400" dirty="0" smtClean="0">
              <a:latin typeface="Times New Roman"/>
              <a:cs typeface="Times New Roman"/>
            </a:endParaRPr>
          </a:p>
          <a:p>
            <a:pPr marL="457200" lvl="1" indent="0" algn="r">
              <a:buNone/>
            </a:pPr>
            <a:r>
              <a:rPr lang="tr-TR" sz="2400" dirty="0" smtClean="0">
                <a:latin typeface="Times New Roman"/>
                <a:cs typeface="Times New Roman"/>
              </a:rPr>
              <a:t>(</a:t>
            </a:r>
            <a:r>
              <a:rPr lang="tr-TR" sz="2400" dirty="0" err="1" smtClean="0">
                <a:latin typeface="Times New Roman"/>
                <a:cs typeface="Times New Roman"/>
              </a:rPr>
              <a:t>Cohen</a:t>
            </a:r>
            <a:r>
              <a:rPr lang="tr-TR" sz="2400" dirty="0" smtClean="0">
                <a:latin typeface="Times New Roman"/>
                <a:cs typeface="Times New Roman"/>
              </a:rPr>
              <a:t> ve </a:t>
            </a:r>
            <a:r>
              <a:rPr lang="tr-TR" sz="2400" dirty="0" err="1" smtClean="0">
                <a:latin typeface="Times New Roman"/>
                <a:cs typeface="Times New Roman"/>
              </a:rPr>
              <a:t>Swerdlik</a:t>
            </a:r>
            <a:r>
              <a:rPr lang="tr-TR" sz="2400" dirty="0" smtClean="0">
                <a:latin typeface="Times New Roman"/>
                <a:cs typeface="Times New Roman"/>
              </a:rPr>
              <a:t>, 2013)</a:t>
            </a:r>
          </a:p>
          <a:p>
            <a:pPr marL="457200" lvl="1" indent="0" algn="just">
              <a:buNone/>
            </a:pPr>
            <a:endParaRPr lang="tr-TR" sz="2400" dirty="0" smtClean="0">
              <a:latin typeface="Times New Roman"/>
              <a:cs typeface="Times New Roman"/>
            </a:endParaRPr>
          </a:p>
        </p:txBody>
      </p:sp>
    </p:spTree>
    <p:extLst>
      <p:ext uri="{BB962C8B-B14F-4D97-AF65-F5344CB8AC3E}">
        <p14:creationId xmlns:p14="http://schemas.microsoft.com/office/powerpoint/2010/main" val="88667910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othecary">
  <a:themeElements>
    <a:clrScheme name="Apothecary">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Apothecary">
      <a:majorFont>
        <a:latin typeface="Book Antiqua"/>
        <a:ea typeface=""/>
        <a:cs typeface=""/>
        <a:font script="Jpan" typeface="ＭＳ Ｐ明朝"/>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微软雅黑"/>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pothecary">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Apothecary.thmx</Template>
  <TotalTime>158</TotalTime>
  <Words>714</Words>
  <Application>Microsoft Macintosh PowerPoint</Application>
  <PresentationFormat>On-screen Show (4:3)</PresentationFormat>
  <Paragraphs>49</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Apothecary</vt:lpstr>
      <vt:lpstr>ZEKA KURAMLARI</vt:lpstr>
      <vt:lpstr>PowerPoint Presentation</vt:lpstr>
      <vt:lpstr>PowerPoint Presentation</vt:lpstr>
      <vt:lpstr>PowerPoint Presentation</vt:lpstr>
      <vt:lpstr>Faktör Analitik Zeka KuramlarI</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Fulya barış</dc:creator>
  <cp:lastModifiedBy>Fulya barış</cp:lastModifiedBy>
  <cp:revision>16</cp:revision>
  <dcterms:created xsi:type="dcterms:W3CDTF">2018-01-29T08:57:17Z</dcterms:created>
  <dcterms:modified xsi:type="dcterms:W3CDTF">2018-02-13T18:13:52Z</dcterms:modified>
</cp:coreProperties>
</file>