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3" r:id="rId3"/>
    <p:sldId id="264" r:id="rId4"/>
    <p:sldId id="271" r:id="rId5"/>
    <p:sldId id="272" r:id="rId6"/>
    <p:sldId id="273" r:id="rId7"/>
    <p:sldId id="274" r:id="rId8"/>
    <p:sldId id="267" r:id="rId9"/>
    <p:sldId id="269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5692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69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7697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1950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0595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1707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4864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8821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3852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2976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6614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F21A78F8-B80D-4AEA-B8F3-A5982438474A}" type="datetimeFigureOut">
              <a:rPr lang="tr-TR" smtClean="0"/>
              <a:pPr/>
              <a:t>18.04.2018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546F961A-2375-4F88-916B-6C70210C8FFF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133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16540" y="1552289"/>
            <a:ext cx="103712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tr-TR" sz="4400" b="1" dirty="0">
                <a:latin typeface="Times New Roman" pitchFamily="18" charset="0"/>
                <a:cs typeface="Times New Roman" pitchFamily="18" charset="0"/>
              </a:rPr>
              <a:t>. HUKUK, HUKUK KURALLARI, ANAYASA HUKUKU VE ANAYASA </a:t>
            </a:r>
            <a:r>
              <a:rPr lang="tr-TR" sz="4400" b="1" dirty="0" smtClean="0">
                <a:latin typeface="Times New Roman" pitchFamily="18" charset="0"/>
                <a:cs typeface="Times New Roman" pitchFamily="18" charset="0"/>
              </a:rPr>
              <a:t>KURALLARI (III)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565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34976" y="731263"/>
            <a:ext cx="109100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b="1" dirty="0">
                <a:latin typeface="Times New Roman" pitchFamily="18" charset="0"/>
                <a:cs typeface="Times New Roman" pitchFamily="18" charset="0"/>
              </a:rPr>
              <a:t>4. Yumuşak Anayasa – Katı Anayasa Ayrımı </a:t>
            </a:r>
            <a:endParaRPr lang="tr-TR" sz="5400" b="1" dirty="0" smtClean="0">
              <a:latin typeface="Times New Roman" pitchFamily="18" charset="0"/>
            </a:endParaRPr>
          </a:p>
          <a:p>
            <a:r>
              <a:rPr lang="tr-TR" sz="5400" b="1" dirty="0" smtClean="0">
                <a:latin typeface="Times New Roman" pitchFamily="18" charset="0"/>
              </a:rPr>
              <a:t>	</a:t>
            </a:r>
            <a:r>
              <a:rPr lang="tr-TR" sz="5400" dirty="0" smtClean="0">
                <a:latin typeface="Times New Roman" pitchFamily="18" charset="0"/>
              </a:rPr>
              <a:t>a. Yumuşak </a:t>
            </a:r>
            <a:r>
              <a:rPr lang="tr-TR" sz="5400" dirty="0">
                <a:latin typeface="Times New Roman" pitchFamily="18" charset="0"/>
              </a:rPr>
              <a:t>Anayasa</a:t>
            </a:r>
            <a:endParaRPr lang="en-US" sz="5400" dirty="0">
              <a:latin typeface="Times New Roman" pitchFamily="18" charset="0"/>
            </a:endParaRPr>
          </a:p>
          <a:p>
            <a:r>
              <a:rPr lang="tr-TR" sz="5400" dirty="0" smtClean="0">
                <a:latin typeface="Times New Roman" pitchFamily="18" charset="0"/>
              </a:rPr>
              <a:t>	b</a:t>
            </a:r>
            <a:r>
              <a:rPr lang="tr-TR" sz="5400" dirty="0">
                <a:latin typeface="Times New Roman" pitchFamily="18" charset="0"/>
              </a:rPr>
              <a:t>. Katı Anayasa</a:t>
            </a:r>
            <a:endParaRPr lang="en-US" sz="5400" dirty="0">
              <a:latin typeface="Times New Roman" pitchFamily="18" charset="0"/>
            </a:endParaRPr>
          </a:p>
          <a:p>
            <a:r>
              <a:rPr lang="tr-TR" sz="5400" dirty="0">
                <a:latin typeface="Times New Roman" pitchFamily="18" charset="0"/>
              </a:rPr>
              <a:t>	</a:t>
            </a:r>
            <a:r>
              <a:rPr lang="tr-TR" sz="5400" dirty="0" smtClean="0">
                <a:latin typeface="Times New Roman" pitchFamily="18" charset="0"/>
              </a:rPr>
              <a:t>	i</a:t>
            </a:r>
            <a:r>
              <a:rPr lang="tr-TR" sz="5400" dirty="0">
                <a:latin typeface="Times New Roman" pitchFamily="18" charset="0"/>
              </a:rPr>
              <a:t>. Katı Anayasa Kavramı</a:t>
            </a:r>
            <a:endParaRPr lang="en-US" sz="5400" dirty="0">
              <a:latin typeface="Times New Roman" pitchFamily="18" charset="0"/>
            </a:endParaRP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8792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19525" y="692776"/>
            <a:ext cx="11314099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>
                <a:latin typeface="Times New Roman" pitchFamily="18" charset="0"/>
                <a:cs typeface="Times New Roman" pitchFamily="18" charset="0"/>
              </a:rPr>
              <a:t>ii. Anayasayı Katılaştırma Yönetmeleri </a:t>
            </a:r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4000" dirty="0" err="1" smtClean="0">
                <a:latin typeface="Times New Roman" pitchFamily="18" charset="0"/>
                <a:cs typeface="Times New Roman" pitchFamily="18" charset="0"/>
              </a:rPr>
              <a:t>aa</a:t>
            </a:r>
            <a:r>
              <a:rPr lang="tr-TR" sz="4000" dirty="0">
                <a:latin typeface="Times New Roman" pitchFamily="18" charset="0"/>
                <a:cs typeface="Times New Roman" pitchFamily="18" charset="0"/>
              </a:rPr>
              <a:t>. Özel Çoğunluk Yöntemi</a:t>
            </a:r>
          </a:p>
          <a:p>
            <a:r>
              <a:rPr lang="tr-TR" sz="4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4000" dirty="0" err="1" smtClean="0">
                <a:latin typeface="Times New Roman" pitchFamily="18" charset="0"/>
                <a:cs typeface="Times New Roman" pitchFamily="18" charset="0"/>
              </a:rPr>
              <a:t>bb</a:t>
            </a:r>
            <a:r>
              <a:rPr lang="tr-TR" sz="4000" dirty="0">
                <a:latin typeface="Times New Roman" pitchFamily="18" charset="0"/>
                <a:cs typeface="Times New Roman" pitchFamily="18" charset="0"/>
              </a:rPr>
              <a:t>. Halkoylaması (Referandum)</a:t>
            </a:r>
          </a:p>
          <a:p>
            <a:r>
              <a:rPr lang="tr-TR" sz="4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4000" dirty="0" smtClean="0">
                <a:latin typeface="Times New Roman" pitchFamily="18" charset="0"/>
                <a:cs typeface="Times New Roman" pitchFamily="18" charset="0"/>
              </a:rPr>
              <a:t>cc</a:t>
            </a:r>
            <a:r>
              <a:rPr lang="tr-TR" sz="4000" dirty="0">
                <a:latin typeface="Times New Roman" pitchFamily="18" charset="0"/>
                <a:cs typeface="Times New Roman" pitchFamily="18" charset="0"/>
              </a:rPr>
              <a:t>. Değiştirilemez Hükümler Koymak</a:t>
            </a:r>
          </a:p>
          <a:p>
            <a:r>
              <a:rPr lang="tr-TR" sz="4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4000" dirty="0" err="1" smtClean="0">
                <a:latin typeface="Times New Roman" pitchFamily="18" charset="0"/>
                <a:cs typeface="Times New Roman" pitchFamily="18" charset="0"/>
              </a:rPr>
              <a:t>dd</a:t>
            </a:r>
            <a:r>
              <a:rPr lang="tr-TR" sz="4000" dirty="0">
                <a:latin typeface="Times New Roman" pitchFamily="18" charset="0"/>
                <a:cs typeface="Times New Roman" pitchFamily="18" charset="0"/>
              </a:rPr>
              <a:t>. Belirli Süre Değiştirme Yasağı</a:t>
            </a:r>
          </a:p>
          <a:p>
            <a:r>
              <a:rPr lang="tr-TR" sz="4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4000" dirty="0" err="1" smtClean="0">
                <a:latin typeface="Times New Roman" pitchFamily="18" charset="0"/>
                <a:cs typeface="Times New Roman" pitchFamily="18" charset="0"/>
              </a:rPr>
              <a:t>ee</a:t>
            </a:r>
            <a:r>
              <a:rPr lang="tr-TR" sz="4000" dirty="0">
                <a:latin typeface="Times New Roman" pitchFamily="18" charset="0"/>
                <a:cs typeface="Times New Roman" pitchFamily="18" charset="0"/>
              </a:rPr>
              <a:t>. Belli Dönemlerde Değiştirme Yasağı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4959" y="4559225"/>
            <a:ext cx="10757308" cy="12893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>
                <a:latin typeface="Times New Roman" pitchFamily="18" charset="0"/>
                <a:cs typeface="Times New Roman" pitchFamily="18" charset="0"/>
              </a:rPr>
              <a:t>iii. 1982 Anayasasının Durumu </a:t>
            </a:r>
          </a:p>
        </p:txBody>
      </p:sp>
    </p:spTree>
    <p:extLst>
      <p:ext uri="{BB962C8B-B14F-4D97-AF65-F5344CB8AC3E}">
        <p14:creationId xmlns="" xmlns:p14="http://schemas.microsoft.com/office/powerpoint/2010/main" val="1520432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16540" y="1552289"/>
            <a:ext cx="103712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tr-TR" sz="4400" b="1" dirty="0">
                <a:latin typeface="Times New Roman" pitchFamily="18" charset="0"/>
                <a:cs typeface="Times New Roman" pitchFamily="18" charset="0"/>
              </a:rPr>
              <a:t>. HUKUK, HUKUK KURALLARI, ANAYASA HUKUKU VE ANAYASA </a:t>
            </a:r>
            <a:r>
              <a:rPr lang="tr-TR" sz="4400" b="1" dirty="0" smtClean="0">
                <a:latin typeface="Times New Roman" pitchFamily="18" charset="0"/>
                <a:cs typeface="Times New Roman" pitchFamily="18" charset="0"/>
              </a:rPr>
              <a:t>KURALLARI (IV)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5657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00566" y="904456"/>
            <a:ext cx="10275049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 smtClean="0">
                <a:latin typeface="Times New Roman" pitchFamily="18" charset="0"/>
              </a:rPr>
              <a:t>E</a:t>
            </a:r>
            <a:r>
              <a:rPr lang="tr-TR" sz="4400" b="1" dirty="0">
                <a:latin typeface="Times New Roman" pitchFamily="18" charset="0"/>
              </a:rPr>
              <a:t>. Anayasaların Morfolojisi (Şekil Bilimi)</a:t>
            </a:r>
            <a:endParaRPr lang="en-US" sz="4400" b="1" dirty="0">
              <a:latin typeface="Times New Roman" pitchFamily="18" charset="0"/>
            </a:endParaRPr>
          </a:p>
          <a:p>
            <a:r>
              <a:rPr lang="tr-TR" sz="4400" b="1" dirty="0">
                <a:latin typeface="Times New Roman" pitchFamily="18" charset="0"/>
              </a:rPr>
              <a:t>	</a:t>
            </a:r>
            <a:endParaRPr lang="tr-TR" sz="4400" b="1" dirty="0" smtClean="0">
              <a:latin typeface="Times New Roman" pitchFamily="18" charset="0"/>
            </a:endParaRPr>
          </a:p>
          <a:p>
            <a:r>
              <a:rPr lang="tr-TR" sz="4400" b="1" dirty="0">
                <a:latin typeface="Times New Roman" pitchFamily="18" charset="0"/>
              </a:rPr>
              <a:t>	</a:t>
            </a:r>
            <a:r>
              <a:rPr lang="tr-TR" sz="4400" dirty="0" smtClean="0">
                <a:latin typeface="Times New Roman" pitchFamily="18" charset="0"/>
              </a:rPr>
              <a:t>1</a:t>
            </a:r>
            <a:r>
              <a:rPr lang="tr-TR" sz="4400" dirty="0">
                <a:latin typeface="Times New Roman" pitchFamily="18" charset="0"/>
              </a:rPr>
              <a:t>. Genel Olarak Anayasaların </a:t>
            </a:r>
            <a:r>
              <a:rPr lang="tr-TR" sz="4400" dirty="0" smtClean="0">
                <a:latin typeface="Times New Roman" pitchFamily="18" charset="0"/>
              </a:rPr>
              <a:t>		   	 	    Sistematiği</a:t>
            </a:r>
            <a:endParaRPr lang="en-US" sz="4400" dirty="0">
              <a:latin typeface="Times New Roman" pitchFamily="18" charset="0"/>
            </a:endParaRPr>
          </a:p>
          <a:p>
            <a:r>
              <a:rPr lang="tr-TR" sz="4400" dirty="0">
                <a:latin typeface="Times New Roman" pitchFamily="18" charset="0"/>
              </a:rPr>
              <a:t>	</a:t>
            </a:r>
            <a:endParaRPr lang="tr-TR" sz="4400" dirty="0" smtClean="0">
              <a:latin typeface="Times New Roman" pitchFamily="18" charset="0"/>
            </a:endParaRPr>
          </a:p>
          <a:p>
            <a:r>
              <a:rPr lang="tr-TR" sz="4400" dirty="0">
                <a:latin typeface="Times New Roman" pitchFamily="18" charset="0"/>
              </a:rPr>
              <a:t>	</a:t>
            </a:r>
            <a:r>
              <a:rPr lang="tr-TR" sz="4400" dirty="0" smtClean="0">
                <a:latin typeface="Times New Roman" pitchFamily="18" charset="0"/>
              </a:rPr>
              <a:t>2</a:t>
            </a:r>
            <a:r>
              <a:rPr lang="tr-TR" sz="4400" dirty="0">
                <a:latin typeface="Times New Roman" pitchFamily="18" charset="0"/>
              </a:rPr>
              <a:t>. 1982 Anayasasının Sistematiği </a:t>
            </a:r>
            <a:endParaRPr lang="en-US" sz="4400" dirty="0">
              <a:latin typeface="Times New Roman" pitchFamily="18" charset="0"/>
            </a:endParaRP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7295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16540" y="2074804"/>
            <a:ext cx="103712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7200" b="1" dirty="0" smtClean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tr-TR" sz="7200" b="1" smtClean="0">
                <a:latin typeface="Times New Roman" pitchFamily="18" charset="0"/>
                <a:cs typeface="Times New Roman" pitchFamily="18" charset="0"/>
              </a:rPr>
              <a:t>İKTİDAR </a:t>
            </a:r>
            <a:endParaRPr lang="tr-TR" sz="7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5657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597059" y="461850"/>
            <a:ext cx="781211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tr-TR" sz="4000" b="1" dirty="0">
                <a:latin typeface="Times New Roman" pitchFamily="18" charset="0"/>
                <a:cs typeface="Times New Roman" pitchFamily="18" charset="0"/>
              </a:rPr>
              <a:t>. İKTİDAR</a:t>
            </a:r>
          </a:p>
          <a:p>
            <a:r>
              <a:rPr lang="tr-TR" sz="4000" b="1" dirty="0">
                <a:latin typeface="Times New Roman" pitchFamily="18" charset="0"/>
                <a:cs typeface="Times New Roman" pitchFamily="18" charset="0"/>
              </a:rPr>
              <a:t>	A. Kurucu İktidar</a:t>
            </a:r>
          </a:p>
          <a:p>
            <a:r>
              <a:rPr lang="tr-TR" sz="4000" b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4000" dirty="0">
                <a:latin typeface="Times New Roman" pitchFamily="18" charset="0"/>
                <a:cs typeface="Times New Roman" pitchFamily="18" charset="0"/>
              </a:rPr>
              <a:t>1. Asli Kurucu İktidar</a:t>
            </a:r>
          </a:p>
          <a:p>
            <a:r>
              <a:rPr lang="tr-TR" sz="4000" dirty="0">
                <a:latin typeface="Times New Roman" pitchFamily="18" charset="0"/>
                <a:cs typeface="Times New Roman" pitchFamily="18" charset="0"/>
              </a:rPr>
              <a:t>		2. Tali Kurucu İktidar</a:t>
            </a:r>
          </a:p>
          <a:p>
            <a:r>
              <a:rPr lang="tr-TR" sz="4000" b="1" dirty="0">
                <a:latin typeface="Times New Roman" pitchFamily="18" charset="0"/>
                <a:cs typeface="Times New Roman" pitchFamily="18" charset="0"/>
              </a:rPr>
              <a:t>	B. Kurulu İktidar</a:t>
            </a:r>
          </a:p>
          <a:p>
            <a:r>
              <a:rPr lang="tr-TR" sz="4000" b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4000" dirty="0">
                <a:latin typeface="Times New Roman" pitchFamily="18" charset="0"/>
                <a:cs typeface="Times New Roman" pitchFamily="18" charset="0"/>
              </a:rPr>
              <a:t>1. Yasama</a:t>
            </a:r>
          </a:p>
          <a:p>
            <a:r>
              <a:rPr lang="tr-TR" sz="4000" dirty="0">
                <a:latin typeface="Times New Roman" pitchFamily="18" charset="0"/>
                <a:cs typeface="Times New Roman" pitchFamily="18" charset="0"/>
              </a:rPr>
              <a:t>		2. Yürütme</a:t>
            </a:r>
          </a:p>
          <a:p>
            <a:r>
              <a:rPr lang="tr-TR" sz="4000" dirty="0">
                <a:latin typeface="Times New Roman" pitchFamily="18" charset="0"/>
                <a:cs typeface="Times New Roman" pitchFamily="18" charset="0"/>
              </a:rPr>
              <a:t>		3. Yargı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5962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GENEL KAYNAKLAR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000" dirty="0" smtClean="0">
                <a:latin typeface="Times New Roman" pitchFamily="18" charset="0"/>
              </a:rPr>
              <a:t>Erdoğan </a:t>
            </a:r>
            <a:r>
              <a:rPr lang="tr-TR" sz="3000" dirty="0">
                <a:latin typeface="Times New Roman" pitchFamily="18" charset="0"/>
              </a:rPr>
              <a:t>Teziç, </a:t>
            </a:r>
            <a:r>
              <a:rPr lang="tr-TR" sz="3000" b="1" dirty="0">
                <a:latin typeface="Times New Roman" pitchFamily="18" charset="0"/>
              </a:rPr>
              <a:t>Anayasa Hukuku (Genel Esaslar),</a:t>
            </a:r>
            <a:r>
              <a:rPr lang="tr-TR" sz="3000" dirty="0">
                <a:latin typeface="Times New Roman" pitchFamily="18" charset="0"/>
              </a:rPr>
              <a:t> 21.b., Beta,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Anayasa Hukukunun Genel Esasları Ders Kitabı</a:t>
            </a:r>
            <a:r>
              <a:rPr lang="tr-TR" sz="3000" dirty="0">
                <a:latin typeface="Times New Roman" pitchFamily="18" charset="0"/>
              </a:rPr>
              <a:t>, Ekin Kitabevi Yayınları, 9.b.,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İbrahim Kaboğlu, </a:t>
            </a:r>
            <a:r>
              <a:rPr lang="tr-TR" sz="3000" b="1" dirty="0">
                <a:latin typeface="Times New Roman" pitchFamily="18" charset="0"/>
              </a:rPr>
              <a:t>Anayasa Hukuku Dersleri (Genel Esaslar)</a:t>
            </a:r>
            <a:r>
              <a:rPr lang="tr-TR" sz="3000" dirty="0">
                <a:latin typeface="Times New Roman" pitchFamily="18" charset="0"/>
              </a:rPr>
              <a:t>, 12.b., Legal Yayıncılık,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Ergun Özbudun, </a:t>
            </a:r>
            <a:r>
              <a:rPr lang="tr-TR" sz="3000" b="1" dirty="0">
                <a:latin typeface="Times New Roman" pitchFamily="18" charset="0"/>
              </a:rPr>
              <a:t>Türk Anayasa Hukuku</a:t>
            </a:r>
            <a:r>
              <a:rPr lang="tr-TR" sz="3000" dirty="0">
                <a:latin typeface="Times New Roman" pitchFamily="18" charset="0"/>
              </a:rPr>
              <a:t>, 17.b., Yetkin Yayınları, Ankara,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Bülent </a:t>
            </a:r>
            <a:r>
              <a:rPr lang="tr-TR" sz="3000" dirty="0" err="1">
                <a:latin typeface="Times New Roman" pitchFamily="18" charset="0"/>
              </a:rPr>
              <a:t>Tanör</a:t>
            </a:r>
            <a:r>
              <a:rPr lang="tr-TR" sz="3000" dirty="0">
                <a:latin typeface="Times New Roman" pitchFamily="18" charset="0"/>
              </a:rPr>
              <a:t>-Necmi Yüzbaşıoğlu, </a:t>
            </a:r>
            <a:r>
              <a:rPr lang="tr-TR" sz="3000" b="1" dirty="0">
                <a:latin typeface="Times New Roman" pitchFamily="18" charset="0"/>
              </a:rPr>
              <a:t>1982 Anayasasına Göre Türk Anayasa Hukuku</a:t>
            </a:r>
            <a:r>
              <a:rPr lang="tr-TR" sz="3000" dirty="0">
                <a:latin typeface="Times New Roman" pitchFamily="18" charset="0"/>
              </a:rPr>
              <a:t>, 16.b., Beta, İstanbul, 2016.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Türk Anayasa Hukuku Dersleri,</a:t>
            </a:r>
            <a:r>
              <a:rPr lang="tr-TR" sz="3000" dirty="0">
                <a:latin typeface="Times New Roman" pitchFamily="18" charset="0"/>
              </a:rPr>
              <a:t> 21.b., Ekin Kitabevi Yayınları,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6066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250" y="750507"/>
            <a:ext cx="108330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ÖRNEK SORULAR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“1982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Türkiye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Cumhuriyeti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Anayasası’nın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Değiştirilemeyecek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Hükümler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başlıklı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4.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maddesi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bağlamında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öğretide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uygulamada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ortaya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konan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görüşleri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madde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ile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ilgili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tartışmaları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“</a:t>
            </a:r>
          </a:p>
          <a:p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“1982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Anayasası’nın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yumuşak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veya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katı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olup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olmadığını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kavramları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tartışarak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açıklayınız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.”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2764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108</Words>
  <Application>Microsoft Office PowerPoint</Application>
  <PresentationFormat>Özel</PresentationFormat>
  <Paragraphs>34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</dc:title>
  <dc:creator>Deniz POLAT</dc:creator>
  <cp:lastModifiedBy>Ali Erdem Doğanoğlu</cp:lastModifiedBy>
  <cp:revision>23</cp:revision>
  <dcterms:created xsi:type="dcterms:W3CDTF">2017-10-23T13:21:40Z</dcterms:created>
  <dcterms:modified xsi:type="dcterms:W3CDTF">2018-04-18T08:56:47Z</dcterms:modified>
</cp:coreProperties>
</file>