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BBB815-AF0C-410A-8D33-0B40392BBCE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BEA7913-AD72-4009-97F3-52F8D6F8BF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D0CE554-B394-4CF1-8002-8ED2469637C2}"/>
              </a:ext>
            </a:extLst>
          </p:cNvPr>
          <p:cNvSpPr>
            <a:spLocks noGrp="1"/>
          </p:cNvSpPr>
          <p:nvPr>
            <p:ph type="dt" sz="half" idx="10"/>
          </p:nvPr>
        </p:nvSpPr>
        <p:spPr/>
        <p:txBody>
          <a:bodyPr/>
          <a:lstStyle/>
          <a:p>
            <a:fld id="{F57DE5FE-7E77-47E7-AA40-ACC0E06805BE}" type="datetimeFigureOut">
              <a:rPr lang="tr-TR" smtClean="0"/>
              <a:t>17.04.2020</a:t>
            </a:fld>
            <a:endParaRPr lang="tr-TR"/>
          </a:p>
        </p:txBody>
      </p:sp>
      <p:sp>
        <p:nvSpPr>
          <p:cNvPr id="5" name="Alt Bilgi Yer Tutucusu 4">
            <a:extLst>
              <a:ext uri="{FF2B5EF4-FFF2-40B4-BE49-F238E27FC236}">
                <a16:creationId xmlns:a16="http://schemas.microsoft.com/office/drawing/2014/main" id="{0D4F712A-2035-4455-958B-7036676CCF0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8E76917-A019-4636-96BD-7ADDEA5F5726}"/>
              </a:ext>
            </a:extLst>
          </p:cNvPr>
          <p:cNvSpPr>
            <a:spLocks noGrp="1"/>
          </p:cNvSpPr>
          <p:nvPr>
            <p:ph type="sldNum" sz="quarter" idx="12"/>
          </p:nvPr>
        </p:nvSpPr>
        <p:spPr/>
        <p:txBody>
          <a:bodyPr/>
          <a:lstStyle/>
          <a:p>
            <a:fld id="{C18CA849-B88B-445A-BEAB-1FCA4FE0AF1E}" type="slidenum">
              <a:rPr lang="tr-TR" smtClean="0"/>
              <a:t>‹#›</a:t>
            </a:fld>
            <a:endParaRPr lang="tr-TR"/>
          </a:p>
        </p:txBody>
      </p:sp>
    </p:spTree>
    <p:extLst>
      <p:ext uri="{BB962C8B-B14F-4D97-AF65-F5344CB8AC3E}">
        <p14:creationId xmlns:p14="http://schemas.microsoft.com/office/powerpoint/2010/main" val="147680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68419A-BD3E-4722-8A42-56EB19C375C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BACA475-01C6-4742-A0B8-FD051E58580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3DC1678-8825-441C-BA03-07F0D5C8F116}"/>
              </a:ext>
            </a:extLst>
          </p:cNvPr>
          <p:cNvSpPr>
            <a:spLocks noGrp="1"/>
          </p:cNvSpPr>
          <p:nvPr>
            <p:ph type="dt" sz="half" idx="10"/>
          </p:nvPr>
        </p:nvSpPr>
        <p:spPr/>
        <p:txBody>
          <a:bodyPr/>
          <a:lstStyle/>
          <a:p>
            <a:fld id="{F57DE5FE-7E77-47E7-AA40-ACC0E06805BE}" type="datetimeFigureOut">
              <a:rPr lang="tr-TR" smtClean="0"/>
              <a:t>17.04.2020</a:t>
            </a:fld>
            <a:endParaRPr lang="tr-TR"/>
          </a:p>
        </p:txBody>
      </p:sp>
      <p:sp>
        <p:nvSpPr>
          <p:cNvPr id="5" name="Alt Bilgi Yer Tutucusu 4">
            <a:extLst>
              <a:ext uri="{FF2B5EF4-FFF2-40B4-BE49-F238E27FC236}">
                <a16:creationId xmlns:a16="http://schemas.microsoft.com/office/drawing/2014/main" id="{64DEDCDD-4D42-4F88-8D39-EEDB3D8D6AE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7406BF2-64E2-4B70-AA80-106C965FC120}"/>
              </a:ext>
            </a:extLst>
          </p:cNvPr>
          <p:cNvSpPr>
            <a:spLocks noGrp="1"/>
          </p:cNvSpPr>
          <p:nvPr>
            <p:ph type="sldNum" sz="quarter" idx="12"/>
          </p:nvPr>
        </p:nvSpPr>
        <p:spPr/>
        <p:txBody>
          <a:bodyPr/>
          <a:lstStyle/>
          <a:p>
            <a:fld id="{C18CA849-B88B-445A-BEAB-1FCA4FE0AF1E}" type="slidenum">
              <a:rPr lang="tr-TR" smtClean="0"/>
              <a:t>‹#›</a:t>
            </a:fld>
            <a:endParaRPr lang="tr-TR"/>
          </a:p>
        </p:txBody>
      </p:sp>
    </p:spTree>
    <p:extLst>
      <p:ext uri="{BB962C8B-B14F-4D97-AF65-F5344CB8AC3E}">
        <p14:creationId xmlns:p14="http://schemas.microsoft.com/office/powerpoint/2010/main" val="2598843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5D3E4FB-E14D-4A4C-9714-DFE46644683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A1132C1-E18A-492B-BE6E-61B888E2AD6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C778CA-B13D-4AAF-BF3D-CE3D76AA702F}"/>
              </a:ext>
            </a:extLst>
          </p:cNvPr>
          <p:cNvSpPr>
            <a:spLocks noGrp="1"/>
          </p:cNvSpPr>
          <p:nvPr>
            <p:ph type="dt" sz="half" idx="10"/>
          </p:nvPr>
        </p:nvSpPr>
        <p:spPr/>
        <p:txBody>
          <a:bodyPr/>
          <a:lstStyle/>
          <a:p>
            <a:fld id="{F57DE5FE-7E77-47E7-AA40-ACC0E06805BE}" type="datetimeFigureOut">
              <a:rPr lang="tr-TR" smtClean="0"/>
              <a:t>17.04.2020</a:t>
            </a:fld>
            <a:endParaRPr lang="tr-TR"/>
          </a:p>
        </p:txBody>
      </p:sp>
      <p:sp>
        <p:nvSpPr>
          <p:cNvPr id="5" name="Alt Bilgi Yer Tutucusu 4">
            <a:extLst>
              <a:ext uri="{FF2B5EF4-FFF2-40B4-BE49-F238E27FC236}">
                <a16:creationId xmlns:a16="http://schemas.microsoft.com/office/drawing/2014/main" id="{46B661FB-ADAB-4BC8-809A-B0B541C6DE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BD61BD-5728-401F-B836-AE17548D3561}"/>
              </a:ext>
            </a:extLst>
          </p:cNvPr>
          <p:cNvSpPr>
            <a:spLocks noGrp="1"/>
          </p:cNvSpPr>
          <p:nvPr>
            <p:ph type="sldNum" sz="quarter" idx="12"/>
          </p:nvPr>
        </p:nvSpPr>
        <p:spPr/>
        <p:txBody>
          <a:bodyPr/>
          <a:lstStyle/>
          <a:p>
            <a:fld id="{C18CA849-B88B-445A-BEAB-1FCA4FE0AF1E}" type="slidenum">
              <a:rPr lang="tr-TR" smtClean="0"/>
              <a:t>‹#›</a:t>
            </a:fld>
            <a:endParaRPr lang="tr-TR"/>
          </a:p>
        </p:txBody>
      </p:sp>
    </p:spTree>
    <p:extLst>
      <p:ext uri="{BB962C8B-B14F-4D97-AF65-F5344CB8AC3E}">
        <p14:creationId xmlns:p14="http://schemas.microsoft.com/office/powerpoint/2010/main" val="1725272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24D7F4-23B3-4EE1-A796-7A8B883E144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BFD6C2D-4189-423E-809A-7DBD8CF1F80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4EFA62E-2CF4-4361-BF93-AA0CBF45251D}"/>
              </a:ext>
            </a:extLst>
          </p:cNvPr>
          <p:cNvSpPr>
            <a:spLocks noGrp="1"/>
          </p:cNvSpPr>
          <p:nvPr>
            <p:ph type="dt" sz="half" idx="10"/>
          </p:nvPr>
        </p:nvSpPr>
        <p:spPr/>
        <p:txBody>
          <a:bodyPr/>
          <a:lstStyle/>
          <a:p>
            <a:fld id="{F57DE5FE-7E77-47E7-AA40-ACC0E06805BE}" type="datetimeFigureOut">
              <a:rPr lang="tr-TR" smtClean="0"/>
              <a:t>17.04.2020</a:t>
            </a:fld>
            <a:endParaRPr lang="tr-TR"/>
          </a:p>
        </p:txBody>
      </p:sp>
      <p:sp>
        <p:nvSpPr>
          <p:cNvPr id="5" name="Alt Bilgi Yer Tutucusu 4">
            <a:extLst>
              <a:ext uri="{FF2B5EF4-FFF2-40B4-BE49-F238E27FC236}">
                <a16:creationId xmlns:a16="http://schemas.microsoft.com/office/drawing/2014/main" id="{0C51F05E-FA1D-4A24-AE4D-7D8887773CC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A90E6A-E115-4100-A5E9-DBCB0AD8B443}"/>
              </a:ext>
            </a:extLst>
          </p:cNvPr>
          <p:cNvSpPr>
            <a:spLocks noGrp="1"/>
          </p:cNvSpPr>
          <p:nvPr>
            <p:ph type="sldNum" sz="quarter" idx="12"/>
          </p:nvPr>
        </p:nvSpPr>
        <p:spPr/>
        <p:txBody>
          <a:bodyPr/>
          <a:lstStyle/>
          <a:p>
            <a:fld id="{C18CA849-B88B-445A-BEAB-1FCA4FE0AF1E}" type="slidenum">
              <a:rPr lang="tr-TR" smtClean="0"/>
              <a:t>‹#›</a:t>
            </a:fld>
            <a:endParaRPr lang="tr-TR"/>
          </a:p>
        </p:txBody>
      </p:sp>
    </p:spTree>
    <p:extLst>
      <p:ext uri="{BB962C8B-B14F-4D97-AF65-F5344CB8AC3E}">
        <p14:creationId xmlns:p14="http://schemas.microsoft.com/office/powerpoint/2010/main" val="1785764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7CE1C7-2A86-41D4-AADE-4B937DFF115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D288382-EFF8-4BF6-9679-3E23C43A17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C39660C-E60B-44A3-9190-FA147C20BE46}"/>
              </a:ext>
            </a:extLst>
          </p:cNvPr>
          <p:cNvSpPr>
            <a:spLocks noGrp="1"/>
          </p:cNvSpPr>
          <p:nvPr>
            <p:ph type="dt" sz="half" idx="10"/>
          </p:nvPr>
        </p:nvSpPr>
        <p:spPr/>
        <p:txBody>
          <a:bodyPr/>
          <a:lstStyle/>
          <a:p>
            <a:fld id="{F57DE5FE-7E77-47E7-AA40-ACC0E06805BE}" type="datetimeFigureOut">
              <a:rPr lang="tr-TR" smtClean="0"/>
              <a:t>17.04.2020</a:t>
            </a:fld>
            <a:endParaRPr lang="tr-TR"/>
          </a:p>
        </p:txBody>
      </p:sp>
      <p:sp>
        <p:nvSpPr>
          <p:cNvPr id="5" name="Alt Bilgi Yer Tutucusu 4">
            <a:extLst>
              <a:ext uri="{FF2B5EF4-FFF2-40B4-BE49-F238E27FC236}">
                <a16:creationId xmlns:a16="http://schemas.microsoft.com/office/drawing/2014/main" id="{6DE153B6-8CD8-42F2-8228-4563CAE00C0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D258E17-D47A-4B5F-8276-3BD7AECE2F1F}"/>
              </a:ext>
            </a:extLst>
          </p:cNvPr>
          <p:cNvSpPr>
            <a:spLocks noGrp="1"/>
          </p:cNvSpPr>
          <p:nvPr>
            <p:ph type="sldNum" sz="quarter" idx="12"/>
          </p:nvPr>
        </p:nvSpPr>
        <p:spPr/>
        <p:txBody>
          <a:bodyPr/>
          <a:lstStyle/>
          <a:p>
            <a:fld id="{C18CA849-B88B-445A-BEAB-1FCA4FE0AF1E}" type="slidenum">
              <a:rPr lang="tr-TR" smtClean="0"/>
              <a:t>‹#›</a:t>
            </a:fld>
            <a:endParaRPr lang="tr-TR"/>
          </a:p>
        </p:txBody>
      </p:sp>
    </p:spTree>
    <p:extLst>
      <p:ext uri="{BB962C8B-B14F-4D97-AF65-F5344CB8AC3E}">
        <p14:creationId xmlns:p14="http://schemas.microsoft.com/office/powerpoint/2010/main" val="570063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4185F9-70C3-421E-BFB3-FEDE0D4FC2A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E8C4A49-1606-4FD7-90F0-219F9E58C03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649A814-4679-4286-9AED-A19937A9946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B98EB5C-266D-49F1-BCC1-8F66FACD8A5F}"/>
              </a:ext>
            </a:extLst>
          </p:cNvPr>
          <p:cNvSpPr>
            <a:spLocks noGrp="1"/>
          </p:cNvSpPr>
          <p:nvPr>
            <p:ph type="dt" sz="half" idx="10"/>
          </p:nvPr>
        </p:nvSpPr>
        <p:spPr/>
        <p:txBody>
          <a:bodyPr/>
          <a:lstStyle/>
          <a:p>
            <a:fld id="{F57DE5FE-7E77-47E7-AA40-ACC0E06805BE}" type="datetimeFigureOut">
              <a:rPr lang="tr-TR" smtClean="0"/>
              <a:t>17.04.2020</a:t>
            </a:fld>
            <a:endParaRPr lang="tr-TR"/>
          </a:p>
        </p:txBody>
      </p:sp>
      <p:sp>
        <p:nvSpPr>
          <p:cNvPr id="6" name="Alt Bilgi Yer Tutucusu 5">
            <a:extLst>
              <a:ext uri="{FF2B5EF4-FFF2-40B4-BE49-F238E27FC236}">
                <a16:creationId xmlns:a16="http://schemas.microsoft.com/office/drawing/2014/main" id="{4B693DF9-5220-4F65-863E-B42E5C6D572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F9CC398-80EA-4581-8CF8-6913823CD617}"/>
              </a:ext>
            </a:extLst>
          </p:cNvPr>
          <p:cNvSpPr>
            <a:spLocks noGrp="1"/>
          </p:cNvSpPr>
          <p:nvPr>
            <p:ph type="sldNum" sz="quarter" idx="12"/>
          </p:nvPr>
        </p:nvSpPr>
        <p:spPr/>
        <p:txBody>
          <a:bodyPr/>
          <a:lstStyle/>
          <a:p>
            <a:fld id="{C18CA849-B88B-445A-BEAB-1FCA4FE0AF1E}" type="slidenum">
              <a:rPr lang="tr-TR" smtClean="0"/>
              <a:t>‹#›</a:t>
            </a:fld>
            <a:endParaRPr lang="tr-TR"/>
          </a:p>
        </p:txBody>
      </p:sp>
    </p:spTree>
    <p:extLst>
      <p:ext uri="{BB962C8B-B14F-4D97-AF65-F5344CB8AC3E}">
        <p14:creationId xmlns:p14="http://schemas.microsoft.com/office/powerpoint/2010/main" val="4216992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C68F57-2BFC-4B0B-8914-2469BB31FC1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C8A94C7-A75C-466E-89E7-07F0791723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F725D13-EC6F-4BC9-9970-27B964C0232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6C9E888-C130-4034-8E2A-4246B4B954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994A796-F89C-4200-8914-816596DBE8D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F05B85D-690A-4066-B34A-22585ECB9499}"/>
              </a:ext>
            </a:extLst>
          </p:cNvPr>
          <p:cNvSpPr>
            <a:spLocks noGrp="1"/>
          </p:cNvSpPr>
          <p:nvPr>
            <p:ph type="dt" sz="half" idx="10"/>
          </p:nvPr>
        </p:nvSpPr>
        <p:spPr/>
        <p:txBody>
          <a:bodyPr/>
          <a:lstStyle/>
          <a:p>
            <a:fld id="{F57DE5FE-7E77-47E7-AA40-ACC0E06805BE}" type="datetimeFigureOut">
              <a:rPr lang="tr-TR" smtClean="0"/>
              <a:t>17.04.2020</a:t>
            </a:fld>
            <a:endParaRPr lang="tr-TR"/>
          </a:p>
        </p:txBody>
      </p:sp>
      <p:sp>
        <p:nvSpPr>
          <p:cNvPr id="8" name="Alt Bilgi Yer Tutucusu 7">
            <a:extLst>
              <a:ext uri="{FF2B5EF4-FFF2-40B4-BE49-F238E27FC236}">
                <a16:creationId xmlns:a16="http://schemas.microsoft.com/office/drawing/2014/main" id="{B40415E8-E1B3-47F3-B6B5-C60DD5CEF91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B8466F7-8722-4892-9BD6-EA0841982AF2}"/>
              </a:ext>
            </a:extLst>
          </p:cNvPr>
          <p:cNvSpPr>
            <a:spLocks noGrp="1"/>
          </p:cNvSpPr>
          <p:nvPr>
            <p:ph type="sldNum" sz="quarter" idx="12"/>
          </p:nvPr>
        </p:nvSpPr>
        <p:spPr/>
        <p:txBody>
          <a:bodyPr/>
          <a:lstStyle/>
          <a:p>
            <a:fld id="{C18CA849-B88B-445A-BEAB-1FCA4FE0AF1E}" type="slidenum">
              <a:rPr lang="tr-TR" smtClean="0"/>
              <a:t>‹#›</a:t>
            </a:fld>
            <a:endParaRPr lang="tr-TR"/>
          </a:p>
        </p:txBody>
      </p:sp>
    </p:spTree>
    <p:extLst>
      <p:ext uri="{BB962C8B-B14F-4D97-AF65-F5344CB8AC3E}">
        <p14:creationId xmlns:p14="http://schemas.microsoft.com/office/powerpoint/2010/main" val="2942820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D5FF6-B521-4A4C-A2AD-0552180DC70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903C6C9-8DFB-43C7-A33B-7958542C4C99}"/>
              </a:ext>
            </a:extLst>
          </p:cNvPr>
          <p:cNvSpPr>
            <a:spLocks noGrp="1"/>
          </p:cNvSpPr>
          <p:nvPr>
            <p:ph type="dt" sz="half" idx="10"/>
          </p:nvPr>
        </p:nvSpPr>
        <p:spPr/>
        <p:txBody>
          <a:bodyPr/>
          <a:lstStyle/>
          <a:p>
            <a:fld id="{F57DE5FE-7E77-47E7-AA40-ACC0E06805BE}" type="datetimeFigureOut">
              <a:rPr lang="tr-TR" smtClean="0"/>
              <a:t>17.04.2020</a:t>
            </a:fld>
            <a:endParaRPr lang="tr-TR"/>
          </a:p>
        </p:txBody>
      </p:sp>
      <p:sp>
        <p:nvSpPr>
          <p:cNvPr id="4" name="Alt Bilgi Yer Tutucusu 3">
            <a:extLst>
              <a:ext uri="{FF2B5EF4-FFF2-40B4-BE49-F238E27FC236}">
                <a16:creationId xmlns:a16="http://schemas.microsoft.com/office/drawing/2014/main" id="{083CD1EA-4481-49CC-9B9A-0071ABCFE49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7753088-7673-489D-BE07-8656919451E9}"/>
              </a:ext>
            </a:extLst>
          </p:cNvPr>
          <p:cNvSpPr>
            <a:spLocks noGrp="1"/>
          </p:cNvSpPr>
          <p:nvPr>
            <p:ph type="sldNum" sz="quarter" idx="12"/>
          </p:nvPr>
        </p:nvSpPr>
        <p:spPr/>
        <p:txBody>
          <a:bodyPr/>
          <a:lstStyle/>
          <a:p>
            <a:fld id="{C18CA849-B88B-445A-BEAB-1FCA4FE0AF1E}" type="slidenum">
              <a:rPr lang="tr-TR" smtClean="0"/>
              <a:t>‹#›</a:t>
            </a:fld>
            <a:endParaRPr lang="tr-TR"/>
          </a:p>
        </p:txBody>
      </p:sp>
    </p:spTree>
    <p:extLst>
      <p:ext uri="{BB962C8B-B14F-4D97-AF65-F5344CB8AC3E}">
        <p14:creationId xmlns:p14="http://schemas.microsoft.com/office/powerpoint/2010/main" val="2699964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0CF7D2-1E69-4F56-A8C7-63FDB3703C60}"/>
              </a:ext>
            </a:extLst>
          </p:cNvPr>
          <p:cNvSpPr>
            <a:spLocks noGrp="1"/>
          </p:cNvSpPr>
          <p:nvPr>
            <p:ph type="dt" sz="half" idx="10"/>
          </p:nvPr>
        </p:nvSpPr>
        <p:spPr/>
        <p:txBody>
          <a:bodyPr/>
          <a:lstStyle/>
          <a:p>
            <a:fld id="{F57DE5FE-7E77-47E7-AA40-ACC0E06805BE}" type="datetimeFigureOut">
              <a:rPr lang="tr-TR" smtClean="0"/>
              <a:t>17.04.2020</a:t>
            </a:fld>
            <a:endParaRPr lang="tr-TR"/>
          </a:p>
        </p:txBody>
      </p:sp>
      <p:sp>
        <p:nvSpPr>
          <p:cNvPr id="3" name="Alt Bilgi Yer Tutucusu 2">
            <a:extLst>
              <a:ext uri="{FF2B5EF4-FFF2-40B4-BE49-F238E27FC236}">
                <a16:creationId xmlns:a16="http://schemas.microsoft.com/office/drawing/2014/main" id="{18CCE4F0-F1C6-423D-8631-32256CC57D3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B654C96-6FCC-46E0-A2A3-AA6125CCF730}"/>
              </a:ext>
            </a:extLst>
          </p:cNvPr>
          <p:cNvSpPr>
            <a:spLocks noGrp="1"/>
          </p:cNvSpPr>
          <p:nvPr>
            <p:ph type="sldNum" sz="quarter" idx="12"/>
          </p:nvPr>
        </p:nvSpPr>
        <p:spPr/>
        <p:txBody>
          <a:bodyPr/>
          <a:lstStyle/>
          <a:p>
            <a:fld id="{C18CA849-B88B-445A-BEAB-1FCA4FE0AF1E}" type="slidenum">
              <a:rPr lang="tr-TR" smtClean="0"/>
              <a:t>‹#›</a:t>
            </a:fld>
            <a:endParaRPr lang="tr-TR"/>
          </a:p>
        </p:txBody>
      </p:sp>
    </p:spTree>
    <p:extLst>
      <p:ext uri="{BB962C8B-B14F-4D97-AF65-F5344CB8AC3E}">
        <p14:creationId xmlns:p14="http://schemas.microsoft.com/office/powerpoint/2010/main" val="4112971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D9700D-0018-4DB0-869B-ADABDAF2BA2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DCDBF0A-8668-47C0-ABA5-7D126CA0BF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5F9B688-1988-47D0-B2E1-1E290BE6EB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12994EF-8881-49DA-B6A3-B789F762738F}"/>
              </a:ext>
            </a:extLst>
          </p:cNvPr>
          <p:cNvSpPr>
            <a:spLocks noGrp="1"/>
          </p:cNvSpPr>
          <p:nvPr>
            <p:ph type="dt" sz="half" idx="10"/>
          </p:nvPr>
        </p:nvSpPr>
        <p:spPr/>
        <p:txBody>
          <a:bodyPr/>
          <a:lstStyle/>
          <a:p>
            <a:fld id="{F57DE5FE-7E77-47E7-AA40-ACC0E06805BE}" type="datetimeFigureOut">
              <a:rPr lang="tr-TR" smtClean="0"/>
              <a:t>17.04.2020</a:t>
            </a:fld>
            <a:endParaRPr lang="tr-TR"/>
          </a:p>
        </p:txBody>
      </p:sp>
      <p:sp>
        <p:nvSpPr>
          <p:cNvPr id="6" name="Alt Bilgi Yer Tutucusu 5">
            <a:extLst>
              <a:ext uri="{FF2B5EF4-FFF2-40B4-BE49-F238E27FC236}">
                <a16:creationId xmlns:a16="http://schemas.microsoft.com/office/drawing/2014/main" id="{CE5956B5-2FC9-4023-B623-CA76DAD52BC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26CB752-0B09-42BA-82EB-BBFDC5176CBD}"/>
              </a:ext>
            </a:extLst>
          </p:cNvPr>
          <p:cNvSpPr>
            <a:spLocks noGrp="1"/>
          </p:cNvSpPr>
          <p:nvPr>
            <p:ph type="sldNum" sz="quarter" idx="12"/>
          </p:nvPr>
        </p:nvSpPr>
        <p:spPr/>
        <p:txBody>
          <a:bodyPr/>
          <a:lstStyle/>
          <a:p>
            <a:fld id="{C18CA849-B88B-445A-BEAB-1FCA4FE0AF1E}" type="slidenum">
              <a:rPr lang="tr-TR" smtClean="0"/>
              <a:t>‹#›</a:t>
            </a:fld>
            <a:endParaRPr lang="tr-TR"/>
          </a:p>
        </p:txBody>
      </p:sp>
    </p:spTree>
    <p:extLst>
      <p:ext uri="{BB962C8B-B14F-4D97-AF65-F5344CB8AC3E}">
        <p14:creationId xmlns:p14="http://schemas.microsoft.com/office/powerpoint/2010/main" val="4062830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C91554-8D5A-49F4-AC80-F31323EED88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5C0B58D-66D1-4046-9447-4CE3D64C90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E7C1D11-F5D5-468C-9B3D-70246F0CF9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BF360BE-0AFB-4C48-9C75-46E9BF611871}"/>
              </a:ext>
            </a:extLst>
          </p:cNvPr>
          <p:cNvSpPr>
            <a:spLocks noGrp="1"/>
          </p:cNvSpPr>
          <p:nvPr>
            <p:ph type="dt" sz="half" idx="10"/>
          </p:nvPr>
        </p:nvSpPr>
        <p:spPr/>
        <p:txBody>
          <a:bodyPr/>
          <a:lstStyle/>
          <a:p>
            <a:fld id="{F57DE5FE-7E77-47E7-AA40-ACC0E06805BE}" type="datetimeFigureOut">
              <a:rPr lang="tr-TR" smtClean="0"/>
              <a:t>17.04.2020</a:t>
            </a:fld>
            <a:endParaRPr lang="tr-TR"/>
          </a:p>
        </p:txBody>
      </p:sp>
      <p:sp>
        <p:nvSpPr>
          <p:cNvPr id="6" name="Alt Bilgi Yer Tutucusu 5">
            <a:extLst>
              <a:ext uri="{FF2B5EF4-FFF2-40B4-BE49-F238E27FC236}">
                <a16:creationId xmlns:a16="http://schemas.microsoft.com/office/drawing/2014/main" id="{2003FF44-7AD2-4F9A-BA32-BA3A2E196F6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65DB4F1-18FC-4DDA-8BF9-2AA72D857C9D}"/>
              </a:ext>
            </a:extLst>
          </p:cNvPr>
          <p:cNvSpPr>
            <a:spLocks noGrp="1"/>
          </p:cNvSpPr>
          <p:nvPr>
            <p:ph type="sldNum" sz="quarter" idx="12"/>
          </p:nvPr>
        </p:nvSpPr>
        <p:spPr/>
        <p:txBody>
          <a:bodyPr/>
          <a:lstStyle/>
          <a:p>
            <a:fld id="{C18CA849-B88B-445A-BEAB-1FCA4FE0AF1E}" type="slidenum">
              <a:rPr lang="tr-TR" smtClean="0"/>
              <a:t>‹#›</a:t>
            </a:fld>
            <a:endParaRPr lang="tr-TR"/>
          </a:p>
        </p:txBody>
      </p:sp>
    </p:spTree>
    <p:extLst>
      <p:ext uri="{BB962C8B-B14F-4D97-AF65-F5344CB8AC3E}">
        <p14:creationId xmlns:p14="http://schemas.microsoft.com/office/powerpoint/2010/main" val="4050532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F8E1883-88E5-42B7-AC29-C5C5AEB51B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D600B57-E3AB-43D1-BB3D-C041DFBB88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847C257-3064-4AF6-810D-D7ABD44EAD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7DE5FE-7E77-47E7-AA40-ACC0E06805BE}" type="datetimeFigureOut">
              <a:rPr lang="tr-TR" smtClean="0"/>
              <a:t>17.04.2020</a:t>
            </a:fld>
            <a:endParaRPr lang="tr-TR"/>
          </a:p>
        </p:txBody>
      </p:sp>
      <p:sp>
        <p:nvSpPr>
          <p:cNvPr id="5" name="Alt Bilgi Yer Tutucusu 4">
            <a:extLst>
              <a:ext uri="{FF2B5EF4-FFF2-40B4-BE49-F238E27FC236}">
                <a16:creationId xmlns:a16="http://schemas.microsoft.com/office/drawing/2014/main" id="{5632A0DB-F80B-420A-AE60-5EE7DFC293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607A392-1BFC-418B-8424-73044B8060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CA849-B88B-445A-BEAB-1FCA4FE0AF1E}" type="slidenum">
              <a:rPr lang="tr-TR" smtClean="0"/>
              <a:t>‹#›</a:t>
            </a:fld>
            <a:endParaRPr lang="tr-TR"/>
          </a:p>
        </p:txBody>
      </p:sp>
    </p:spTree>
    <p:extLst>
      <p:ext uri="{BB962C8B-B14F-4D97-AF65-F5344CB8AC3E}">
        <p14:creationId xmlns:p14="http://schemas.microsoft.com/office/powerpoint/2010/main" val="3074362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2DF7B1-6E87-4505-A2C3-39F1E92FDA80}"/>
              </a:ext>
            </a:extLst>
          </p:cNvPr>
          <p:cNvSpPr>
            <a:spLocks noGrp="1"/>
          </p:cNvSpPr>
          <p:nvPr>
            <p:ph type="ctrTitle"/>
          </p:nvPr>
        </p:nvSpPr>
        <p:spPr/>
        <p:txBody>
          <a:bodyPr/>
          <a:lstStyle/>
          <a:p>
            <a:r>
              <a:rPr lang="tr-TR" dirty="0"/>
              <a:t>İDARİ YAPI</a:t>
            </a:r>
          </a:p>
        </p:txBody>
      </p:sp>
      <p:sp>
        <p:nvSpPr>
          <p:cNvPr id="3" name="Alt Başlık 2">
            <a:extLst>
              <a:ext uri="{FF2B5EF4-FFF2-40B4-BE49-F238E27FC236}">
                <a16:creationId xmlns:a16="http://schemas.microsoft.com/office/drawing/2014/main" id="{7C1BE18E-0209-49E3-8A16-E8B9C0F1D21D}"/>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4053708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8600C7-2727-4353-8A89-E110BDD120C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9C3CD34-8062-4FBB-B821-C7D09F014232}"/>
              </a:ext>
            </a:extLst>
          </p:cNvPr>
          <p:cNvSpPr>
            <a:spLocks noGrp="1"/>
          </p:cNvSpPr>
          <p:nvPr>
            <p:ph idx="1"/>
          </p:nvPr>
        </p:nvSpPr>
        <p:spPr/>
        <p:txBody>
          <a:bodyPr>
            <a:normAutofit fontScale="70000" lnSpcReduction="20000"/>
          </a:bodyPr>
          <a:lstStyle/>
          <a:p>
            <a:r>
              <a:rPr lang="tr-TR" b="1" dirty="0"/>
              <a:t>Halifeliğin Bölünmesi: </a:t>
            </a:r>
            <a:endParaRPr lang="tr-TR" dirty="0"/>
          </a:p>
          <a:p>
            <a:r>
              <a:rPr lang="tr-TR" dirty="0"/>
              <a:t>Endülüs </a:t>
            </a:r>
            <a:r>
              <a:rPr lang="tr-TR" dirty="0" err="1"/>
              <a:t>Emevî</a:t>
            </a:r>
            <a:r>
              <a:rPr lang="tr-TR" dirty="0"/>
              <a:t> halifeliği: Endülüs </a:t>
            </a:r>
            <a:r>
              <a:rPr lang="tr-TR" dirty="0" err="1"/>
              <a:t>Emevî</a:t>
            </a:r>
            <a:r>
              <a:rPr lang="tr-TR" dirty="0"/>
              <a:t> hükümdarlarından III. Abdurrahman 316/929 yılında kendisini "Nâsır </a:t>
            </a:r>
            <a:r>
              <a:rPr lang="tr-TR" dirty="0" err="1"/>
              <a:t>lidînillah</a:t>
            </a:r>
            <a:r>
              <a:rPr lang="tr-TR" dirty="0"/>
              <a:t>" adıyla halife ilan etmiş, bu suretle Endülüs </a:t>
            </a:r>
            <a:r>
              <a:rPr lang="tr-TR" dirty="0" err="1"/>
              <a:t>Emevî</a:t>
            </a:r>
            <a:r>
              <a:rPr lang="tr-TR" dirty="0"/>
              <a:t> emîrliği Endülüs </a:t>
            </a:r>
            <a:r>
              <a:rPr lang="tr-TR" dirty="0" err="1"/>
              <a:t>Emevî</a:t>
            </a:r>
            <a:r>
              <a:rPr lang="tr-TR" dirty="0"/>
              <a:t> halifeliğine dönüşmüştür. Onun halefleri de bu unvanı kullanmışlardır.</a:t>
            </a:r>
          </a:p>
          <a:p>
            <a:r>
              <a:rPr lang="tr-TR" dirty="0" err="1"/>
              <a:t>Fâtımî</a:t>
            </a:r>
            <a:r>
              <a:rPr lang="tr-TR" dirty="0"/>
              <a:t> halifeliği: </a:t>
            </a:r>
            <a:r>
              <a:rPr lang="tr-TR" dirty="0" err="1"/>
              <a:t>İmâmetin</a:t>
            </a:r>
            <a:r>
              <a:rPr lang="tr-TR" dirty="0"/>
              <a:t> </a:t>
            </a:r>
            <a:r>
              <a:rPr lang="tr-TR" dirty="0" err="1"/>
              <a:t>Câfer</a:t>
            </a:r>
            <a:r>
              <a:rPr lang="tr-TR" dirty="0"/>
              <a:t>-i </a:t>
            </a:r>
            <a:r>
              <a:rPr lang="tr-TR" dirty="0" err="1"/>
              <a:t>Sâdık'tan</a:t>
            </a:r>
            <a:r>
              <a:rPr lang="tr-TR" dirty="0"/>
              <a:t> sonra oğlu İsmail'e ve onun soyuna ait olduğunu savunan Ubeydullah el-Mehdî tarafından 297/909 yılında </a:t>
            </a:r>
            <a:r>
              <a:rPr lang="tr-TR" dirty="0" err="1"/>
              <a:t>İfrîkıyye'de</a:t>
            </a:r>
            <a:r>
              <a:rPr lang="tr-TR" dirty="0"/>
              <a:t> kurulan </a:t>
            </a:r>
            <a:r>
              <a:rPr lang="tr-TR" dirty="0" err="1"/>
              <a:t>Fâtımîler</a:t>
            </a:r>
            <a:r>
              <a:rPr lang="tr-TR" dirty="0"/>
              <a:t> daha sonra kuzey Afrika, Mısır ve Suriye'ye hâkim olmuşlardır. </a:t>
            </a:r>
            <a:r>
              <a:rPr lang="tr-TR" dirty="0" err="1"/>
              <a:t>Fâtımîler</a:t>
            </a:r>
            <a:r>
              <a:rPr lang="tr-TR" dirty="0"/>
              <a:t> </a:t>
            </a:r>
            <a:r>
              <a:rPr lang="tr-TR" dirty="0" err="1"/>
              <a:t>şiîliğin</a:t>
            </a:r>
            <a:r>
              <a:rPr lang="tr-TR" dirty="0"/>
              <a:t> </a:t>
            </a:r>
            <a:r>
              <a:rPr lang="tr-TR" dirty="0" err="1"/>
              <a:t>İsmailiye</a:t>
            </a:r>
            <a:r>
              <a:rPr lang="tr-TR" dirty="0"/>
              <a:t> kolunun görüşünü esas almışlardır. Ubeydullah, "Mehdî </a:t>
            </a:r>
            <a:r>
              <a:rPr lang="tr-TR" dirty="0" err="1"/>
              <a:t>lidînillah</a:t>
            </a:r>
            <a:r>
              <a:rPr lang="tr-TR" dirty="0"/>
              <a:t>" lakabı ve “</a:t>
            </a:r>
            <a:r>
              <a:rPr lang="tr-TR" dirty="0" err="1"/>
              <a:t>emîrulmü'minîn</a:t>
            </a:r>
            <a:r>
              <a:rPr lang="tr-TR" dirty="0"/>
              <a:t>" unvanlarıyla 297/910 yılında halife ilan edilmiştir. </a:t>
            </a:r>
            <a:r>
              <a:rPr lang="tr-TR" dirty="0" err="1"/>
              <a:t>Fâtımî</a:t>
            </a:r>
            <a:r>
              <a:rPr lang="tr-TR" dirty="0"/>
              <a:t> halifeliğinde halktan </a:t>
            </a:r>
            <a:r>
              <a:rPr lang="tr-TR" dirty="0" err="1"/>
              <a:t>bîat</a:t>
            </a:r>
            <a:r>
              <a:rPr lang="tr-TR" dirty="0"/>
              <a:t> alınmakla birlikte, imam veya halife nasla belirlendiği için biat, halifenin belirlenmesinden ziyade saygı ifade ediyordu. </a:t>
            </a:r>
          </a:p>
          <a:p>
            <a:r>
              <a:rPr lang="tr-TR" dirty="0"/>
              <a:t>Mısır </a:t>
            </a:r>
            <a:r>
              <a:rPr lang="tr-TR" dirty="0" err="1"/>
              <a:t>Abbâsî</a:t>
            </a:r>
            <a:r>
              <a:rPr lang="tr-TR" dirty="0"/>
              <a:t> halifeliği:</a:t>
            </a:r>
            <a:r>
              <a:rPr lang="tr-TR" b="1" dirty="0"/>
              <a:t> </a:t>
            </a:r>
            <a:r>
              <a:rPr lang="tr-TR" dirty="0"/>
              <a:t>(1261-1517) Moğol istilası ile 1258 yılında Bağdat </a:t>
            </a:r>
            <a:r>
              <a:rPr lang="tr-TR" dirty="0" err="1"/>
              <a:t>Abbâsî</a:t>
            </a:r>
            <a:r>
              <a:rPr lang="tr-TR" dirty="0"/>
              <a:t> halifeliği sona erdi. 1260 yılında </a:t>
            </a:r>
            <a:r>
              <a:rPr lang="tr-TR" dirty="0" err="1"/>
              <a:t>Aynicâlût</a:t>
            </a:r>
            <a:r>
              <a:rPr lang="tr-TR" dirty="0"/>
              <a:t> savaşını kazanarak </a:t>
            </a:r>
            <a:r>
              <a:rPr lang="tr-TR" dirty="0" err="1"/>
              <a:t>moğol</a:t>
            </a:r>
            <a:r>
              <a:rPr lang="tr-TR" dirty="0"/>
              <a:t> istilasını durduran ve ardından </a:t>
            </a:r>
            <a:r>
              <a:rPr lang="tr-TR" dirty="0" err="1"/>
              <a:t>Memlük</a:t>
            </a:r>
            <a:r>
              <a:rPr lang="tr-TR" dirty="0"/>
              <a:t> tahtına geçen Sultan I. Baybars. Moğolların Bağdat'ı tahribi esnasında Şam'a kaçan son </a:t>
            </a:r>
            <a:r>
              <a:rPr lang="tr-TR" dirty="0" err="1"/>
              <a:t>Abbâsî</a:t>
            </a:r>
            <a:r>
              <a:rPr lang="tr-TR" dirty="0"/>
              <a:t> halifesinin amcası </a:t>
            </a:r>
            <a:r>
              <a:rPr lang="tr-TR" dirty="0" err="1"/>
              <a:t>Ebül-Kâsım</a:t>
            </a:r>
            <a:r>
              <a:rPr lang="tr-TR" dirty="0"/>
              <a:t> </a:t>
            </a:r>
            <a:r>
              <a:rPr lang="tr-TR" dirty="0" err="1"/>
              <a:t>Ahmed'i</a:t>
            </a:r>
            <a:r>
              <a:rPr lang="tr-TR" dirty="0"/>
              <a:t> hilafeti canlandırmak amacıyla Kahire'ye davet etti. </a:t>
            </a:r>
            <a:r>
              <a:rPr lang="tr-TR" dirty="0" err="1"/>
              <a:t>Ebül-Kâsım</a:t>
            </a:r>
            <a:r>
              <a:rPr lang="tr-TR" dirty="0"/>
              <a:t> </a:t>
            </a:r>
            <a:r>
              <a:rPr lang="tr-TR" dirty="0" err="1"/>
              <a:t>Ahmed</a:t>
            </a:r>
            <a:r>
              <a:rPr lang="tr-TR" dirty="0"/>
              <a:t>, “</a:t>
            </a:r>
            <a:r>
              <a:rPr lang="tr-TR" dirty="0" err="1"/>
              <a:t>Mustansır</a:t>
            </a:r>
            <a:r>
              <a:rPr lang="tr-TR" dirty="0"/>
              <a:t> billah” lakabıyla halife ilan edildi ve halktan </a:t>
            </a:r>
            <a:r>
              <a:rPr lang="tr-TR" dirty="0" err="1"/>
              <a:t>bîat</a:t>
            </a:r>
            <a:r>
              <a:rPr lang="tr-TR" dirty="0"/>
              <a:t> alındı (1261). Mısır'da 22 </a:t>
            </a:r>
            <a:r>
              <a:rPr lang="tr-TR" dirty="0" err="1"/>
              <a:t>Abbâsî</a:t>
            </a:r>
            <a:r>
              <a:rPr lang="tr-TR" dirty="0"/>
              <a:t> halifesi göreve gelmiştir.</a:t>
            </a:r>
            <a:r>
              <a:rPr lang="tr-TR" b="1" dirty="0"/>
              <a:t> </a:t>
            </a:r>
            <a:endParaRPr lang="tr-TR" dirty="0"/>
          </a:p>
          <a:p>
            <a:endParaRPr lang="tr-TR" dirty="0"/>
          </a:p>
        </p:txBody>
      </p:sp>
    </p:spTree>
    <p:extLst>
      <p:ext uri="{BB962C8B-B14F-4D97-AF65-F5344CB8AC3E}">
        <p14:creationId xmlns:p14="http://schemas.microsoft.com/office/powerpoint/2010/main" val="1145310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DD30C5-B591-4C8B-B129-BCD4E8C4118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99D91E1-6D38-453E-B64B-9EC73071B196}"/>
              </a:ext>
            </a:extLst>
          </p:cNvPr>
          <p:cNvSpPr>
            <a:spLocks noGrp="1"/>
          </p:cNvSpPr>
          <p:nvPr>
            <p:ph idx="1"/>
          </p:nvPr>
        </p:nvSpPr>
        <p:spPr/>
        <p:txBody>
          <a:bodyPr>
            <a:normAutofit fontScale="92500" lnSpcReduction="10000"/>
          </a:bodyPr>
          <a:lstStyle/>
          <a:p>
            <a:r>
              <a:rPr lang="tr-TR" b="1" dirty="0"/>
              <a:t>Vezirlik</a:t>
            </a:r>
          </a:p>
          <a:p>
            <a:r>
              <a:rPr lang="tr-TR" dirty="0"/>
              <a:t>Vezir, halifenin hemen hemen bütün işlerini yüklenen ve devletin yönetimi ile ilgili meselelerde ona yardımcı olan kişidir. Vezirlik gerçek anlamda </a:t>
            </a:r>
            <a:r>
              <a:rPr lang="tr-TR" dirty="0" err="1"/>
              <a:t>Abbâsîler</a:t>
            </a:r>
            <a:r>
              <a:rPr lang="tr-TR" dirty="0"/>
              <a:t> döneminde ortaya çıkmış ve kurumlaşmıştır. Daha sonra da diğer İslam devletleri </a:t>
            </a:r>
            <a:r>
              <a:rPr lang="tr-TR" dirty="0" err="1"/>
              <a:t>idârî</a:t>
            </a:r>
            <a:r>
              <a:rPr lang="tr-TR" dirty="0"/>
              <a:t> sistemlerinde bu kuruma yer vermişlerdir. İslam tarihinde doğrudan doğruya "vezir" unvanı ile bir şahsın işbaşına getirilişi </a:t>
            </a:r>
            <a:r>
              <a:rPr lang="tr-TR" dirty="0" err="1"/>
              <a:t>Abbâsîlerin</a:t>
            </a:r>
            <a:r>
              <a:rPr lang="tr-TR" dirty="0"/>
              <a:t> ilk kuruluş yıllarına rastlar. Ancak gerek Hz. Peygamber, gerek dört halife ve gerekse </a:t>
            </a:r>
            <a:r>
              <a:rPr lang="tr-TR" dirty="0" err="1"/>
              <a:t>Emevîler</a:t>
            </a:r>
            <a:r>
              <a:rPr lang="tr-TR" dirty="0"/>
              <a:t> dönemlerinde aynen olmasa da benzer görevleri yerine getirenler mevcuttu. şu kadar var ki bunlar "vezir" unvanı ile göreve atanmıyorlardı. </a:t>
            </a:r>
            <a:r>
              <a:rPr lang="tr-TR" dirty="0" err="1"/>
              <a:t>Emevî</a:t>
            </a:r>
            <a:r>
              <a:rPr lang="tr-TR" dirty="0"/>
              <a:t> halifelerinin devlet işlerinde danıştığı </a:t>
            </a:r>
            <a:r>
              <a:rPr lang="tr-TR" dirty="0" err="1"/>
              <a:t>Ziyad</a:t>
            </a:r>
            <a:r>
              <a:rPr lang="tr-TR" dirty="0"/>
              <a:t> b. </a:t>
            </a:r>
            <a:r>
              <a:rPr lang="tr-TR" dirty="0" err="1"/>
              <a:t>Ebîh'i</a:t>
            </a:r>
            <a:r>
              <a:rPr lang="tr-TR" dirty="0"/>
              <a:t> halktan bazıları vezir diye çağırmışlardır. Abdülmelik b. Mervan zamanında </a:t>
            </a:r>
            <a:r>
              <a:rPr lang="tr-TR" dirty="0" err="1"/>
              <a:t>Revh</a:t>
            </a:r>
            <a:r>
              <a:rPr lang="tr-TR" dirty="0"/>
              <a:t> b. </a:t>
            </a:r>
            <a:r>
              <a:rPr lang="tr-TR" dirty="0" err="1"/>
              <a:t>Zinba</a:t>
            </a:r>
            <a:r>
              <a:rPr lang="tr-TR" dirty="0"/>
              <a:t>' el-</a:t>
            </a:r>
            <a:r>
              <a:rPr lang="tr-TR" dirty="0" err="1"/>
              <a:t>Cüzâmî</a:t>
            </a:r>
            <a:r>
              <a:rPr lang="tr-TR" dirty="0"/>
              <a:t> adlı şahsın bu halife nezdindeki itibarı o derece yüksek idi ki, adı geçen şahıs bazen vezir diye anılıyordu. </a:t>
            </a:r>
          </a:p>
          <a:p>
            <a:endParaRPr lang="tr-TR" dirty="0"/>
          </a:p>
        </p:txBody>
      </p:sp>
    </p:spTree>
    <p:extLst>
      <p:ext uri="{BB962C8B-B14F-4D97-AF65-F5344CB8AC3E}">
        <p14:creationId xmlns:p14="http://schemas.microsoft.com/office/powerpoint/2010/main" val="2247181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EFD02D-06BA-40E0-BFE8-0A064E99F16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27A4D1E-BEF7-4B50-940B-C68ACC010EC3}"/>
              </a:ext>
            </a:extLst>
          </p:cNvPr>
          <p:cNvSpPr>
            <a:spLocks noGrp="1"/>
          </p:cNvSpPr>
          <p:nvPr>
            <p:ph idx="1"/>
          </p:nvPr>
        </p:nvSpPr>
        <p:spPr/>
        <p:txBody>
          <a:bodyPr>
            <a:normAutofit fontScale="77500" lnSpcReduction="20000"/>
          </a:bodyPr>
          <a:lstStyle/>
          <a:p>
            <a:r>
              <a:rPr lang="tr-TR" dirty="0" err="1"/>
              <a:t>Abbâsîler</a:t>
            </a:r>
            <a:r>
              <a:rPr lang="tr-TR" dirty="0"/>
              <a:t> döneminde vezirlik, geniş yetkileri ile halifeden sonra en önemli icra organı idi. Zaman zaman mezâlim mahkemelerine başkanlık eder, savaşlara karar verir, hazineden gerekli gördüğü harcamaları yapar, valileri tayin ve azledebilirdi. Bu dönemde, vezir olarak seçilmiş kişiye halife tarafından iki görevli vasıtasıyla bir mektup gönderilir, mektubu alan vezir adayı, beraberinde baş kadı, saray erkânı ve diğer kimseler olduğu halde halifenin sarayına gelirdi. Burada halife ile bir müddet görüştükten sonra </a:t>
            </a:r>
            <a:r>
              <a:rPr lang="tr-TR" dirty="0" err="1"/>
              <a:t>hil'at</a:t>
            </a:r>
            <a:r>
              <a:rPr lang="tr-TR" dirty="0"/>
              <a:t> ve tören elbisesi giymek üzere başka bir odaya gider, giyindikten sonra halifenin huzuruna gelir, elini öper, saraydan ayrılacağı zaman süslü bir ata biner ve vezirlik sarayına giderdi. Orada kendisinden önce saraya gelmiş olan yüksek dereceli memurlar, komutanlar ve saray memurları tarafından karşılanarak tayini ile ilgili yazı okunurdu.</a:t>
            </a:r>
          </a:p>
          <a:p>
            <a:r>
              <a:rPr lang="tr-TR" dirty="0" err="1"/>
              <a:t>Abbâsîlerde</a:t>
            </a:r>
            <a:r>
              <a:rPr lang="tr-TR" dirty="0"/>
              <a:t> iki çeşit vezirlik vardı: </a:t>
            </a:r>
            <a:r>
              <a:rPr lang="tr-TR" dirty="0" err="1"/>
              <a:t>Vezâret</a:t>
            </a:r>
            <a:r>
              <a:rPr lang="tr-TR" dirty="0"/>
              <a:t>-i </a:t>
            </a:r>
            <a:r>
              <a:rPr lang="tr-TR" dirty="0" err="1"/>
              <a:t>tefvîz</a:t>
            </a:r>
            <a:r>
              <a:rPr lang="tr-TR" dirty="0"/>
              <a:t> ve </a:t>
            </a:r>
            <a:r>
              <a:rPr lang="tr-TR" dirty="0" err="1"/>
              <a:t>Vezâret</a:t>
            </a:r>
            <a:r>
              <a:rPr lang="tr-TR" dirty="0"/>
              <a:t>-i </a:t>
            </a:r>
            <a:r>
              <a:rPr lang="tr-TR" dirty="0" err="1"/>
              <a:t>tenfîz</a:t>
            </a:r>
            <a:r>
              <a:rPr lang="tr-TR" dirty="0"/>
              <a:t>.</a:t>
            </a:r>
            <a:r>
              <a:rPr lang="tr-TR" b="1" dirty="0"/>
              <a:t> </a:t>
            </a:r>
            <a:r>
              <a:rPr lang="tr-TR" dirty="0"/>
              <a:t>Birinci gruptaki vezirler tam ve sınırsız yetkilere sahipti. Halifenin vekili sıfatıyla hilâfet mührünü taşırdı. </a:t>
            </a:r>
            <a:r>
              <a:rPr lang="tr-TR" dirty="0" err="1"/>
              <a:t>Bermekîler</a:t>
            </a:r>
            <a:r>
              <a:rPr lang="tr-TR" dirty="0"/>
              <a:t> gibi. Bu tür vezir devamlı olarak bir tane idi. İkinci grup vezirler ise yalnızca yürütme, yani </a:t>
            </a:r>
            <a:r>
              <a:rPr lang="tr-TR" dirty="0" err="1"/>
              <a:t>icrâ</a:t>
            </a:r>
            <a:r>
              <a:rPr lang="tr-TR" dirty="0"/>
              <a:t> ile ilgili yetkilere sahip idiler. Halifenin verdiği emirleri yerine getirirlerdi. Yetkileri sınırlıydı. Bu tür vezirlerin sayısı zaman ve işlere göre değişirdi. Vezirler halifeye tavsiye ettikleri kişilerin hatalarından da sorumlu tutulurlardı. Tayin ettikleri kişilerin hataları vezirlerin cezalandırılmalarına ve hatta azillerine sebep olurdu.</a:t>
            </a:r>
          </a:p>
          <a:p>
            <a:endParaRPr lang="tr-TR" dirty="0"/>
          </a:p>
        </p:txBody>
      </p:sp>
    </p:spTree>
    <p:extLst>
      <p:ext uri="{BB962C8B-B14F-4D97-AF65-F5344CB8AC3E}">
        <p14:creationId xmlns:p14="http://schemas.microsoft.com/office/powerpoint/2010/main" val="1533448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61CE2B-A330-4420-9170-04F5CCA8C2F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5BADC28-5A73-4A6B-A31C-C79F8840391A}"/>
              </a:ext>
            </a:extLst>
          </p:cNvPr>
          <p:cNvSpPr>
            <a:spLocks noGrp="1"/>
          </p:cNvSpPr>
          <p:nvPr>
            <p:ph idx="1"/>
          </p:nvPr>
        </p:nvSpPr>
        <p:spPr/>
        <p:txBody>
          <a:bodyPr/>
          <a:lstStyle/>
          <a:p>
            <a:r>
              <a:rPr lang="tr-TR" dirty="0" err="1"/>
              <a:t>Abbâsîlerden</a:t>
            </a:r>
            <a:r>
              <a:rPr lang="tr-TR" dirty="0"/>
              <a:t> sonra bütün İslam ülkelerinde bu görev yaygınlaşmıştır. </a:t>
            </a:r>
            <a:r>
              <a:rPr lang="tr-TR" dirty="0" err="1"/>
              <a:t>Sâmânîler</a:t>
            </a:r>
            <a:r>
              <a:rPr lang="tr-TR" dirty="0"/>
              <a:t>, </a:t>
            </a:r>
            <a:r>
              <a:rPr lang="tr-TR" dirty="0" err="1"/>
              <a:t>Karahanlılar</a:t>
            </a:r>
            <a:r>
              <a:rPr lang="tr-TR" dirty="0"/>
              <a:t>, </a:t>
            </a:r>
            <a:r>
              <a:rPr lang="tr-TR" dirty="0" err="1"/>
              <a:t>Gazneliler</a:t>
            </a:r>
            <a:r>
              <a:rPr lang="tr-TR" dirty="0"/>
              <a:t>, Selçuklular, Anadolu Selçukluları, </a:t>
            </a:r>
            <a:r>
              <a:rPr lang="tr-TR" dirty="0" err="1"/>
              <a:t>Hârizmşahlar</a:t>
            </a:r>
            <a:r>
              <a:rPr lang="tr-TR" dirty="0"/>
              <a:t>, Osmanlılar Selçuklularda vezir bakanlar kurulunun başkanlığını, yani başbakanlık görevini yapmaktaydı. Anadolu Selçuklularında hep tek vezir bulunmuştur. Osmanlılarda vezir tek olduğu zaman vezir, çok olduğu zaman baştaki vezir </a:t>
            </a:r>
            <a:r>
              <a:rPr lang="tr-TR" dirty="0" err="1"/>
              <a:t>vezîr</a:t>
            </a:r>
            <a:r>
              <a:rPr lang="tr-TR" dirty="0"/>
              <a:t>-i </a:t>
            </a:r>
            <a:r>
              <a:rPr lang="tr-TR" dirty="0" err="1"/>
              <a:t>a'zam</a:t>
            </a:r>
            <a:r>
              <a:rPr lang="tr-TR"/>
              <a:t> adını almıştır.</a:t>
            </a:r>
          </a:p>
          <a:p>
            <a:endParaRPr lang="tr-TR"/>
          </a:p>
        </p:txBody>
      </p:sp>
    </p:spTree>
    <p:extLst>
      <p:ext uri="{BB962C8B-B14F-4D97-AF65-F5344CB8AC3E}">
        <p14:creationId xmlns:p14="http://schemas.microsoft.com/office/powerpoint/2010/main" val="686174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7BD34C-F7F1-42D5-9012-D13DD584268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959E8F0-8C99-4DEA-B1E2-76336C41A3BE}"/>
              </a:ext>
            </a:extLst>
          </p:cNvPr>
          <p:cNvSpPr>
            <a:spLocks noGrp="1"/>
          </p:cNvSpPr>
          <p:nvPr>
            <p:ph idx="1"/>
          </p:nvPr>
        </p:nvSpPr>
        <p:spPr/>
        <p:txBody>
          <a:bodyPr>
            <a:normAutofit fontScale="70000" lnSpcReduction="20000"/>
          </a:bodyPr>
          <a:lstStyle/>
          <a:p>
            <a:r>
              <a:rPr lang="tr-TR" b="1" dirty="0"/>
              <a:t>Hz. Peygamber ve İdare </a:t>
            </a:r>
          </a:p>
          <a:p>
            <a:r>
              <a:rPr lang="tr-TR" dirty="0"/>
              <a:t>Her medeniyetin adil bir şekilde insanları huzur ve barış içinde yöneterek mutluluğa ulaştırma iddiası vardır. Bu iddiasını hayata geçirmek için yönetim felsefesi geliştirdiği gibi ilgili kurumlarını da oluşturur. İdari bağımsızlığı ve özgünlüğü olamayan hiçbir medeniyetin ayakta kalma şansının olmadığını tarih bize göstermektedir. </a:t>
            </a:r>
          </a:p>
          <a:p>
            <a:r>
              <a:rPr lang="tr-TR" dirty="0"/>
              <a:t>İslam medeniyetinin idare sistemi Hz. Peygamber’in bu </a:t>
            </a:r>
            <a:r>
              <a:rPr lang="tr-TR" dirty="0" err="1"/>
              <a:t>husutaki</a:t>
            </a:r>
            <a:r>
              <a:rPr lang="tr-TR" dirty="0"/>
              <a:t> uygulamalarına göre göre </a:t>
            </a:r>
            <a:r>
              <a:rPr lang="tr-TR" dirty="0" err="1"/>
              <a:t>temelenmiş</a:t>
            </a:r>
            <a:r>
              <a:rPr lang="tr-TR" dirty="0"/>
              <a:t> ve gelişmiştir. </a:t>
            </a:r>
            <a:r>
              <a:rPr lang="tr-TR" dirty="0" err="1"/>
              <a:t>Müslümanaların</a:t>
            </a:r>
            <a:r>
              <a:rPr lang="tr-TR" dirty="0"/>
              <a:t>, hemen Medine döneminden itibaren müstakil yönetime kavuşma tecrübesi, İslam medeniyetinin her alanında ve aşamasında kendini göstermiş; merkezi idare, siyasal, sosyal, ekonomik ve kültürel kurumlara destek olmuştur. Bunun yanında sanat, bilim, mimari gibi medeniyet unsurları da idarenin himayesine mazhar olarak hızlı bir gelişme kaydetmiştir. Her şeyden önce bu gelişme, Müslümanlara özgüven vermiştir.</a:t>
            </a:r>
          </a:p>
          <a:p>
            <a:r>
              <a:rPr lang="tr-TR" dirty="0"/>
              <a:t>İslam medeniyetinin ilk idarecisi Hz. Muhammed’dir. İslam'ın doğduğu sıralarda Mekke şehir devletinde Hz. Peygamber'in ailesinin üzerinde sadece </a:t>
            </a:r>
            <a:r>
              <a:rPr lang="tr-TR" dirty="0" err="1"/>
              <a:t>rifâde</a:t>
            </a:r>
            <a:r>
              <a:rPr lang="tr-TR" dirty="0"/>
              <a:t> ve </a:t>
            </a:r>
            <a:r>
              <a:rPr lang="tr-TR" dirty="0" err="1"/>
              <a:t>sikâye</a:t>
            </a:r>
            <a:r>
              <a:rPr lang="tr-TR" dirty="0"/>
              <a:t> görevleri vardı. O'nun dedesinin ve amcalarının Mekke şehir meclisinde </a:t>
            </a:r>
            <a:r>
              <a:rPr lang="tr-TR" dirty="0" err="1"/>
              <a:t>idârî</a:t>
            </a:r>
            <a:r>
              <a:rPr lang="tr-TR" dirty="0"/>
              <a:t> görevleri olmakla birlikte, babası Abdullah, oğluna miras bırakabileceği hiçbir </a:t>
            </a:r>
            <a:r>
              <a:rPr lang="tr-TR" dirty="0" err="1"/>
              <a:t>idârî</a:t>
            </a:r>
            <a:r>
              <a:rPr lang="tr-TR" dirty="0"/>
              <a:t> imtiyaza sahip değildi. Dedesinin imtiyazları da </a:t>
            </a:r>
            <a:r>
              <a:rPr lang="tr-TR" dirty="0" err="1"/>
              <a:t>tevârüs</a:t>
            </a:r>
            <a:r>
              <a:rPr lang="tr-TR" dirty="0"/>
              <a:t> yoluyla önce amcası </a:t>
            </a:r>
            <a:r>
              <a:rPr lang="tr-TR" dirty="0" err="1"/>
              <a:t>Ebû</a:t>
            </a:r>
            <a:r>
              <a:rPr lang="tr-TR" dirty="0"/>
              <a:t> </a:t>
            </a:r>
            <a:r>
              <a:rPr lang="tr-TR" dirty="0" err="1"/>
              <a:t>Tâlib'e</a:t>
            </a:r>
            <a:r>
              <a:rPr lang="tr-TR" dirty="0"/>
              <a:t>, ondan da diğer amcası Abbas'a geçmişti. Dolayısıyla kendisinin peygamberlikten önce ne kendi ailesi arasında ve ne de Mekke şehir devletinde hiçbir </a:t>
            </a:r>
            <a:r>
              <a:rPr lang="tr-TR" dirty="0" err="1"/>
              <a:t>idârî</a:t>
            </a:r>
            <a:r>
              <a:rPr lang="tr-TR" dirty="0"/>
              <a:t> görevi  yoktu. </a:t>
            </a:r>
          </a:p>
          <a:p>
            <a:endParaRPr lang="tr-TR" dirty="0"/>
          </a:p>
        </p:txBody>
      </p:sp>
    </p:spTree>
    <p:extLst>
      <p:ext uri="{BB962C8B-B14F-4D97-AF65-F5344CB8AC3E}">
        <p14:creationId xmlns:p14="http://schemas.microsoft.com/office/powerpoint/2010/main" val="3531046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DA0BE5-548D-4505-AE71-C2885EA1B7F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F74ACD1-E8A3-4E21-AB94-FC1BDECD68A8}"/>
              </a:ext>
            </a:extLst>
          </p:cNvPr>
          <p:cNvSpPr>
            <a:spLocks noGrp="1"/>
          </p:cNvSpPr>
          <p:nvPr>
            <p:ph idx="1"/>
          </p:nvPr>
        </p:nvSpPr>
        <p:spPr/>
        <p:txBody>
          <a:bodyPr>
            <a:normAutofit fontScale="62500" lnSpcReduction="20000"/>
          </a:bodyPr>
          <a:lstStyle/>
          <a:p>
            <a:r>
              <a:rPr lang="tr-TR" dirty="0"/>
              <a:t>Hz. Peygamber’in yönetim görevine giden yolu şu süreci izledi: </a:t>
            </a:r>
            <a:r>
              <a:rPr lang="tr-TR" dirty="0" err="1"/>
              <a:t>Resûl</a:t>
            </a:r>
            <a:r>
              <a:rPr lang="tr-TR" dirty="0"/>
              <a:t>-i Ekrem, peygamberliğin ilk yıllarında asla idarecilik başta olmak üzere maddî iktidar düşünmedi. Nitekim </a:t>
            </a:r>
            <a:r>
              <a:rPr lang="tr-TR" dirty="0" err="1"/>
              <a:t>hemşehrileri</a:t>
            </a:r>
            <a:r>
              <a:rPr lang="tr-TR" dirty="0"/>
              <a:t>, kendi putlarına dil uzatmamak şartıyla O'na başkanlık teklif ettiklerinde "Güneşi sağ elime, ayı da sol elime verseniz ben yine de görevimden vazgeçmem" diye cevap vermişti. Mekke döneminde, sadece kendi küçük cemaatine başkanlık ediyordu. İslam'a giren bazı Medinelilerden kendisine itaat edeceklerine dair Akabe mevkiinde, siyasi ve idari niteliği olan </a:t>
            </a:r>
            <a:r>
              <a:rPr lang="tr-TR" dirty="0" err="1"/>
              <a:t>bîat</a:t>
            </a:r>
            <a:r>
              <a:rPr lang="tr-TR" dirty="0"/>
              <a:t> aldı. İçlerinden, kendisiyle irtibatı sağlayacak on iki </a:t>
            </a:r>
            <a:r>
              <a:rPr lang="tr-TR" dirty="0" err="1"/>
              <a:t>nakîb</a:t>
            </a:r>
            <a:r>
              <a:rPr lang="tr-TR" dirty="0"/>
              <a:t> seçtirdi. Hicretten sonra, devletin üç unsuru olan halk, toprak ve yönetim tamamlanınca </a:t>
            </a:r>
            <a:r>
              <a:rPr lang="tr-TR" dirty="0" err="1"/>
              <a:t>müslümanlar</a:t>
            </a:r>
            <a:r>
              <a:rPr lang="tr-TR" dirty="0"/>
              <a:t> Medine’de müstakil bir idarî yapıya kavuşmuş oldular. </a:t>
            </a:r>
          </a:p>
          <a:p>
            <a:r>
              <a:rPr lang="tr-TR" dirty="0"/>
              <a:t>Hz. Peygamber'in idarede izlediği başlıca ilkeleri şöyle sıralayabiliriz: Meşruiyet,  adalet, ehliyet / liyakat, </a:t>
            </a:r>
            <a:r>
              <a:rPr lang="tr-TR" dirty="0" err="1"/>
              <a:t>istişâre</a:t>
            </a:r>
            <a:r>
              <a:rPr lang="tr-TR" dirty="0"/>
              <a:t>, ahlâk ve insana saygı. </a:t>
            </a:r>
          </a:p>
          <a:p>
            <a:r>
              <a:rPr lang="tr-TR" dirty="0"/>
              <a:t>Meşruiyet: Hz. Peygamber her </a:t>
            </a:r>
            <a:r>
              <a:rPr lang="tr-TR" dirty="0" err="1"/>
              <a:t>şleyden</a:t>
            </a:r>
            <a:r>
              <a:rPr lang="tr-TR" dirty="0"/>
              <a:t> önce yönetimin meşruluğunu </a:t>
            </a:r>
            <a:r>
              <a:rPr lang="tr-TR" dirty="0" err="1"/>
              <a:t>göztemiştir</a:t>
            </a:r>
            <a:r>
              <a:rPr lang="tr-TR" dirty="0"/>
              <a:t>. Halkın desteğini almayan yönetimlerin kalıcı olamayacağını düşünmüştür. Onun yönetimde meşruiyet aracı bugünkü anlamda dar seçim diyebileceğimiz </a:t>
            </a:r>
            <a:r>
              <a:rPr lang="tr-TR" dirty="0" err="1"/>
              <a:t>biattır</a:t>
            </a:r>
            <a:r>
              <a:rPr lang="tr-TR" dirty="0"/>
              <a:t>. Hz. Peygamber, kendisini Allah'ın </a:t>
            </a:r>
            <a:r>
              <a:rPr lang="tr-TR" dirty="0" err="1"/>
              <a:t>Resûlü</a:t>
            </a:r>
            <a:r>
              <a:rPr lang="tr-TR" dirty="0"/>
              <a:t> olarak tasdik edenlerden </a:t>
            </a:r>
            <a:r>
              <a:rPr lang="tr-TR" dirty="0" err="1"/>
              <a:t>bîat</a:t>
            </a:r>
            <a:r>
              <a:rPr lang="tr-TR" dirty="0"/>
              <a:t> (bağlılık akdi, sadâkat ve itaat yemini) alıyordu. Kur'an-ı Kerîm'de de ifade edildiği üzere </a:t>
            </a:r>
            <a:r>
              <a:rPr lang="tr-TR" dirty="0" err="1"/>
              <a:t>bîat</a:t>
            </a:r>
            <a:r>
              <a:rPr lang="tr-TR" dirty="0"/>
              <a:t> aslında Hz. Peygamber'in şahsına değildir; onun aracılığıyla Allah Teâlâ'ya verilmektedir. </a:t>
            </a:r>
            <a:r>
              <a:rPr lang="tr-TR" dirty="0" err="1"/>
              <a:t>Bîat</a:t>
            </a:r>
            <a:r>
              <a:rPr lang="tr-TR" dirty="0"/>
              <a:t> etmekle sadece erkekler değil, kadınlar da mükellef idiler. </a:t>
            </a:r>
            <a:r>
              <a:rPr lang="tr-TR" dirty="0" err="1"/>
              <a:t>Bîat</a:t>
            </a:r>
            <a:r>
              <a:rPr lang="tr-TR" dirty="0"/>
              <a:t> Hz. Peygamber'e itaati gerekli kılıyordu. Kur'an-ı Kerim'in </a:t>
            </a:r>
            <a:r>
              <a:rPr lang="tr-TR" dirty="0" err="1"/>
              <a:t>pekçok</a:t>
            </a:r>
            <a:r>
              <a:rPr lang="tr-TR" dirty="0"/>
              <a:t> ayetinde Allah'a ve O'nun </a:t>
            </a:r>
            <a:r>
              <a:rPr lang="tr-TR" dirty="0" err="1"/>
              <a:t>resûlü'ne</a:t>
            </a:r>
            <a:r>
              <a:rPr lang="tr-TR" dirty="0"/>
              <a:t> itaat emredilmektedir. Hz. Peygamber'den sonra da </a:t>
            </a:r>
            <a:r>
              <a:rPr lang="tr-TR" dirty="0" err="1"/>
              <a:t>bîat</a:t>
            </a:r>
            <a:r>
              <a:rPr lang="tr-TR" dirty="0"/>
              <a:t>, İslam devletlerinde idarecilerle halk arasında yapılan, seçim veya bağlılık karakteri taşıyan bir akit olarak devam etmiştir. </a:t>
            </a:r>
          </a:p>
          <a:p>
            <a:endParaRPr lang="tr-TR" dirty="0"/>
          </a:p>
        </p:txBody>
      </p:sp>
    </p:spTree>
    <p:extLst>
      <p:ext uri="{BB962C8B-B14F-4D97-AF65-F5344CB8AC3E}">
        <p14:creationId xmlns:p14="http://schemas.microsoft.com/office/powerpoint/2010/main" val="2573914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892B06-1802-4600-9857-E625F9A3981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EA613DB-8943-4F38-8D2F-9DB4FAEAE436}"/>
              </a:ext>
            </a:extLst>
          </p:cNvPr>
          <p:cNvSpPr>
            <a:spLocks noGrp="1"/>
          </p:cNvSpPr>
          <p:nvPr>
            <p:ph idx="1"/>
          </p:nvPr>
        </p:nvSpPr>
        <p:spPr/>
        <p:txBody>
          <a:bodyPr>
            <a:normAutofit fontScale="70000" lnSpcReduction="20000"/>
          </a:bodyPr>
          <a:lstStyle/>
          <a:p>
            <a:r>
              <a:rPr lang="tr-TR" b="1" dirty="0"/>
              <a:t>Merkezi İdare</a:t>
            </a:r>
          </a:p>
          <a:p>
            <a:r>
              <a:rPr lang="tr-TR" b="1" dirty="0"/>
              <a:t>Hilâfet</a:t>
            </a:r>
            <a:r>
              <a:rPr lang="tr-TR" b="1" i="1" dirty="0"/>
              <a:t> </a:t>
            </a:r>
            <a:r>
              <a:rPr lang="tr-TR" b="1" dirty="0"/>
              <a:t> </a:t>
            </a:r>
          </a:p>
          <a:p>
            <a:r>
              <a:rPr lang="tr-TR" dirty="0"/>
              <a:t>İslam medeniyetinde merkezi idare, Hz. Peygamber’den sonra hilafet kurumu etrafında şekillenmiştir. Hilâfet, "birinin yerine geçmek, bir kimseden sonra onun yerini almak, yerini doldurmak ve vekâlet etmek gibi anlamlara gelmektedir. Terim olarak, İslam devletinde "Hz. Peygamber'den sonraki devlet başkanlığı kurumu" anlamını ifade eder. Aynı kökten gelen </a:t>
            </a:r>
            <a:r>
              <a:rPr lang="tr-TR" dirty="0" err="1"/>
              <a:t>halîfe</a:t>
            </a:r>
            <a:r>
              <a:rPr lang="tr-TR" dirty="0"/>
              <a:t> (çoğulu </a:t>
            </a:r>
            <a:r>
              <a:rPr lang="tr-TR" dirty="0" err="1"/>
              <a:t>hulefâ</a:t>
            </a:r>
            <a:r>
              <a:rPr lang="tr-TR" dirty="0"/>
              <a:t>, </a:t>
            </a:r>
            <a:r>
              <a:rPr lang="tr-TR" dirty="0" err="1"/>
              <a:t>halâif</a:t>
            </a:r>
            <a:r>
              <a:rPr lang="tr-TR" dirty="0"/>
              <a:t>) devlet başkanı demektir. Devlet başkanlığının bir adı da </a:t>
            </a:r>
            <a:r>
              <a:rPr lang="tr-TR" dirty="0" err="1"/>
              <a:t>imâmet’tir</a:t>
            </a:r>
            <a:r>
              <a:rPr lang="tr-TR" dirty="0"/>
              <a:t>. </a:t>
            </a:r>
            <a:r>
              <a:rPr lang="tr-TR" dirty="0" err="1"/>
              <a:t>Halîfeye</a:t>
            </a:r>
            <a:r>
              <a:rPr lang="tr-TR" dirty="0"/>
              <a:t> de </a:t>
            </a:r>
            <a:r>
              <a:rPr lang="tr-TR" dirty="0" err="1"/>
              <a:t>imâm</a:t>
            </a:r>
            <a:r>
              <a:rPr lang="tr-TR" dirty="0"/>
              <a:t> denir. Hz. Ömer döneminden itibaren halife yerine "</a:t>
            </a:r>
            <a:r>
              <a:rPr lang="tr-TR" dirty="0" err="1"/>
              <a:t>Emîru’l-mü'minîn</a:t>
            </a:r>
            <a:r>
              <a:rPr lang="tr-TR" dirty="0"/>
              <a:t>" tabiri kullanılmaya başlamıştır. Şiî literatüründe </a:t>
            </a:r>
            <a:r>
              <a:rPr lang="tr-TR" dirty="0" err="1"/>
              <a:t>imâmet</a:t>
            </a:r>
            <a:r>
              <a:rPr lang="tr-TR" dirty="0"/>
              <a:t> tabiri daha yaygın olarak kullanılmıştır. </a:t>
            </a:r>
          </a:p>
          <a:p>
            <a:r>
              <a:rPr lang="tr-TR" dirty="0"/>
              <a:t>Kur'an'da hilâfet kelimesi geçmediği gibi </a:t>
            </a:r>
            <a:r>
              <a:rPr lang="tr-TR" dirty="0" err="1"/>
              <a:t>halîfe</a:t>
            </a:r>
            <a:r>
              <a:rPr lang="tr-TR" dirty="0"/>
              <a:t> de terim anlamıyla kullanılmamıştır. Kur'an'da </a:t>
            </a:r>
            <a:r>
              <a:rPr lang="tr-TR" dirty="0" err="1"/>
              <a:t>halîfe</a:t>
            </a:r>
            <a:r>
              <a:rPr lang="tr-TR" dirty="0"/>
              <a:t>, </a:t>
            </a:r>
            <a:r>
              <a:rPr lang="tr-TR" dirty="0" err="1"/>
              <a:t>halâif</a:t>
            </a:r>
            <a:r>
              <a:rPr lang="tr-TR" dirty="0"/>
              <a:t> ve </a:t>
            </a:r>
            <a:r>
              <a:rPr lang="tr-TR" dirty="0" err="1"/>
              <a:t>hulefâ</a:t>
            </a:r>
            <a:r>
              <a:rPr lang="tr-TR" dirty="0"/>
              <a:t> kelimeleri kullanılarak insanın Allah'ın yeryüzündeki halifesi olduğu sık sık vurgulanır. Hadis literatüründe de hilafet kelimesiyle birlikte halife, imam, </a:t>
            </a:r>
            <a:r>
              <a:rPr lang="tr-TR" dirty="0" err="1"/>
              <a:t>emîr</a:t>
            </a:r>
            <a:r>
              <a:rPr lang="tr-TR" dirty="0"/>
              <a:t> kelimeleri geçmektedir. Ancak hadis kitaplarında hilafet ve halife kelimelerine terim anlamı yükleyip, bunların içinden özellikle Hz. Peygamber'in vefatından sonra ortaya çıkan iktidar mücadeleleriyle doğrudan ilgi kurulabilecek içeriğe sahip olanların (Sözgelimi "iki halifeye </a:t>
            </a:r>
            <a:r>
              <a:rPr lang="tr-TR" dirty="0" err="1"/>
              <a:t>bîat</a:t>
            </a:r>
            <a:r>
              <a:rPr lang="tr-TR" dirty="0"/>
              <a:t> edildiği takdirde sonrakinin öldürülmesi gerektiği" Müslim, </a:t>
            </a:r>
            <a:r>
              <a:rPr lang="tr-TR" dirty="0" err="1"/>
              <a:t>İmâre</a:t>
            </a:r>
            <a:r>
              <a:rPr lang="tr-TR" dirty="0"/>
              <a:t> 61) sıhhati konusunda ciddî tereddütler bulunmaktadır. </a:t>
            </a:r>
          </a:p>
          <a:p>
            <a:endParaRPr lang="tr-TR" dirty="0"/>
          </a:p>
        </p:txBody>
      </p:sp>
    </p:spTree>
    <p:extLst>
      <p:ext uri="{BB962C8B-B14F-4D97-AF65-F5344CB8AC3E}">
        <p14:creationId xmlns:p14="http://schemas.microsoft.com/office/powerpoint/2010/main" val="2403204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89BE9E-7252-4144-B284-7A13C7AE01A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C869D3A-D527-4D52-9EFB-C92C5BBEE0AC}"/>
              </a:ext>
            </a:extLst>
          </p:cNvPr>
          <p:cNvSpPr>
            <a:spLocks noGrp="1"/>
          </p:cNvSpPr>
          <p:nvPr>
            <p:ph idx="1"/>
          </p:nvPr>
        </p:nvSpPr>
        <p:spPr/>
        <p:txBody>
          <a:bodyPr>
            <a:normAutofit fontScale="77500" lnSpcReduction="20000"/>
          </a:bodyPr>
          <a:lstStyle/>
          <a:p>
            <a:r>
              <a:rPr lang="tr-TR" dirty="0"/>
              <a:t>Ancak, Kur'an'da ve hadislerde hakka ve adalete bağlı olma, </a:t>
            </a:r>
            <a:r>
              <a:rPr lang="tr-TR" dirty="0" err="1"/>
              <a:t>istişâre</a:t>
            </a:r>
            <a:r>
              <a:rPr lang="tr-TR" dirty="0"/>
              <a:t>, zulmü önleme, birlik ve bütünlükten ayrılmama, gibi kamu yönetimini ilgilendiren genel ilkelerden söz edilmektedir. Hz. Peygamber'in tatbikatında da kamu yönetimiyle ilgili birçok örnek yer almaktadır. Ehil olanın işbaşına gelmesi, işbaşına gelenin hak ve adaleti hakim kılması, ferdî ve uhrevî sorumluluk taşıması; kötülüğü, haksızlığı ve zulmü önlemesi, </a:t>
            </a:r>
            <a:r>
              <a:rPr lang="tr-TR" dirty="0" err="1"/>
              <a:t>iştişâre</a:t>
            </a:r>
            <a:r>
              <a:rPr lang="tr-TR" dirty="0"/>
              <a:t> ile iş görmesi gibi temel esaslar üzerinde durulmuştur. Şu kadar var ki, devlet başkanlığı, devlet başkanında bulunması gereken şartlar, bu kişinin görev ve sorumlulukları gibi konularda ayrıntılı bilgiler Kur'an'da ve hadislerde yer almamaktadır.</a:t>
            </a:r>
          </a:p>
          <a:p>
            <a:r>
              <a:rPr lang="tr-TR" dirty="0"/>
              <a:t>Müslüman toplumlarda devlet başkanlığına hilâfet ve başkana da </a:t>
            </a:r>
            <a:r>
              <a:rPr lang="tr-TR" dirty="0" err="1"/>
              <a:t>halîfe</a:t>
            </a:r>
            <a:r>
              <a:rPr lang="tr-TR" dirty="0"/>
              <a:t> denilmesi, halifenin, peygamberlik görevi hariç, Hz. Muhammed'in yerine geçerek onun dünyevî otoritesini temsil etmesi, yeryüzünde </a:t>
            </a:r>
            <a:r>
              <a:rPr lang="tr-TR" dirty="0" err="1"/>
              <a:t>dînî</a:t>
            </a:r>
            <a:r>
              <a:rPr lang="tr-TR" dirty="0"/>
              <a:t> </a:t>
            </a:r>
            <a:r>
              <a:rPr lang="tr-TR" dirty="0" err="1"/>
              <a:t>hükülmeri</a:t>
            </a:r>
            <a:r>
              <a:rPr lang="tr-TR" dirty="0"/>
              <a:t> uygulamak, dünya işlerini düzenlemek üzere yetkiyi temsil etmesi gibi sebeplerle açıklanır. Dolayısıyla bu makamdaki kişiye </a:t>
            </a:r>
            <a:r>
              <a:rPr lang="tr-TR" i="1" dirty="0" err="1"/>
              <a:t>halîfetü</a:t>
            </a:r>
            <a:r>
              <a:rPr lang="tr-TR" i="1" dirty="0"/>
              <a:t> </a:t>
            </a:r>
            <a:r>
              <a:rPr lang="tr-TR" i="1" dirty="0" err="1"/>
              <a:t>Rasûlillah</a:t>
            </a:r>
            <a:r>
              <a:rPr lang="tr-TR" dirty="0"/>
              <a:t> denilmiştir. Hilâfete </a:t>
            </a:r>
            <a:r>
              <a:rPr lang="tr-TR" dirty="0" err="1"/>
              <a:t>âdetâ</a:t>
            </a:r>
            <a:r>
              <a:rPr lang="tr-TR" dirty="0"/>
              <a:t> ilâhî bir yetki ve vekâlet atfeden </a:t>
            </a:r>
            <a:r>
              <a:rPr lang="tr-TR" i="1" dirty="0"/>
              <a:t>"</a:t>
            </a:r>
            <a:r>
              <a:rPr lang="tr-TR" i="1" dirty="0" err="1"/>
              <a:t>Halîfetüllah</a:t>
            </a:r>
            <a:r>
              <a:rPr lang="tr-TR" i="1" dirty="0"/>
              <a:t>"</a:t>
            </a:r>
            <a:r>
              <a:rPr lang="tr-TR" dirty="0"/>
              <a:t> tabiri İlk dönemlerde halifeler tarafından hoş karşılanmadığı gibi böyle bir adlandırma </a:t>
            </a:r>
            <a:r>
              <a:rPr lang="tr-TR" dirty="0" err="1"/>
              <a:t>islam</a:t>
            </a:r>
            <a:r>
              <a:rPr lang="tr-TR" dirty="0"/>
              <a:t> alimleri tarafından kullanılmamış ve kamuoyunda da kabul görmemiştir.</a:t>
            </a:r>
          </a:p>
          <a:p>
            <a:endParaRPr lang="tr-TR" dirty="0"/>
          </a:p>
        </p:txBody>
      </p:sp>
    </p:spTree>
    <p:extLst>
      <p:ext uri="{BB962C8B-B14F-4D97-AF65-F5344CB8AC3E}">
        <p14:creationId xmlns:p14="http://schemas.microsoft.com/office/powerpoint/2010/main" val="715564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0CF9F6-6792-4124-A914-4BDC7728608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E22398B-184E-4E53-8F5C-B612C100DB87}"/>
              </a:ext>
            </a:extLst>
          </p:cNvPr>
          <p:cNvSpPr>
            <a:spLocks noGrp="1"/>
          </p:cNvSpPr>
          <p:nvPr>
            <p:ph idx="1"/>
          </p:nvPr>
        </p:nvSpPr>
        <p:spPr/>
        <p:txBody>
          <a:bodyPr>
            <a:normAutofit fontScale="85000" lnSpcReduction="10000"/>
          </a:bodyPr>
          <a:lstStyle/>
          <a:p>
            <a:r>
              <a:rPr lang="tr-TR" dirty="0"/>
              <a:t>Hz. Peygamber'in hayatta iken iki görevi vardı. Birincisi, vahiy yoluyla kendisine indirilen Kur'an-ı Kerim'i insanlara tebliğ etmek ve öğretmek; ikincisi Kur'an'ın ve İslam'ın hükümleri uygulamak. Onun vefatıyla birlikte ilk görevi sona erdi, ancak ikinci görevi devam edecek ve birisi üstlenecekti. Genel kabule göre Hz. Peygamber kendisinden sonra kimin halife olacağını belirtmemiştir. Devlet başkanının tespitini halka bırakmıştır. Hz. Peygamber'in vefatından sonra Hz. </a:t>
            </a:r>
            <a:r>
              <a:rPr lang="tr-TR" dirty="0" err="1"/>
              <a:t>Ebû</a:t>
            </a:r>
            <a:r>
              <a:rPr lang="tr-TR" dirty="0"/>
              <a:t> Bekir'in halife seçilmesiyle hilafet kurumu ortaya çıkmıştır. </a:t>
            </a:r>
          </a:p>
          <a:p>
            <a:r>
              <a:rPr lang="tr-TR" dirty="0"/>
              <a:t>Dört Halifeden </a:t>
            </a:r>
            <a:r>
              <a:rPr lang="tr-TR" dirty="0" err="1"/>
              <a:t>herbirinin</a:t>
            </a:r>
            <a:r>
              <a:rPr lang="tr-TR" dirty="0"/>
              <a:t> halifeliğe geçiş usulü birbirinden farklıdır. Hz. Peygamber'in vefatı üzerine Hz. </a:t>
            </a:r>
            <a:r>
              <a:rPr lang="tr-TR" dirty="0" err="1"/>
              <a:t>Ebû</a:t>
            </a:r>
            <a:r>
              <a:rPr lang="tr-TR" dirty="0"/>
              <a:t> Bekir, Medine'deki </a:t>
            </a:r>
            <a:r>
              <a:rPr lang="tr-TR" dirty="0" err="1"/>
              <a:t>müslümanların</a:t>
            </a:r>
            <a:r>
              <a:rPr lang="tr-TR" dirty="0"/>
              <a:t> büyük çoğunluğunun </a:t>
            </a:r>
            <a:r>
              <a:rPr lang="tr-TR" dirty="0" err="1"/>
              <a:t>bîatıyla</a:t>
            </a:r>
            <a:r>
              <a:rPr lang="tr-TR" dirty="0"/>
              <a:t> halife seçilmiştir.</a:t>
            </a:r>
            <a:r>
              <a:rPr lang="tr-TR" b="1" dirty="0"/>
              <a:t> </a:t>
            </a:r>
            <a:r>
              <a:rPr lang="tr-TR" dirty="0"/>
              <a:t>Hz. </a:t>
            </a:r>
            <a:r>
              <a:rPr lang="tr-TR" dirty="0" err="1"/>
              <a:t>Ebû</a:t>
            </a:r>
            <a:r>
              <a:rPr lang="tr-TR" dirty="0"/>
              <a:t> Bekir, kendisinden sonra Hz. Ömer'in halife olmasını vasiyet etmiştir. Hz. Ömer ise kendisinden sonra gelecek halifeyi şahsen belirlemeyip, seçimi altı kişilik bir heyete bırakmıştır. Bu altı kişi kendi aralarında yaptıkları görüşmeler sonucunda Hz. Osman'ı seçmişlerdir. Hz. Osman'ın şehit edilmesi ile boşalan halifeliğe de Hz. Ali seçilmiştir. </a:t>
            </a:r>
          </a:p>
          <a:p>
            <a:endParaRPr lang="tr-TR" dirty="0"/>
          </a:p>
        </p:txBody>
      </p:sp>
    </p:spTree>
    <p:extLst>
      <p:ext uri="{BB962C8B-B14F-4D97-AF65-F5344CB8AC3E}">
        <p14:creationId xmlns:p14="http://schemas.microsoft.com/office/powerpoint/2010/main" val="2523671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9F73F0-4331-42FF-90DE-02FDDE640B2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B17B73E-306B-43B6-A479-7DC7C78D86F6}"/>
              </a:ext>
            </a:extLst>
          </p:cNvPr>
          <p:cNvSpPr>
            <a:spLocks noGrp="1"/>
          </p:cNvSpPr>
          <p:nvPr>
            <p:ph idx="1"/>
          </p:nvPr>
        </p:nvSpPr>
        <p:spPr/>
        <p:txBody>
          <a:bodyPr>
            <a:normAutofit fontScale="92500" lnSpcReduction="10000"/>
          </a:bodyPr>
          <a:lstStyle/>
          <a:p>
            <a:r>
              <a:rPr lang="tr-TR" b="1" dirty="0" err="1"/>
              <a:t>Emevîler</a:t>
            </a:r>
            <a:r>
              <a:rPr lang="tr-TR" b="1" dirty="0"/>
              <a:t> dönemi:</a:t>
            </a:r>
            <a:endParaRPr lang="tr-TR" dirty="0"/>
          </a:p>
          <a:p>
            <a:r>
              <a:rPr lang="tr-TR" dirty="0"/>
              <a:t>İlk </a:t>
            </a:r>
            <a:r>
              <a:rPr lang="tr-TR" dirty="0" err="1"/>
              <a:t>Emevi</a:t>
            </a:r>
            <a:r>
              <a:rPr lang="tr-TR" dirty="0"/>
              <a:t> halifesi Muaviye b. </a:t>
            </a:r>
            <a:r>
              <a:rPr lang="tr-TR" dirty="0" err="1"/>
              <a:t>Ebî</a:t>
            </a:r>
            <a:r>
              <a:rPr lang="tr-TR" dirty="0"/>
              <a:t> </a:t>
            </a:r>
            <a:r>
              <a:rPr lang="tr-TR" dirty="0" err="1"/>
              <a:t>Süfyan</a:t>
            </a:r>
            <a:r>
              <a:rPr lang="tr-TR" dirty="0"/>
              <a:t> ile birlikte hilâfette yeni bir dönem başladı. O, </a:t>
            </a:r>
            <a:r>
              <a:rPr lang="tr-TR" dirty="0" err="1"/>
              <a:t>herşeyden</a:t>
            </a:r>
            <a:r>
              <a:rPr lang="tr-TR" dirty="0"/>
              <a:t> önce hilafet makamını </a:t>
            </a:r>
            <a:r>
              <a:rPr lang="tr-TR" dirty="0" err="1"/>
              <a:t>siyâsî</a:t>
            </a:r>
            <a:r>
              <a:rPr lang="tr-TR" dirty="0"/>
              <a:t> ve askerî mücadele sonunda ele geçirdi. Daha sonra oğlu </a:t>
            </a:r>
            <a:r>
              <a:rPr lang="tr-TR" dirty="0" err="1"/>
              <a:t>Yezid'i</a:t>
            </a:r>
            <a:r>
              <a:rPr lang="tr-TR" dirty="0"/>
              <a:t> veliaht tayin ederek halifeliğin intikalinde veraset sistemini ortaya çıkardı ve uygulama alanına koydu. Bu suretle hilâfet saltanata dönüştü. Bununla birlikte Muaviye, </a:t>
            </a:r>
            <a:r>
              <a:rPr lang="tr-TR" dirty="0" err="1"/>
              <a:t>Hulefâ-yi</a:t>
            </a:r>
            <a:r>
              <a:rPr lang="tr-TR" dirty="0"/>
              <a:t> </a:t>
            </a:r>
            <a:r>
              <a:rPr lang="tr-TR" dirty="0" err="1"/>
              <a:t>Râşidîn</a:t>
            </a:r>
            <a:r>
              <a:rPr lang="tr-TR" dirty="0"/>
              <a:t> döneminde iyice belirginleşen seçim ve </a:t>
            </a:r>
            <a:r>
              <a:rPr lang="tr-TR" dirty="0" err="1"/>
              <a:t>bîat</a:t>
            </a:r>
            <a:r>
              <a:rPr lang="tr-TR" dirty="0"/>
              <a:t> sistemini tamamen reddetmedi.  Bu iki kavramın uygulanmasına yeni bir boyut kazandırdı. Oğlunu veliaht tayin edip onun halifeliğini garantiye alacak şekilde, saray çevresinde kendini destekleyenlerden  oluşan </a:t>
            </a:r>
            <a:r>
              <a:rPr lang="tr-TR" dirty="0" err="1"/>
              <a:t>ehlü'l</a:t>
            </a:r>
            <a:r>
              <a:rPr lang="tr-TR" dirty="0"/>
              <a:t>-hal </a:t>
            </a:r>
            <a:r>
              <a:rPr lang="tr-TR" dirty="0" err="1"/>
              <a:t>ve'l-akd</a:t>
            </a:r>
            <a:r>
              <a:rPr lang="tr-TR" dirty="0"/>
              <a:t>  uygulamasını hayata geçirdi. Bunun yanında seçimden sonra kayıtsız şartsız  itaat ve bağlılık sunma anlamı </a:t>
            </a:r>
            <a:r>
              <a:rPr lang="tr-TR" dirty="0" err="1"/>
              <a:t>içren</a:t>
            </a:r>
            <a:r>
              <a:rPr lang="tr-TR" dirty="0"/>
              <a:t> bir </a:t>
            </a:r>
            <a:r>
              <a:rPr lang="tr-TR" dirty="0" err="1"/>
              <a:t>bîat</a:t>
            </a:r>
            <a:r>
              <a:rPr lang="tr-TR" dirty="0"/>
              <a:t> usulü ortaya koydu. </a:t>
            </a:r>
          </a:p>
          <a:p>
            <a:endParaRPr lang="tr-TR" dirty="0"/>
          </a:p>
        </p:txBody>
      </p:sp>
    </p:spTree>
    <p:extLst>
      <p:ext uri="{BB962C8B-B14F-4D97-AF65-F5344CB8AC3E}">
        <p14:creationId xmlns:p14="http://schemas.microsoft.com/office/powerpoint/2010/main" val="1621548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2930D8-7418-4951-B04B-CFB95588723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FA49624-0304-463E-95F6-6A7C9913FA53}"/>
              </a:ext>
            </a:extLst>
          </p:cNvPr>
          <p:cNvSpPr>
            <a:spLocks noGrp="1"/>
          </p:cNvSpPr>
          <p:nvPr>
            <p:ph idx="1"/>
          </p:nvPr>
        </p:nvSpPr>
        <p:spPr/>
        <p:txBody>
          <a:bodyPr>
            <a:normAutofit fontScale="92500" lnSpcReduction="10000"/>
          </a:bodyPr>
          <a:lstStyle/>
          <a:p>
            <a:r>
              <a:rPr lang="tr-TR" dirty="0" err="1"/>
              <a:t>Emevî</a:t>
            </a:r>
            <a:r>
              <a:rPr lang="tr-TR" dirty="0"/>
              <a:t> döneminde daha sonraki halifelere de bu şekilde </a:t>
            </a:r>
            <a:r>
              <a:rPr lang="tr-TR" dirty="0" err="1"/>
              <a:t>bîat</a:t>
            </a:r>
            <a:r>
              <a:rPr lang="tr-TR" dirty="0"/>
              <a:t> edilmiştir. Bu sisteme karşı çıkan ve </a:t>
            </a:r>
            <a:r>
              <a:rPr lang="tr-TR" dirty="0" err="1"/>
              <a:t>Yezid'e</a:t>
            </a:r>
            <a:r>
              <a:rPr lang="tr-TR" dirty="0"/>
              <a:t> </a:t>
            </a:r>
            <a:r>
              <a:rPr lang="tr-TR" dirty="0" err="1"/>
              <a:t>bîat</a:t>
            </a:r>
            <a:r>
              <a:rPr lang="tr-TR" dirty="0"/>
              <a:t> etmeyen Hz. Hüseyin ve Abdullah b. </a:t>
            </a:r>
            <a:r>
              <a:rPr lang="tr-TR" dirty="0" err="1"/>
              <a:t>Zübeyr</a:t>
            </a:r>
            <a:r>
              <a:rPr lang="tr-TR" dirty="0"/>
              <a:t> öldürülmüştür. II. Muaviye'den sonra iktidar </a:t>
            </a:r>
            <a:r>
              <a:rPr lang="tr-TR" dirty="0" err="1"/>
              <a:t>Süfyânîlerden</a:t>
            </a:r>
            <a:r>
              <a:rPr lang="tr-TR" dirty="0"/>
              <a:t> </a:t>
            </a:r>
            <a:r>
              <a:rPr lang="tr-TR" dirty="0" err="1"/>
              <a:t>Mervânîlere</a:t>
            </a:r>
            <a:r>
              <a:rPr lang="tr-TR" dirty="0"/>
              <a:t> geçmiştir. </a:t>
            </a:r>
            <a:r>
              <a:rPr lang="tr-TR" dirty="0" err="1"/>
              <a:t>Emevî</a:t>
            </a:r>
            <a:r>
              <a:rPr lang="tr-TR" dirty="0"/>
              <a:t> döneminde hilâfetin başlıca üç sembolü hutbe, para ve </a:t>
            </a:r>
            <a:r>
              <a:rPr lang="tr-TR" dirty="0" err="1"/>
              <a:t>tıraz</a:t>
            </a:r>
            <a:r>
              <a:rPr lang="tr-TR" dirty="0"/>
              <a:t> idi. </a:t>
            </a:r>
            <a:r>
              <a:rPr lang="tr-TR" dirty="0" err="1"/>
              <a:t>Emevî</a:t>
            </a:r>
            <a:r>
              <a:rPr lang="tr-TR" dirty="0"/>
              <a:t> halifeleri devleti kuvvete dayanarak idare etmişlerdir. Ancak Ömer b. Abdülaziz muhaliflerle diyaloğa girmiştir. </a:t>
            </a:r>
            <a:r>
              <a:rPr lang="tr-TR" dirty="0" err="1"/>
              <a:t>Emevî</a:t>
            </a:r>
            <a:r>
              <a:rPr lang="tr-TR" dirty="0"/>
              <a:t> halifelerinin çoğu namazda cemaate imamlık alışkanlığını devam ettirmekle birlikte, halifenin görevlerinin </a:t>
            </a:r>
            <a:r>
              <a:rPr lang="tr-TR" dirty="0" err="1"/>
              <a:t>dînî</a:t>
            </a:r>
            <a:r>
              <a:rPr lang="tr-TR" dirty="0"/>
              <a:t> yönlerine fazla ilgi göstermemişlerdir. Muaviye b. </a:t>
            </a:r>
            <a:r>
              <a:rPr lang="tr-TR" dirty="0" err="1"/>
              <a:t>Ebî</a:t>
            </a:r>
            <a:r>
              <a:rPr lang="tr-TR" dirty="0"/>
              <a:t> </a:t>
            </a:r>
            <a:r>
              <a:rPr lang="tr-TR" dirty="0" err="1"/>
              <a:t>Süfyan</a:t>
            </a:r>
            <a:r>
              <a:rPr lang="tr-TR" dirty="0"/>
              <a:t>, Mervan b. Hakem, </a:t>
            </a:r>
            <a:r>
              <a:rPr lang="tr-TR" dirty="0" err="1"/>
              <a:t>Yezid</a:t>
            </a:r>
            <a:r>
              <a:rPr lang="tr-TR" dirty="0"/>
              <a:t> b. </a:t>
            </a:r>
            <a:r>
              <a:rPr lang="tr-TR" dirty="0" err="1"/>
              <a:t>Velid</a:t>
            </a:r>
            <a:r>
              <a:rPr lang="tr-TR" dirty="0"/>
              <a:t> ve Mervan b. Muhammed hilafeti kuvvet kullanarak ele geçirmişlerdir. Bunların dışındaki </a:t>
            </a:r>
            <a:r>
              <a:rPr lang="tr-TR" dirty="0" err="1"/>
              <a:t>Emevî</a:t>
            </a:r>
            <a:r>
              <a:rPr lang="tr-TR" dirty="0"/>
              <a:t> halifeleri kendilerinden öncekiler tarafından tayin edilmişlerdir. </a:t>
            </a:r>
            <a:r>
              <a:rPr lang="tr-TR" dirty="0" err="1"/>
              <a:t>Emevîler</a:t>
            </a:r>
            <a:r>
              <a:rPr lang="tr-TR" dirty="0"/>
              <a:t> döneminde 14 halife göreve gelmiştir.</a:t>
            </a:r>
          </a:p>
          <a:p>
            <a:endParaRPr lang="tr-TR" dirty="0"/>
          </a:p>
        </p:txBody>
      </p:sp>
    </p:spTree>
    <p:extLst>
      <p:ext uri="{BB962C8B-B14F-4D97-AF65-F5344CB8AC3E}">
        <p14:creationId xmlns:p14="http://schemas.microsoft.com/office/powerpoint/2010/main" val="217501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D25249-BB3C-41F2-9E3C-E64577B52C6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6088975-C009-43C7-B812-82A7F52715B7}"/>
              </a:ext>
            </a:extLst>
          </p:cNvPr>
          <p:cNvSpPr>
            <a:spLocks noGrp="1"/>
          </p:cNvSpPr>
          <p:nvPr>
            <p:ph idx="1"/>
          </p:nvPr>
        </p:nvSpPr>
        <p:spPr/>
        <p:txBody>
          <a:bodyPr>
            <a:normAutofit fontScale="70000" lnSpcReduction="20000"/>
          </a:bodyPr>
          <a:lstStyle/>
          <a:p>
            <a:r>
              <a:rPr lang="tr-TR" b="1" dirty="0" err="1"/>
              <a:t>Abbâsîler</a:t>
            </a:r>
            <a:r>
              <a:rPr lang="tr-TR" b="1" dirty="0"/>
              <a:t> Dönemi: </a:t>
            </a:r>
            <a:endParaRPr lang="tr-TR" dirty="0"/>
          </a:p>
          <a:p>
            <a:r>
              <a:rPr lang="tr-TR" dirty="0"/>
              <a:t>Abbasiler de </a:t>
            </a:r>
            <a:r>
              <a:rPr lang="tr-TR" dirty="0" err="1"/>
              <a:t>Emevîler</a:t>
            </a:r>
            <a:r>
              <a:rPr lang="tr-TR" dirty="0"/>
              <a:t> gibi saltanat sistemini korumuşlar; halk arasında iyi bir intiba bırakmamış olan </a:t>
            </a:r>
            <a:r>
              <a:rPr lang="tr-TR" dirty="0" err="1"/>
              <a:t>Emevî</a:t>
            </a:r>
            <a:r>
              <a:rPr lang="tr-TR" dirty="0"/>
              <a:t> hilâfetinin alternatifi olma avantajını iyi kullanmışlardır. Hz. Peygamber'e nesep itibarıyla yakın olmalarını </a:t>
            </a:r>
            <a:r>
              <a:rPr lang="tr-TR" dirty="0" err="1"/>
              <a:t>meşrûiyetleri</a:t>
            </a:r>
            <a:r>
              <a:rPr lang="tr-TR" dirty="0"/>
              <a:t> için temel gerekçe yapmışlardır. Ayrıca bu dönemde halife, "</a:t>
            </a:r>
            <a:r>
              <a:rPr lang="tr-TR" dirty="0" err="1"/>
              <a:t>Halîfetü</a:t>
            </a:r>
            <a:r>
              <a:rPr lang="tr-TR" dirty="0"/>
              <a:t> </a:t>
            </a:r>
            <a:r>
              <a:rPr lang="tr-TR" dirty="0" err="1"/>
              <a:t>Resûlillah</a:t>
            </a:r>
            <a:r>
              <a:rPr lang="tr-TR" dirty="0"/>
              <a:t>" yerine "</a:t>
            </a:r>
            <a:r>
              <a:rPr lang="tr-TR" dirty="0" err="1"/>
              <a:t>halîfetullah</a:t>
            </a:r>
            <a:r>
              <a:rPr lang="tr-TR" dirty="0"/>
              <a:t>" veya "</a:t>
            </a:r>
            <a:r>
              <a:rPr lang="tr-TR" dirty="0" err="1"/>
              <a:t>zıllüllâhi</a:t>
            </a:r>
            <a:r>
              <a:rPr lang="tr-TR" dirty="0"/>
              <a:t> </a:t>
            </a:r>
            <a:r>
              <a:rPr lang="tr-TR" dirty="0" err="1"/>
              <a:t>fi'l</a:t>
            </a:r>
            <a:r>
              <a:rPr lang="tr-TR" dirty="0"/>
              <a:t>-arz" (Allah'ın yeryüzündeki gölgesi) unvanlarını taşıyor ve gücünün kaynağını ilâhî bir temele dayandırıyordu.</a:t>
            </a:r>
          </a:p>
          <a:p>
            <a:r>
              <a:rPr lang="tr-TR" dirty="0" err="1"/>
              <a:t>Abbâsî</a:t>
            </a:r>
            <a:r>
              <a:rPr lang="tr-TR" dirty="0"/>
              <a:t> sınırları içinde merkezî otoritenin zayıflaması sebebiyle çeşitli zamanlarda ortaya çıkan devletler halifenin manevî otoritesini kabul etmişlerdir. Bir hükümdarın hakimiyetinin </a:t>
            </a:r>
            <a:r>
              <a:rPr lang="tr-TR" dirty="0" err="1"/>
              <a:t>meşrûiyet</a:t>
            </a:r>
            <a:r>
              <a:rPr lang="tr-TR" dirty="0"/>
              <a:t> kazanması için halife tarafından resmen tanınması gerekiyordu. </a:t>
            </a:r>
          </a:p>
          <a:p>
            <a:r>
              <a:rPr lang="tr-TR" dirty="0" err="1"/>
              <a:t>Me'mun'un</a:t>
            </a:r>
            <a:r>
              <a:rPr lang="tr-TR" dirty="0"/>
              <a:t> ölümünden sonra </a:t>
            </a:r>
            <a:r>
              <a:rPr lang="tr-TR" dirty="0" err="1"/>
              <a:t>Mu'tasım</a:t>
            </a:r>
            <a:r>
              <a:rPr lang="tr-TR" dirty="0"/>
              <a:t> Türklerin desteğiyle iş başına geçmiştir. 836 yılından sonra halifeler ile Türk </a:t>
            </a:r>
            <a:r>
              <a:rPr lang="tr-TR" dirty="0" err="1"/>
              <a:t>komtanlar</a:t>
            </a:r>
            <a:r>
              <a:rPr lang="tr-TR" dirty="0"/>
              <a:t> arasında nüfuz mücadelesi başlamıştır. Hatta halife </a:t>
            </a:r>
            <a:r>
              <a:rPr lang="tr-TR" dirty="0" err="1"/>
              <a:t>Mütevekkil'den</a:t>
            </a:r>
            <a:r>
              <a:rPr lang="tr-TR" dirty="0"/>
              <a:t> itibaren Türklerin halifelerin azledilmesinde veya göreve getirilmesinde etkin rol oynadıkları görülmektedir. </a:t>
            </a:r>
          </a:p>
          <a:p>
            <a:r>
              <a:rPr lang="tr-TR" dirty="0" err="1"/>
              <a:t>Büveyhîlerin</a:t>
            </a:r>
            <a:r>
              <a:rPr lang="tr-TR" dirty="0"/>
              <a:t> 945 yılında Bağdat'ı işgali ile </a:t>
            </a:r>
            <a:r>
              <a:rPr lang="tr-TR" dirty="0" err="1"/>
              <a:t>Abbâsî</a:t>
            </a:r>
            <a:r>
              <a:rPr lang="tr-TR" dirty="0"/>
              <a:t> hilâfetinde yeni bir dönem başlamıştır. </a:t>
            </a:r>
            <a:r>
              <a:rPr lang="tr-TR" dirty="0" err="1"/>
              <a:t>Abbâsî</a:t>
            </a:r>
            <a:r>
              <a:rPr lang="tr-TR" dirty="0"/>
              <a:t> hilâfeti bir asırdan fazla bu </a:t>
            </a:r>
            <a:r>
              <a:rPr lang="tr-TR" dirty="0" err="1"/>
              <a:t>şiî</a:t>
            </a:r>
            <a:r>
              <a:rPr lang="tr-TR" dirty="0"/>
              <a:t> hanedanın baskısı ve kontrolü altına girmiştir. 1055 yılında Selçuklu sultanı Tuğrul Bey'in Bağdat'a girmesi ve </a:t>
            </a:r>
            <a:r>
              <a:rPr lang="tr-TR" dirty="0" err="1"/>
              <a:t>Büveyhî</a:t>
            </a:r>
            <a:r>
              <a:rPr lang="tr-TR" dirty="0"/>
              <a:t> hakimiyetine son vermesi ile </a:t>
            </a:r>
            <a:r>
              <a:rPr lang="tr-TR" dirty="0" err="1"/>
              <a:t>Abbâsî</a:t>
            </a:r>
            <a:r>
              <a:rPr lang="tr-TR" dirty="0"/>
              <a:t> hilâfeti Selçuklu himayesine girmiştir. </a:t>
            </a:r>
            <a:r>
              <a:rPr lang="tr-TR" dirty="0" err="1"/>
              <a:t>Abbâsîlerde</a:t>
            </a:r>
            <a:r>
              <a:rPr lang="tr-TR" dirty="0"/>
              <a:t> 37 halife işbaşına geçmiştir.</a:t>
            </a:r>
          </a:p>
          <a:p>
            <a:endParaRPr lang="tr-TR" dirty="0"/>
          </a:p>
        </p:txBody>
      </p:sp>
    </p:spTree>
    <p:extLst>
      <p:ext uri="{BB962C8B-B14F-4D97-AF65-F5344CB8AC3E}">
        <p14:creationId xmlns:p14="http://schemas.microsoft.com/office/powerpoint/2010/main" val="14468956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2130</Words>
  <Application>Microsoft Office PowerPoint</Application>
  <PresentationFormat>Geniş ekran</PresentationFormat>
  <Paragraphs>33</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İDARİ YAPI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İDARİ YAPI</dc:title>
  <dc:creator>canan verep</dc:creator>
  <cp:lastModifiedBy>canan verep</cp:lastModifiedBy>
  <cp:revision>1</cp:revision>
  <dcterms:created xsi:type="dcterms:W3CDTF">2020-04-17T18:14:10Z</dcterms:created>
  <dcterms:modified xsi:type="dcterms:W3CDTF">2020-04-17T18:20:29Z</dcterms:modified>
</cp:coreProperties>
</file>