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4" r:id="rId4"/>
    <p:sldId id="265" r:id="rId5"/>
    <p:sldId id="267" r:id="rId6"/>
    <p:sldId id="268" r:id="rId7"/>
    <p:sldId id="269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2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444937-DF56-4599-AF99-0652D02309C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26460F9-A7AF-4545-92DD-B90898A513BF}">
      <dgm:prSet phldrT="[Metin]"/>
      <dgm:spPr/>
      <dgm:t>
        <a:bodyPr/>
        <a:lstStyle/>
        <a:p>
          <a:r>
            <a:rPr lang="tr-TR" dirty="0" smtClean="0"/>
            <a:t>Doğrudan Anayasa ile Öngörülen Sınırlar</a:t>
          </a:r>
          <a:endParaRPr lang="tr-TR" dirty="0"/>
        </a:p>
      </dgm:t>
    </dgm:pt>
    <dgm:pt modelId="{A4C9F774-986A-4BDD-A1D6-2AA56D262678}" type="parTrans" cxnId="{B5572DEA-5A12-421A-8817-40A9B3998885}">
      <dgm:prSet/>
      <dgm:spPr/>
      <dgm:t>
        <a:bodyPr/>
        <a:lstStyle/>
        <a:p>
          <a:endParaRPr lang="tr-TR"/>
        </a:p>
      </dgm:t>
    </dgm:pt>
    <dgm:pt modelId="{95328F77-2311-4D1C-B322-0385CA6DF974}" type="sibTrans" cxnId="{B5572DEA-5A12-421A-8817-40A9B3998885}">
      <dgm:prSet/>
      <dgm:spPr/>
      <dgm:t>
        <a:bodyPr/>
        <a:lstStyle/>
        <a:p>
          <a:endParaRPr lang="tr-TR"/>
        </a:p>
      </dgm:t>
    </dgm:pt>
    <dgm:pt modelId="{56D96C35-8BB9-4418-8F00-975E64D4927D}">
      <dgm:prSet phldrT="[Metin]"/>
      <dgm:spPr/>
      <dgm:t>
        <a:bodyPr/>
        <a:lstStyle/>
        <a:p>
          <a:r>
            <a:rPr lang="tr-TR" dirty="0" smtClean="0"/>
            <a:t>Anayasa’nın ilgili maddelerinde, temel hak ve özgürlüğün düzenlenmesinden sonra getirilen sınırlamalardır.</a:t>
          </a:r>
          <a:endParaRPr lang="tr-TR" dirty="0"/>
        </a:p>
      </dgm:t>
    </dgm:pt>
    <dgm:pt modelId="{1E77473D-8808-4388-AC8A-0B11F245F01E}" type="parTrans" cxnId="{9A8B3798-DE97-45E6-BBA9-856BE5703D99}">
      <dgm:prSet/>
      <dgm:spPr/>
      <dgm:t>
        <a:bodyPr/>
        <a:lstStyle/>
        <a:p>
          <a:endParaRPr lang="tr-TR"/>
        </a:p>
      </dgm:t>
    </dgm:pt>
    <dgm:pt modelId="{0B4FE9DC-F398-4349-8E94-5F1276F92664}" type="sibTrans" cxnId="{9A8B3798-DE97-45E6-BBA9-856BE5703D99}">
      <dgm:prSet/>
      <dgm:spPr/>
      <dgm:t>
        <a:bodyPr/>
        <a:lstStyle/>
        <a:p>
          <a:endParaRPr lang="tr-TR"/>
        </a:p>
      </dgm:t>
    </dgm:pt>
    <dgm:pt modelId="{0A71E62A-647B-4457-A579-ADAE8A29D041}">
      <dgm:prSet phldrT="[Metin]"/>
      <dgm:spPr/>
      <dgm:t>
        <a:bodyPr/>
        <a:lstStyle/>
        <a:p>
          <a:r>
            <a:rPr lang="tr-TR" dirty="0" smtClean="0"/>
            <a:t>Objektif </a:t>
          </a:r>
          <a:r>
            <a:rPr lang="tr-TR" smtClean="0"/>
            <a:t>(</a:t>
          </a:r>
          <a:r>
            <a:rPr lang="tr-TR" smtClean="0"/>
            <a:t>İçkin </a:t>
          </a:r>
          <a:r>
            <a:rPr lang="tr-TR" dirty="0" smtClean="0"/>
            <a:t>Sınırlar)</a:t>
          </a:r>
          <a:endParaRPr lang="tr-TR" dirty="0"/>
        </a:p>
      </dgm:t>
    </dgm:pt>
    <dgm:pt modelId="{41A56972-D470-40C0-938C-2862A28B2FD4}" type="parTrans" cxnId="{7A78BC4E-481C-481E-BB32-B25B935DD359}">
      <dgm:prSet/>
      <dgm:spPr/>
      <dgm:t>
        <a:bodyPr/>
        <a:lstStyle/>
        <a:p>
          <a:endParaRPr lang="tr-TR"/>
        </a:p>
      </dgm:t>
    </dgm:pt>
    <dgm:pt modelId="{64F7D95F-62EB-4424-A3A8-F4754B55452E}" type="sibTrans" cxnId="{7A78BC4E-481C-481E-BB32-B25B935DD359}">
      <dgm:prSet/>
      <dgm:spPr/>
      <dgm:t>
        <a:bodyPr/>
        <a:lstStyle/>
        <a:p>
          <a:endParaRPr lang="tr-TR"/>
        </a:p>
      </dgm:t>
    </dgm:pt>
    <dgm:pt modelId="{8BC65E27-85BA-47B8-A7BE-0837713FF084}">
      <dgm:prSet phldrT="[Metin]"/>
      <dgm:spPr/>
      <dgm:t>
        <a:bodyPr/>
        <a:lstStyle/>
        <a:p>
          <a:r>
            <a:rPr lang="tr-TR" dirty="0" smtClean="0"/>
            <a:t>Herhangi bir açık sınırlama olmaksızın,  temel hak ve özgürlüğün «doğasında» var olduğu kabul edilen sınırlardır.</a:t>
          </a:r>
          <a:endParaRPr lang="tr-TR" dirty="0"/>
        </a:p>
      </dgm:t>
    </dgm:pt>
    <dgm:pt modelId="{66DBA000-301B-437B-859A-924936E63C7F}" type="parTrans" cxnId="{58C5A12B-6429-431F-86C9-3E4CBB3BDF99}">
      <dgm:prSet/>
      <dgm:spPr/>
      <dgm:t>
        <a:bodyPr/>
        <a:lstStyle/>
        <a:p>
          <a:endParaRPr lang="tr-TR"/>
        </a:p>
      </dgm:t>
    </dgm:pt>
    <dgm:pt modelId="{C6FC0B60-87FB-4972-AB6E-4CB10B8BA1F3}" type="sibTrans" cxnId="{58C5A12B-6429-431F-86C9-3E4CBB3BDF99}">
      <dgm:prSet/>
      <dgm:spPr/>
      <dgm:t>
        <a:bodyPr/>
        <a:lstStyle/>
        <a:p>
          <a:endParaRPr lang="tr-TR"/>
        </a:p>
      </dgm:t>
    </dgm:pt>
    <dgm:pt modelId="{6E36BE74-B12C-473D-909D-5FE6F903AD13}">
      <dgm:prSet phldrT="[Metin]"/>
      <dgm:spPr/>
      <dgm:t>
        <a:bodyPr/>
        <a:lstStyle/>
        <a:p>
          <a:r>
            <a:rPr lang="tr-TR" dirty="0" smtClean="0"/>
            <a:t>Yasayla Sınırlama</a:t>
          </a:r>
          <a:endParaRPr lang="tr-TR" dirty="0"/>
        </a:p>
      </dgm:t>
    </dgm:pt>
    <dgm:pt modelId="{F033DCC6-0773-472E-9336-1822642C38D8}" type="parTrans" cxnId="{2FFD7883-A149-4943-988A-FD6045038CA8}">
      <dgm:prSet/>
      <dgm:spPr/>
      <dgm:t>
        <a:bodyPr/>
        <a:lstStyle/>
        <a:p>
          <a:endParaRPr lang="tr-TR"/>
        </a:p>
      </dgm:t>
    </dgm:pt>
    <dgm:pt modelId="{BD5066B5-EC98-418C-9D6A-12913A2AF037}" type="sibTrans" cxnId="{2FFD7883-A149-4943-988A-FD6045038CA8}">
      <dgm:prSet/>
      <dgm:spPr/>
      <dgm:t>
        <a:bodyPr/>
        <a:lstStyle/>
        <a:p>
          <a:endParaRPr lang="tr-TR"/>
        </a:p>
      </dgm:t>
    </dgm:pt>
    <dgm:pt modelId="{54BF8E7E-A4B5-4E66-8801-46FEDAD160FB}">
      <dgm:prSet phldrT="[Metin]"/>
      <dgm:spPr/>
      <dgm:t>
        <a:bodyPr/>
        <a:lstStyle/>
        <a:p>
          <a:r>
            <a:rPr lang="tr-TR" dirty="0" smtClean="0"/>
            <a:t>Anayasa’nın 13. maddesinde belirtilen esaslara uygun olarak, Yasama Organı tarafından yapılan sınırlamalardır.</a:t>
          </a:r>
          <a:endParaRPr lang="tr-TR" dirty="0"/>
        </a:p>
      </dgm:t>
    </dgm:pt>
    <dgm:pt modelId="{ED2D4927-4E48-4B87-A6B1-37E89F49CB8D}" type="parTrans" cxnId="{AC6FFC7B-9FC2-4768-BC71-031E2A68A6B5}">
      <dgm:prSet/>
      <dgm:spPr/>
      <dgm:t>
        <a:bodyPr/>
        <a:lstStyle/>
        <a:p>
          <a:endParaRPr lang="tr-TR"/>
        </a:p>
      </dgm:t>
    </dgm:pt>
    <dgm:pt modelId="{E537EB57-3FD2-4C94-B7D5-F53BC950ED0D}" type="sibTrans" cxnId="{AC6FFC7B-9FC2-4768-BC71-031E2A68A6B5}">
      <dgm:prSet/>
      <dgm:spPr/>
      <dgm:t>
        <a:bodyPr/>
        <a:lstStyle/>
        <a:p>
          <a:endParaRPr lang="tr-TR"/>
        </a:p>
      </dgm:t>
    </dgm:pt>
    <dgm:pt modelId="{D65C56DC-7391-4B84-B007-598FA351DA6E}" type="pres">
      <dgm:prSet presAssocID="{37444937-DF56-4599-AF99-0652D02309C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D07C811-9831-4C9C-B92E-18424B778808}" type="pres">
      <dgm:prSet presAssocID="{226460F9-A7AF-4545-92DD-B90898A513BF}" presName="linNode" presStyleCnt="0"/>
      <dgm:spPr/>
    </dgm:pt>
    <dgm:pt modelId="{D65E96B2-2FA1-4078-80D5-566A401FAE78}" type="pres">
      <dgm:prSet presAssocID="{226460F9-A7AF-4545-92DD-B90898A513BF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949ADA1-1870-4E56-8824-94205CE48E0E}" type="pres">
      <dgm:prSet presAssocID="{226460F9-A7AF-4545-92DD-B90898A513BF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66F4E36-15AC-4EF6-9D78-0766C2D7F4BA}" type="pres">
      <dgm:prSet presAssocID="{95328F77-2311-4D1C-B322-0385CA6DF974}" presName="sp" presStyleCnt="0"/>
      <dgm:spPr/>
    </dgm:pt>
    <dgm:pt modelId="{DC4E9E65-6C30-49CC-A01C-71606DF90E57}" type="pres">
      <dgm:prSet presAssocID="{0A71E62A-647B-4457-A579-ADAE8A29D041}" presName="linNode" presStyleCnt="0"/>
      <dgm:spPr/>
    </dgm:pt>
    <dgm:pt modelId="{ADD1011F-C31B-4C58-899F-BF6DAE537E66}" type="pres">
      <dgm:prSet presAssocID="{0A71E62A-647B-4457-A579-ADAE8A29D041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7C653B9-0434-4CC3-BB28-B0BBC0A69E83}" type="pres">
      <dgm:prSet presAssocID="{0A71E62A-647B-4457-A579-ADAE8A29D041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5B6EB36-8E97-4CCA-96AB-CE433B4D1577}" type="pres">
      <dgm:prSet presAssocID="{64F7D95F-62EB-4424-A3A8-F4754B55452E}" presName="sp" presStyleCnt="0"/>
      <dgm:spPr/>
    </dgm:pt>
    <dgm:pt modelId="{F4976441-57F8-43E7-9A43-52BB4D69022D}" type="pres">
      <dgm:prSet presAssocID="{6E36BE74-B12C-473D-909D-5FE6F903AD13}" presName="linNode" presStyleCnt="0"/>
      <dgm:spPr/>
    </dgm:pt>
    <dgm:pt modelId="{561E0E0C-A431-4666-B929-02701202D5C1}" type="pres">
      <dgm:prSet presAssocID="{6E36BE74-B12C-473D-909D-5FE6F903AD13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8263866-85D3-47C0-9CAD-0A4B344640EE}" type="pres">
      <dgm:prSet presAssocID="{6E36BE74-B12C-473D-909D-5FE6F903AD13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5572DEA-5A12-421A-8817-40A9B3998885}" srcId="{37444937-DF56-4599-AF99-0652D02309C1}" destId="{226460F9-A7AF-4545-92DD-B90898A513BF}" srcOrd="0" destOrd="0" parTransId="{A4C9F774-986A-4BDD-A1D6-2AA56D262678}" sibTransId="{95328F77-2311-4D1C-B322-0385CA6DF974}"/>
    <dgm:cxn modelId="{58C5A12B-6429-431F-86C9-3E4CBB3BDF99}" srcId="{0A71E62A-647B-4457-A579-ADAE8A29D041}" destId="{8BC65E27-85BA-47B8-A7BE-0837713FF084}" srcOrd="0" destOrd="0" parTransId="{66DBA000-301B-437B-859A-924936E63C7F}" sibTransId="{C6FC0B60-87FB-4972-AB6E-4CB10B8BA1F3}"/>
    <dgm:cxn modelId="{38F44B77-BC60-45E9-A121-483CC8943C31}" type="presOf" srcId="{226460F9-A7AF-4545-92DD-B90898A513BF}" destId="{D65E96B2-2FA1-4078-80D5-566A401FAE78}" srcOrd="0" destOrd="0" presId="urn:microsoft.com/office/officeart/2005/8/layout/vList5"/>
    <dgm:cxn modelId="{2FFD7883-A149-4943-988A-FD6045038CA8}" srcId="{37444937-DF56-4599-AF99-0652D02309C1}" destId="{6E36BE74-B12C-473D-909D-5FE6F903AD13}" srcOrd="2" destOrd="0" parTransId="{F033DCC6-0773-472E-9336-1822642C38D8}" sibTransId="{BD5066B5-EC98-418C-9D6A-12913A2AF037}"/>
    <dgm:cxn modelId="{9914254F-7703-44E6-8E1F-33B565CE7F7E}" type="presOf" srcId="{54BF8E7E-A4B5-4E66-8801-46FEDAD160FB}" destId="{A8263866-85D3-47C0-9CAD-0A4B344640EE}" srcOrd="0" destOrd="0" presId="urn:microsoft.com/office/officeart/2005/8/layout/vList5"/>
    <dgm:cxn modelId="{AC6FFC7B-9FC2-4768-BC71-031E2A68A6B5}" srcId="{6E36BE74-B12C-473D-909D-5FE6F903AD13}" destId="{54BF8E7E-A4B5-4E66-8801-46FEDAD160FB}" srcOrd="0" destOrd="0" parTransId="{ED2D4927-4E48-4B87-A6B1-37E89F49CB8D}" sibTransId="{E537EB57-3FD2-4C94-B7D5-F53BC950ED0D}"/>
    <dgm:cxn modelId="{41323DBB-98AC-4BDA-91B6-4EF7FA96DCB0}" type="presOf" srcId="{37444937-DF56-4599-AF99-0652D02309C1}" destId="{D65C56DC-7391-4B84-B007-598FA351DA6E}" srcOrd="0" destOrd="0" presId="urn:microsoft.com/office/officeart/2005/8/layout/vList5"/>
    <dgm:cxn modelId="{1DCE963C-B7B8-4E01-B352-4CA3B69CF96A}" type="presOf" srcId="{8BC65E27-85BA-47B8-A7BE-0837713FF084}" destId="{77C653B9-0434-4CC3-BB28-B0BBC0A69E83}" srcOrd="0" destOrd="0" presId="urn:microsoft.com/office/officeart/2005/8/layout/vList5"/>
    <dgm:cxn modelId="{2480CD02-66A1-44B9-8860-158639C1F4BA}" type="presOf" srcId="{0A71E62A-647B-4457-A579-ADAE8A29D041}" destId="{ADD1011F-C31B-4C58-899F-BF6DAE537E66}" srcOrd="0" destOrd="0" presId="urn:microsoft.com/office/officeart/2005/8/layout/vList5"/>
    <dgm:cxn modelId="{9A8B3798-DE97-45E6-BBA9-856BE5703D99}" srcId="{226460F9-A7AF-4545-92DD-B90898A513BF}" destId="{56D96C35-8BB9-4418-8F00-975E64D4927D}" srcOrd="0" destOrd="0" parTransId="{1E77473D-8808-4388-AC8A-0B11F245F01E}" sibTransId="{0B4FE9DC-F398-4349-8E94-5F1276F92664}"/>
    <dgm:cxn modelId="{7A78BC4E-481C-481E-BB32-B25B935DD359}" srcId="{37444937-DF56-4599-AF99-0652D02309C1}" destId="{0A71E62A-647B-4457-A579-ADAE8A29D041}" srcOrd="1" destOrd="0" parTransId="{41A56972-D470-40C0-938C-2862A28B2FD4}" sibTransId="{64F7D95F-62EB-4424-A3A8-F4754B55452E}"/>
    <dgm:cxn modelId="{28150D3E-2613-49F7-A9D4-A67319A03418}" type="presOf" srcId="{6E36BE74-B12C-473D-909D-5FE6F903AD13}" destId="{561E0E0C-A431-4666-B929-02701202D5C1}" srcOrd="0" destOrd="0" presId="urn:microsoft.com/office/officeart/2005/8/layout/vList5"/>
    <dgm:cxn modelId="{32BC941B-D4D1-4C40-BE3F-97E9F590E0B4}" type="presOf" srcId="{56D96C35-8BB9-4418-8F00-975E64D4927D}" destId="{7949ADA1-1870-4E56-8824-94205CE48E0E}" srcOrd="0" destOrd="0" presId="urn:microsoft.com/office/officeart/2005/8/layout/vList5"/>
    <dgm:cxn modelId="{F5EED324-EB5A-410B-B798-D79066C89C80}" type="presParOf" srcId="{D65C56DC-7391-4B84-B007-598FA351DA6E}" destId="{0D07C811-9831-4C9C-B92E-18424B778808}" srcOrd="0" destOrd="0" presId="urn:microsoft.com/office/officeart/2005/8/layout/vList5"/>
    <dgm:cxn modelId="{3EA00D11-42CB-43BE-8B0C-6F512F2E3F54}" type="presParOf" srcId="{0D07C811-9831-4C9C-B92E-18424B778808}" destId="{D65E96B2-2FA1-4078-80D5-566A401FAE78}" srcOrd="0" destOrd="0" presId="urn:microsoft.com/office/officeart/2005/8/layout/vList5"/>
    <dgm:cxn modelId="{2FF22341-D97E-43F9-AB07-96A254F75510}" type="presParOf" srcId="{0D07C811-9831-4C9C-B92E-18424B778808}" destId="{7949ADA1-1870-4E56-8824-94205CE48E0E}" srcOrd="1" destOrd="0" presId="urn:microsoft.com/office/officeart/2005/8/layout/vList5"/>
    <dgm:cxn modelId="{F00F1734-48C7-44B3-ADF7-4885767081B5}" type="presParOf" srcId="{D65C56DC-7391-4B84-B007-598FA351DA6E}" destId="{166F4E36-15AC-4EF6-9D78-0766C2D7F4BA}" srcOrd="1" destOrd="0" presId="urn:microsoft.com/office/officeart/2005/8/layout/vList5"/>
    <dgm:cxn modelId="{8C854E8E-064F-4766-876D-6C64AED71A1A}" type="presParOf" srcId="{D65C56DC-7391-4B84-B007-598FA351DA6E}" destId="{DC4E9E65-6C30-49CC-A01C-71606DF90E57}" srcOrd="2" destOrd="0" presId="urn:microsoft.com/office/officeart/2005/8/layout/vList5"/>
    <dgm:cxn modelId="{A9C4A481-40BA-4A15-97CA-C75232565568}" type="presParOf" srcId="{DC4E9E65-6C30-49CC-A01C-71606DF90E57}" destId="{ADD1011F-C31B-4C58-899F-BF6DAE537E66}" srcOrd="0" destOrd="0" presId="urn:microsoft.com/office/officeart/2005/8/layout/vList5"/>
    <dgm:cxn modelId="{D887114F-4F4E-4E60-8D69-95159D396BBC}" type="presParOf" srcId="{DC4E9E65-6C30-49CC-A01C-71606DF90E57}" destId="{77C653B9-0434-4CC3-BB28-B0BBC0A69E83}" srcOrd="1" destOrd="0" presId="urn:microsoft.com/office/officeart/2005/8/layout/vList5"/>
    <dgm:cxn modelId="{87766CBB-809E-4BD2-B3F8-14FA4093F566}" type="presParOf" srcId="{D65C56DC-7391-4B84-B007-598FA351DA6E}" destId="{15B6EB36-8E97-4CCA-96AB-CE433B4D1577}" srcOrd="3" destOrd="0" presId="urn:microsoft.com/office/officeart/2005/8/layout/vList5"/>
    <dgm:cxn modelId="{90E3A8C6-B08E-4D3C-BC2B-D5BD22467C94}" type="presParOf" srcId="{D65C56DC-7391-4B84-B007-598FA351DA6E}" destId="{F4976441-57F8-43E7-9A43-52BB4D69022D}" srcOrd="4" destOrd="0" presId="urn:microsoft.com/office/officeart/2005/8/layout/vList5"/>
    <dgm:cxn modelId="{0E7FE343-6F50-4F33-8962-484C8A2211C1}" type="presParOf" srcId="{F4976441-57F8-43E7-9A43-52BB4D69022D}" destId="{561E0E0C-A431-4666-B929-02701202D5C1}" srcOrd="0" destOrd="0" presId="urn:microsoft.com/office/officeart/2005/8/layout/vList5"/>
    <dgm:cxn modelId="{5B3F3A9A-70D0-48B0-876D-8CB79773EA3B}" type="presParOf" srcId="{F4976441-57F8-43E7-9A43-52BB4D69022D}" destId="{A8263866-85D3-47C0-9CAD-0A4B344640E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49ADA1-1870-4E56-8824-94205CE48E0E}">
      <dsp:nvSpPr>
        <dsp:cNvPr id="0" name=""/>
        <dsp:cNvSpPr/>
      </dsp:nvSpPr>
      <dsp:spPr>
        <a:xfrm rot="5400000">
          <a:off x="6308879" y="-2553136"/>
          <a:ext cx="1061665" cy="64373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Anayasa’nın ilgili maddelerinde, temel hak ve özgürlüğün düzenlenmesinden sonra getirilen sınırlamalardır.</a:t>
          </a:r>
          <a:endParaRPr lang="tr-TR" sz="2000" kern="1200" dirty="0"/>
        </a:p>
      </dsp:txBody>
      <dsp:txXfrm rot="-5400000">
        <a:off x="3621024" y="186545"/>
        <a:ext cx="6385550" cy="958013"/>
      </dsp:txXfrm>
    </dsp:sp>
    <dsp:sp modelId="{D65E96B2-2FA1-4078-80D5-566A401FAE78}">
      <dsp:nvSpPr>
        <dsp:cNvPr id="0" name=""/>
        <dsp:cNvSpPr/>
      </dsp:nvSpPr>
      <dsp:spPr>
        <a:xfrm>
          <a:off x="0" y="2010"/>
          <a:ext cx="3621024" cy="13270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Doğrudan Anayasa ile Öngörülen Sınırlar</a:t>
          </a:r>
          <a:endParaRPr lang="tr-TR" sz="3000" kern="1200" dirty="0"/>
        </a:p>
      </dsp:txBody>
      <dsp:txXfrm>
        <a:off x="64783" y="66793"/>
        <a:ext cx="3491458" cy="1197515"/>
      </dsp:txXfrm>
    </dsp:sp>
    <dsp:sp modelId="{77C653B9-0434-4CC3-BB28-B0BBC0A69E83}">
      <dsp:nvSpPr>
        <dsp:cNvPr id="0" name=""/>
        <dsp:cNvSpPr/>
      </dsp:nvSpPr>
      <dsp:spPr>
        <a:xfrm rot="5400000">
          <a:off x="6308879" y="-1159700"/>
          <a:ext cx="1061665" cy="64373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Herhangi bir açık sınırlama olmaksızın,  temel hak ve özgürlüğün «doğasında» var olduğu kabul edilen sınırlardır.</a:t>
          </a:r>
          <a:endParaRPr lang="tr-TR" sz="2000" kern="1200" dirty="0"/>
        </a:p>
      </dsp:txBody>
      <dsp:txXfrm rot="-5400000">
        <a:off x="3621024" y="1579981"/>
        <a:ext cx="6385550" cy="958013"/>
      </dsp:txXfrm>
    </dsp:sp>
    <dsp:sp modelId="{ADD1011F-C31B-4C58-899F-BF6DAE537E66}">
      <dsp:nvSpPr>
        <dsp:cNvPr id="0" name=""/>
        <dsp:cNvSpPr/>
      </dsp:nvSpPr>
      <dsp:spPr>
        <a:xfrm>
          <a:off x="0" y="1395446"/>
          <a:ext cx="3621024" cy="13270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Objektif </a:t>
          </a:r>
          <a:r>
            <a:rPr lang="tr-TR" sz="3000" kern="1200" smtClean="0"/>
            <a:t>(</a:t>
          </a:r>
          <a:r>
            <a:rPr lang="tr-TR" sz="3000" kern="1200" smtClean="0"/>
            <a:t>İçkin </a:t>
          </a:r>
          <a:r>
            <a:rPr lang="tr-TR" sz="3000" kern="1200" dirty="0" smtClean="0"/>
            <a:t>Sınırlar)</a:t>
          </a:r>
          <a:endParaRPr lang="tr-TR" sz="3000" kern="1200" dirty="0"/>
        </a:p>
      </dsp:txBody>
      <dsp:txXfrm>
        <a:off x="64783" y="1460229"/>
        <a:ext cx="3491458" cy="1197515"/>
      </dsp:txXfrm>
    </dsp:sp>
    <dsp:sp modelId="{A8263866-85D3-47C0-9CAD-0A4B344640EE}">
      <dsp:nvSpPr>
        <dsp:cNvPr id="0" name=""/>
        <dsp:cNvSpPr/>
      </dsp:nvSpPr>
      <dsp:spPr>
        <a:xfrm rot="5400000">
          <a:off x="6308879" y="233735"/>
          <a:ext cx="1061665" cy="64373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Anayasa’nın 13. maddesinde belirtilen esaslara uygun olarak, Yasama Organı tarafından yapılan sınırlamalardır.</a:t>
          </a:r>
          <a:endParaRPr lang="tr-TR" sz="2000" kern="1200" dirty="0"/>
        </a:p>
      </dsp:txBody>
      <dsp:txXfrm rot="-5400000">
        <a:off x="3621024" y="2973416"/>
        <a:ext cx="6385550" cy="958013"/>
      </dsp:txXfrm>
    </dsp:sp>
    <dsp:sp modelId="{561E0E0C-A431-4666-B929-02701202D5C1}">
      <dsp:nvSpPr>
        <dsp:cNvPr id="0" name=""/>
        <dsp:cNvSpPr/>
      </dsp:nvSpPr>
      <dsp:spPr>
        <a:xfrm>
          <a:off x="0" y="2788882"/>
          <a:ext cx="3621024" cy="13270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Yasayla Sınırlama</a:t>
          </a:r>
          <a:endParaRPr lang="tr-TR" sz="3000" kern="1200" dirty="0"/>
        </a:p>
      </dsp:txBody>
      <dsp:txXfrm>
        <a:off x="64783" y="2853665"/>
        <a:ext cx="3491458" cy="11975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5225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918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6704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641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732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4020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4702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918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7062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442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245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810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smtClean="0"/>
              <a:t>VIII. </a:t>
            </a:r>
            <a:r>
              <a:rPr lang="tr-TR" sz="5400" dirty="0" smtClean="0"/>
              <a:t>Temel Hak ve Özgürlükler</a:t>
            </a:r>
            <a:endParaRPr lang="tr-TR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Temel hak ve özgürlüklerin niteliği – sınırlama rejimi</a:t>
            </a:r>
          </a:p>
          <a:p>
            <a:r>
              <a:rPr lang="tr-TR" dirty="0" smtClean="0"/>
              <a:t>Kötüye kullanma yasağı – kullanımın durdurulması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7630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9051" y="351920"/>
            <a:ext cx="10058400" cy="843338"/>
          </a:xfrm>
        </p:spPr>
        <p:txBody>
          <a:bodyPr>
            <a:noAutofit/>
          </a:bodyPr>
          <a:lstStyle/>
          <a:p>
            <a:r>
              <a:rPr lang="tr-TR" sz="3600" b="1" dirty="0" smtClean="0"/>
              <a:t>Temel Hak ve Özgürlüklerin Niteliği</a:t>
            </a:r>
            <a:endParaRPr lang="tr-TR" sz="1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367246"/>
            <a:ext cx="10058400" cy="4501848"/>
          </a:xfrm>
        </p:spPr>
        <p:txBody>
          <a:bodyPr/>
          <a:lstStyle/>
          <a:p>
            <a:r>
              <a:rPr lang="tr-TR" dirty="0" smtClean="0">
                <a:solidFill>
                  <a:srgbClr val="FF6600"/>
                </a:solidFill>
              </a:rPr>
              <a:t>   </a:t>
            </a:r>
            <a:r>
              <a:rPr lang="tr-TR" b="1" dirty="0" smtClean="0">
                <a:solidFill>
                  <a:srgbClr val="FF6600"/>
                </a:solidFill>
              </a:rPr>
              <a:t>1982 Anayasası uyarınca «Herkes»;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Kişiliğine </a:t>
            </a:r>
            <a:r>
              <a:rPr lang="tr-TR" dirty="0"/>
              <a:t>bağlı,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 </a:t>
            </a:r>
            <a:r>
              <a:rPr lang="tr-TR" dirty="0" smtClean="0"/>
              <a:t>Dokunulmaz</a:t>
            </a:r>
            <a:r>
              <a:rPr lang="tr-TR" dirty="0"/>
              <a:t>,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 </a:t>
            </a:r>
            <a:r>
              <a:rPr lang="tr-TR" dirty="0" smtClean="0"/>
              <a:t>Devredilmez</a:t>
            </a:r>
            <a:r>
              <a:rPr lang="tr-TR" dirty="0"/>
              <a:t>,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 </a:t>
            </a:r>
            <a:r>
              <a:rPr lang="tr-TR" dirty="0" smtClean="0"/>
              <a:t>Vazgeçilmez </a:t>
            </a:r>
            <a:r>
              <a:rPr lang="tr-TR" dirty="0"/>
              <a:t>temel hak ve hürriyetlere sahiptir.</a:t>
            </a:r>
          </a:p>
          <a:p>
            <a:r>
              <a:rPr lang="tr-TR" dirty="0" smtClean="0">
                <a:solidFill>
                  <a:srgbClr val="FF6600"/>
                </a:solidFill>
              </a:rPr>
              <a:t>    </a:t>
            </a:r>
            <a:r>
              <a:rPr lang="tr-TR" b="1" dirty="0" smtClean="0">
                <a:solidFill>
                  <a:srgbClr val="FF6600"/>
                </a:solidFill>
              </a:rPr>
              <a:t>Temel </a:t>
            </a:r>
            <a:r>
              <a:rPr lang="tr-TR" b="1" dirty="0">
                <a:solidFill>
                  <a:srgbClr val="FF6600"/>
                </a:solidFill>
              </a:rPr>
              <a:t>hak ve hürriyetler, </a:t>
            </a:r>
            <a:r>
              <a:rPr lang="tr-TR" b="1" dirty="0" smtClean="0">
                <a:solidFill>
                  <a:srgbClr val="FF6600"/>
                </a:solidFill>
              </a:rPr>
              <a:t>kişinin;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</a:t>
            </a:r>
            <a:r>
              <a:rPr lang="tr-TR" dirty="0"/>
              <a:t>T</a:t>
            </a:r>
            <a:r>
              <a:rPr lang="tr-TR" dirty="0" smtClean="0"/>
              <a:t>opluma</a:t>
            </a:r>
            <a:r>
              <a:rPr lang="tr-TR" dirty="0"/>
              <a:t>,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Ailesine </a:t>
            </a:r>
            <a:r>
              <a:rPr lang="tr-TR" dirty="0"/>
              <a:t>ve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Diğer </a:t>
            </a:r>
            <a:r>
              <a:rPr lang="tr-TR" dirty="0"/>
              <a:t>kişilere karşı ödev ve sorumluluklarını da ihtiva eder.</a:t>
            </a:r>
          </a:p>
        </p:txBody>
      </p:sp>
    </p:spTree>
    <p:extLst>
      <p:ext uri="{BB962C8B-B14F-4D97-AF65-F5344CB8AC3E}">
        <p14:creationId xmlns:p14="http://schemas.microsoft.com/office/powerpoint/2010/main" val="3942178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9051" y="351920"/>
            <a:ext cx="10058400" cy="843338"/>
          </a:xfrm>
        </p:spPr>
        <p:txBody>
          <a:bodyPr>
            <a:noAutofit/>
          </a:bodyPr>
          <a:lstStyle/>
          <a:p>
            <a:r>
              <a:rPr lang="tr-TR" sz="3600" b="1" dirty="0" smtClean="0"/>
              <a:t>Temel Hak ve Özgürlüklerin Sınırlanması</a:t>
            </a:r>
            <a:endParaRPr lang="tr-TR" sz="1600" dirty="0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8072518"/>
              </p:ext>
            </p:extLst>
          </p:nvPr>
        </p:nvGraphicFramePr>
        <p:xfrm>
          <a:off x="1096963" y="1751013"/>
          <a:ext cx="10058400" cy="4117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1951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9051" y="351920"/>
            <a:ext cx="10058400" cy="843338"/>
          </a:xfrm>
        </p:spPr>
        <p:txBody>
          <a:bodyPr>
            <a:noAutofit/>
          </a:bodyPr>
          <a:lstStyle/>
          <a:p>
            <a:r>
              <a:rPr lang="tr-TR" sz="3600" b="1" dirty="0" smtClean="0"/>
              <a:t>Yasayla Sınırlama (Anayasa m. 13)</a:t>
            </a:r>
            <a:endParaRPr lang="tr-TR" sz="1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341120"/>
            <a:ext cx="10058400" cy="4527974"/>
          </a:xfrm>
        </p:spPr>
        <p:txBody>
          <a:bodyPr/>
          <a:lstStyle/>
          <a:p>
            <a:r>
              <a:rPr lang="tr-TR" dirty="0" smtClean="0"/>
              <a:t>   </a:t>
            </a:r>
            <a:r>
              <a:rPr lang="tr-TR" b="1" dirty="0" smtClean="0">
                <a:solidFill>
                  <a:srgbClr val="FF6600"/>
                </a:solidFill>
              </a:rPr>
              <a:t>Temel </a:t>
            </a:r>
            <a:r>
              <a:rPr lang="tr-TR" b="1" dirty="0">
                <a:solidFill>
                  <a:srgbClr val="FF6600"/>
                </a:solidFill>
              </a:rPr>
              <a:t>hak ve </a:t>
            </a:r>
            <a:r>
              <a:rPr lang="tr-TR" b="1" dirty="0" smtClean="0">
                <a:solidFill>
                  <a:srgbClr val="FF6600"/>
                </a:solidFill>
              </a:rPr>
              <a:t>hürriyetler;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Özlerine dokunulmaksızın,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</a:t>
            </a:r>
            <a:r>
              <a:rPr lang="tr-TR" dirty="0"/>
              <a:t>Y</a:t>
            </a:r>
            <a:r>
              <a:rPr lang="tr-TR" dirty="0" smtClean="0"/>
              <a:t>alnızca </a:t>
            </a:r>
            <a:r>
              <a:rPr lang="tr-TR" dirty="0"/>
              <a:t>Anayasanın ilgili maddelerinde belirtilen sebeplere bağlı </a:t>
            </a:r>
            <a:r>
              <a:rPr lang="tr-TR" dirty="0" smtClean="0"/>
              <a:t>olarak,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Ancak </a:t>
            </a:r>
            <a:r>
              <a:rPr lang="tr-TR" dirty="0"/>
              <a:t>kanunla </a:t>
            </a:r>
            <a:r>
              <a:rPr lang="tr-TR" dirty="0" smtClean="0"/>
              <a:t>sınırlanabilir.</a:t>
            </a:r>
          </a:p>
          <a:p>
            <a:pPr marL="0" indent="0">
              <a:buNone/>
            </a:pPr>
            <a:r>
              <a:rPr lang="tr-TR" dirty="0" smtClean="0"/>
              <a:t>    </a:t>
            </a:r>
            <a:r>
              <a:rPr lang="tr-TR" b="1" dirty="0" smtClean="0">
                <a:solidFill>
                  <a:srgbClr val="FF6600"/>
                </a:solidFill>
              </a:rPr>
              <a:t>Bu Sınırlamalar;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Anayasanın </a:t>
            </a:r>
            <a:r>
              <a:rPr lang="tr-TR" dirty="0"/>
              <a:t>sözüne ve ruhuna,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 </a:t>
            </a:r>
            <a:r>
              <a:rPr lang="tr-TR" dirty="0" smtClean="0"/>
              <a:t>Demokratik </a:t>
            </a:r>
            <a:r>
              <a:rPr lang="tr-TR" dirty="0"/>
              <a:t>toplum </a:t>
            </a:r>
            <a:r>
              <a:rPr lang="tr-TR" dirty="0" smtClean="0"/>
              <a:t>düzeninin gereklerine,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 </a:t>
            </a:r>
            <a:r>
              <a:rPr lang="tr-TR" dirty="0" smtClean="0"/>
              <a:t>Lâik </a:t>
            </a:r>
            <a:r>
              <a:rPr lang="tr-TR" dirty="0"/>
              <a:t>Cumhuriyetin </a:t>
            </a:r>
            <a:r>
              <a:rPr lang="tr-TR" dirty="0" smtClean="0"/>
              <a:t>gereklerine,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 </a:t>
            </a:r>
            <a:r>
              <a:rPr lang="tr-TR" dirty="0" smtClean="0"/>
              <a:t>Ölçülülük </a:t>
            </a:r>
            <a:r>
              <a:rPr lang="tr-TR" dirty="0"/>
              <a:t>ilkesine aykırı olamaz</a:t>
            </a:r>
            <a:endParaRPr lang="tr-TR" b="1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616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9051" y="351920"/>
            <a:ext cx="10058400" cy="843338"/>
          </a:xfrm>
        </p:spPr>
        <p:txBody>
          <a:bodyPr>
            <a:noAutofit/>
          </a:bodyPr>
          <a:lstStyle/>
          <a:p>
            <a:r>
              <a:rPr lang="tr-TR" sz="3600" b="1" dirty="0"/>
              <a:t>Kötüye Kullanma </a:t>
            </a:r>
            <a:r>
              <a:rPr lang="tr-TR" sz="3600" b="1" dirty="0" smtClean="0"/>
              <a:t>Yasağı - I</a:t>
            </a:r>
            <a:endParaRPr lang="tr-TR" sz="11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341120"/>
            <a:ext cx="10058400" cy="4527974"/>
          </a:xfrm>
        </p:spPr>
        <p:txBody>
          <a:bodyPr>
            <a:normAutofit/>
          </a:bodyPr>
          <a:lstStyle/>
          <a:p>
            <a:r>
              <a:rPr lang="tr-TR" sz="3000" b="1" dirty="0" smtClean="0">
                <a:solidFill>
                  <a:srgbClr val="FF6600"/>
                </a:solidFill>
              </a:rPr>
              <a:t>   Anayasada </a:t>
            </a:r>
            <a:r>
              <a:rPr lang="tr-TR" sz="3000" b="1" dirty="0">
                <a:solidFill>
                  <a:srgbClr val="FF6600"/>
                </a:solidFill>
              </a:rPr>
              <a:t>yer alan hak ve hürriyetlerden </a:t>
            </a:r>
            <a:r>
              <a:rPr lang="tr-TR" sz="3000" b="1" dirty="0" smtClean="0">
                <a:solidFill>
                  <a:srgbClr val="FF6600"/>
                </a:solidFill>
              </a:rPr>
              <a:t>hiçbiri;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000" dirty="0" smtClean="0"/>
              <a:t> </a:t>
            </a:r>
            <a:r>
              <a:rPr lang="tr-TR" sz="3000" dirty="0"/>
              <a:t>Devletin ülkesi ve milletiyle bölünmez bütünlüğünü </a:t>
            </a:r>
            <a:r>
              <a:rPr lang="tr-TR" sz="3000" dirty="0" smtClean="0"/>
              <a:t>bozmayı,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000" dirty="0"/>
              <a:t> </a:t>
            </a:r>
            <a:r>
              <a:rPr lang="tr-TR" sz="3000" dirty="0" smtClean="0"/>
              <a:t>İnsan </a:t>
            </a:r>
            <a:r>
              <a:rPr lang="tr-TR" sz="3000" dirty="0"/>
              <a:t>haklarına dayanan demokratik ve lâik Cumhuriyeti ortadan kaldırmayı amaçlayan faaliyetler biçiminde kullanılamaz</a:t>
            </a:r>
            <a:r>
              <a:rPr lang="tr-TR" sz="3000" dirty="0" smtClean="0"/>
              <a:t>.</a:t>
            </a:r>
            <a:endParaRPr lang="tr-TR" sz="3000" dirty="0" smtClean="0"/>
          </a:p>
        </p:txBody>
      </p:sp>
    </p:spTree>
    <p:extLst>
      <p:ext uri="{BB962C8B-B14F-4D97-AF65-F5344CB8AC3E}">
        <p14:creationId xmlns:p14="http://schemas.microsoft.com/office/powerpoint/2010/main" val="270956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9051" y="351920"/>
            <a:ext cx="10058400" cy="843338"/>
          </a:xfrm>
        </p:spPr>
        <p:txBody>
          <a:bodyPr>
            <a:noAutofit/>
          </a:bodyPr>
          <a:lstStyle/>
          <a:p>
            <a:r>
              <a:rPr lang="tr-TR" sz="3600" b="1" dirty="0"/>
              <a:t>Kötüye Kullanma </a:t>
            </a:r>
            <a:r>
              <a:rPr lang="tr-TR" sz="3600" b="1" dirty="0" smtClean="0"/>
              <a:t>Yasağı - II</a:t>
            </a:r>
            <a:endParaRPr lang="tr-TR" sz="11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341120"/>
            <a:ext cx="10058400" cy="45279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000" b="1" dirty="0" smtClean="0">
                <a:solidFill>
                  <a:srgbClr val="FF6600"/>
                </a:solidFill>
              </a:rPr>
              <a:t>   </a:t>
            </a:r>
            <a:r>
              <a:rPr lang="tr-TR" sz="3000" b="1" dirty="0">
                <a:solidFill>
                  <a:srgbClr val="FF6600"/>
                </a:solidFill>
              </a:rPr>
              <a:t>Anayasa hükümlerinden hiçbiri, </a:t>
            </a:r>
            <a:r>
              <a:rPr lang="tr-TR" sz="3000" b="1" u="sng" dirty="0">
                <a:solidFill>
                  <a:srgbClr val="FF6600"/>
                </a:solidFill>
              </a:rPr>
              <a:t>Devlete</a:t>
            </a:r>
            <a:r>
              <a:rPr lang="tr-TR" sz="3000" b="1" dirty="0">
                <a:solidFill>
                  <a:srgbClr val="FF6600"/>
                </a:solidFill>
              </a:rPr>
              <a:t> veya </a:t>
            </a:r>
            <a:r>
              <a:rPr lang="tr-TR" sz="3000" b="1" u="sng" dirty="0">
                <a:solidFill>
                  <a:srgbClr val="FF6600"/>
                </a:solidFill>
              </a:rPr>
              <a:t>Kişilere</a:t>
            </a:r>
            <a:r>
              <a:rPr lang="tr-TR" sz="3000" b="1" dirty="0">
                <a:solidFill>
                  <a:srgbClr val="FF6600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000" dirty="0"/>
              <a:t> Anayasayla tanınan temel hak ve hürriyetlerin yok edilmesini,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000" dirty="0"/>
              <a:t> Anayasayla tanınan temel hak ve hürriyetlerin Anayasada belirtilenden daha geniş şekilde sınırlandırılmasını amaçlayan bir faaliyette bulunmayı mümkün kılacak şekilde </a:t>
            </a:r>
            <a:r>
              <a:rPr lang="tr-TR" sz="3000" dirty="0" smtClean="0"/>
              <a:t>yorumlanamaz</a:t>
            </a:r>
            <a:r>
              <a:rPr lang="tr-TR" sz="3000" dirty="0" smtClean="0"/>
              <a:t>.</a:t>
            </a:r>
            <a:endParaRPr lang="tr-TR" sz="3000" dirty="0" smtClean="0"/>
          </a:p>
        </p:txBody>
      </p:sp>
    </p:spTree>
    <p:extLst>
      <p:ext uri="{BB962C8B-B14F-4D97-AF65-F5344CB8AC3E}">
        <p14:creationId xmlns:p14="http://schemas.microsoft.com/office/powerpoint/2010/main" val="229883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9051" y="351920"/>
            <a:ext cx="10058400" cy="843338"/>
          </a:xfrm>
        </p:spPr>
        <p:txBody>
          <a:bodyPr>
            <a:noAutofit/>
          </a:bodyPr>
          <a:lstStyle/>
          <a:p>
            <a:r>
              <a:rPr lang="tr-TR" sz="3400" b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Temel </a:t>
            </a:r>
            <a:r>
              <a:rPr lang="tr-TR" sz="3400" b="1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Hak </a:t>
            </a:r>
            <a:r>
              <a:rPr lang="tr-TR" sz="3400" b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ve </a:t>
            </a:r>
            <a:r>
              <a:rPr lang="tr-TR" sz="3400" b="1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Hürriyetlerin Kullanılmasının </a:t>
            </a:r>
            <a:r>
              <a:rPr lang="tr-TR" sz="3400" b="1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Durdurulması - I</a:t>
            </a:r>
            <a:endParaRPr lang="tr-TR" sz="3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271451"/>
            <a:ext cx="10058400" cy="4597643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3000" b="1" dirty="0" smtClean="0">
                <a:solidFill>
                  <a:srgbClr val="FF6600"/>
                </a:solidFill>
              </a:rPr>
              <a:t>   </a:t>
            </a:r>
            <a:r>
              <a:rPr lang="tr-TR" sz="3000" b="1" dirty="0" smtClean="0">
                <a:solidFill>
                  <a:srgbClr val="FF6600"/>
                </a:solidFill>
              </a:rPr>
              <a:t>Savaş</a:t>
            </a:r>
            <a:r>
              <a:rPr lang="tr-TR" sz="3000" b="1" dirty="0">
                <a:solidFill>
                  <a:srgbClr val="FF6600"/>
                </a:solidFill>
              </a:rPr>
              <a:t>, seferberlik, sıkıyönetim veya olağanüstü hallerde, </a:t>
            </a:r>
            <a:endParaRPr lang="tr-TR" sz="3000" b="1" dirty="0" smtClean="0">
              <a:solidFill>
                <a:srgbClr val="FF66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000" dirty="0" smtClean="0"/>
              <a:t> Milletlerarası </a:t>
            </a:r>
            <a:r>
              <a:rPr lang="tr-TR" sz="3000" dirty="0"/>
              <a:t>hukuktan doğan yükümlülükler ihlâl edilmemek kaydıyla, </a:t>
            </a:r>
            <a:endParaRPr lang="tr-TR" sz="3000" dirty="0" smtClean="0"/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000" dirty="0"/>
              <a:t> D</a:t>
            </a:r>
            <a:r>
              <a:rPr lang="tr-TR" sz="3000" dirty="0" smtClean="0"/>
              <a:t>urumun </a:t>
            </a:r>
            <a:r>
              <a:rPr lang="tr-TR" sz="3000" dirty="0"/>
              <a:t>gerektirdiği ölçüde </a:t>
            </a:r>
            <a:r>
              <a:rPr lang="tr-TR" sz="3000" dirty="0" smtClean="0"/>
              <a:t>temel </a:t>
            </a:r>
            <a:r>
              <a:rPr lang="tr-TR" sz="3000" dirty="0"/>
              <a:t>hak ve hürriyetlerin kullanılması </a:t>
            </a:r>
            <a:r>
              <a:rPr lang="tr-TR" sz="3000" dirty="0" smtClean="0"/>
              <a:t>;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000" dirty="0" smtClean="0"/>
              <a:t> Kısmen </a:t>
            </a:r>
            <a:r>
              <a:rPr lang="tr-TR" sz="3000" dirty="0"/>
              <a:t>veya tamamen </a:t>
            </a:r>
            <a:r>
              <a:rPr lang="tr-TR" sz="3000" dirty="0" smtClean="0"/>
              <a:t>durdurulabilir,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000" dirty="0" smtClean="0"/>
              <a:t> </a:t>
            </a:r>
            <a:r>
              <a:rPr lang="tr-TR" sz="3000" dirty="0"/>
              <a:t>V</a:t>
            </a:r>
            <a:r>
              <a:rPr lang="tr-TR" sz="3000" dirty="0" smtClean="0"/>
              <a:t>eya </a:t>
            </a:r>
            <a:r>
              <a:rPr lang="tr-TR" sz="3000" dirty="0"/>
              <a:t>bunlar için Anayasada öngörülen güvencelere aykırı tedbirler alınabilir</a:t>
            </a:r>
            <a:r>
              <a:rPr lang="tr-TR" sz="3000" dirty="0" smtClean="0"/>
              <a:t>.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2066751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9051" y="351920"/>
            <a:ext cx="10058400" cy="843338"/>
          </a:xfrm>
        </p:spPr>
        <p:txBody>
          <a:bodyPr>
            <a:noAutofit/>
          </a:bodyPr>
          <a:lstStyle/>
          <a:p>
            <a:r>
              <a:rPr lang="tr-TR" sz="3400" b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Temel </a:t>
            </a:r>
            <a:r>
              <a:rPr lang="tr-TR" sz="3400" b="1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Hak </a:t>
            </a:r>
            <a:r>
              <a:rPr lang="tr-TR" sz="3400" b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ve </a:t>
            </a:r>
            <a:r>
              <a:rPr lang="tr-TR" sz="3400" b="1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Hürriyetlerin Kullanılmasının </a:t>
            </a:r>
            <a:r>
              <a:rPr lang="tr-TR" sz="3400" b="1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Durdurulması - II</a:t>
            </a:r>
            <a:endParaRPr lang="tr-TR" sz="3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288869"/>
            <a:ext cx="10058400" cy="4580225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3000" b="1" dirty="0" smtClean="0">
                <a:solidFill>
                  <a:srgbClr val="FF6600"/>
                </a:solidFill>
              </a:rPr>
              <a:t>Ancak</a:t>
            </a:r>
            <a:r>
              <a:rPr lang="tr-TR" sz="3000" b="1" dirty="0" smtClean="0">
                <a:solidFill>
                  <a:srgbClr val="FF6600"/>
                </a:solidFill>
              </a:rPr>
              <a:t>, bu hallerde dahi;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000" dirty="0" smtClean="0"/>
              <a:t> Savaş </a:t>
            </a:r>
            <a:r>
              <a:rPr lang="tr-TR" sz="3000" dirty="0"/>
              <a:t>hukukuna uygun fiiller sonucu meydana gelen ölümler dışında, kişinin yaşama hakkına, maddî ve manevî varlığının bütünlüğüne </a:t>
            </a:r>
            <a:r>
              <a:rPr lang="tr-TR" sz="3000" dirty="0" smtClean="0"/>
              <a:t>dokunulamaz,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000" dirty="0"/>
              <a:t> K</a:t>
            </a:r>
            <a:r>
              <a:rPr lang="tr-TR" sz="3000" dirty="0" smtClean="0"/>
              <a:t>imse </a:t>
            </a:r>
            <a:r>
              <a:rPr lang="tr-TR" sz="3000" dirty="0"/>
              <a:t>din, vicdan, düşünce ve kanaatlerini açıklamaya zorlanamaz ve bunlardan dolayı </a:t>
            </a:r>
            <a:r>
              <a:rPr lang="tr-TR" sz="3000" dirty="0" smtClean="0"/>
              <a:t>suçlanamaz,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000" dirty="0"/>
              <a:t> </a:t>
            </a:r>
            <a:r>
              <a:rPr lang="tr-TR" sz="3000" dirty="0" smtClean="0"/>
              <a:t>Suç </a:t>
            </a:r>
            <a:r>
              <a:rPr lang="tr-TR" sz="3000" dirty="0"/>
              <a:t>ve cezalar geçmişe </a:t>
            </a:r>
            <a:r>
              <a:rPr lang="tr-TR" sz="3000" dirty="0" smtClean="0"/>
              <a:t>yürütülemez,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000" dirty="0"/>
              <a:t> </a:t>
            </a:r>
            <a:r>
              <a:rPr lang="tr-TR" sz="3000" dirty="0" smtClean="0"/>
              <a:t>Suçluluğu </a:t>
            </a:r>
            <a:r>
              <a:rPr lang="tr-TR" sz="3000" dirty="0"/>
              <a:t>mahkeme kararı ile saptanıncaya kadar kimse suçlu sayılamaz</a:t>
            </a:r>
            <a:r>
              <a:rPr lang="tr-TR" sz="3000" dirty="0" smtClean="0"/>
              <a:t>.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2474070391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209</TotalTime>
  <Words>406</Words>
  <Application>Microsoft Office PowerPoint</Application>
  <PresentationFormat>Geniş ekran</PresentationFormat>
  <Paragraphs>50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Geçmişe bakış</vt:lpstr>
      <vt:lpstr>VIII. Temel Hak ve Özgürlükler</vt:lpstr>
      <vt:lpstr>Temel Hak ve Özgürlüklerin Niteliği</vt:lpstr>
      <vt:lpstr>Temel Hak ve Özgürlüklerin Sınırlanması</vt:lpstr>
      <vt:lpstr>Yasayla Sınırlama (Anayasa m. 13)</vt:lpstr>
      <vt:lpstr>Kötüye Kullanma Yasağı - I</vt:lpstr>
      <vt:lpstr>Kötüye Kullanma Yasağı - II</vt:lpstr>
      <vt:lpstr>Temel Hak ve Hürriyetlerin Kullanılmasının Durdurulması - I</vt:lpstr>
      <vt:lpstr>Temel Hak ve Hürriyetlerin Kullanılmasının Durdurulması - II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Anayasa Hukuku Açısından «Devlet» ve Devletin Farklı Örgütleniş Biçimleri</dc:title>
  <dc:creator>Windows Kullanıcısı</dc:creator>
  <cp:lastModifiedBy>Windows Kullanıcısı</cp:lastModifiedBy>
  <cp:revision>22</cp:revision>
  <dcterms:created xsi:type="dcterms:W3CDTF">2018-02-26T12:01:36Z</dcterms:created>
  <dcterms:modified xsi:type="dcterms:W3CDTF">2018-03-08T20:34:24Z</dcterms:modified>
</cp:coreProperties>
</file>