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12.02.2021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a:t>Mühendislikte </a:t>
            </a:r>
            <a:r>
              <a:rPr lang="tr-TR" dirty="0"/>
              <a:t>Çizim Tekniği</a:t>
            </a:r>
            <a:endParaRPr lang="en-US" dirty="0"/>
          </a:p>
        </p:txBody>
      </p:sp>
      <p:sp>
        <p:nvSpPr>
          <p:cNvPr id="3" name="Alt Başlık 2"/>
          <p:cNvSpPr>
            <a:spLocks noGrp="1"/>
          </p:cNvSpPr>
          <p:nvPr>
            <p:ph type="subTitle" idx="1"/>
          </p:nvPr>
        </p:nvSpPr>
        <p:spPr/>
        <p:txBody>
          <a:bodyPr/>
          <a:lstStyle/>
          <a:p>
            <a:r>
              <a:rPr lang="tr-TR"/>
              <a:t>11/12. </a:t>
            </a:r>
            <a:r>
              <a:rPr lang="tr-TR" dirty="0"/>
              <a:t>hafta</a:t>
            </a:r>
          </a:p>
          <a:p>
            <a:r>
              <a:rPr lang="tr-TR" dirty="0" err="1"/>
              <a:t>Doç.Dr</a:t>
            </a:r>
            <a:r>
              <a:rPr lang="tr-TR" dirty="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indent="0" algn="just">
              <a:spcAft>
                <a:spcPts val="0"/>
              </a:spcAft>
              <a:buNone/>
            </a:pPr>
            <a:r>
              <a:rPr lang="tr-TR" sz="2400" dirty="0">
                <a:solidFill>
                  <a:srgbClr val="000000"/>
                </a:solidFill>
                <a:latin typeface="Times New Roman" panose="02020603050405020304" pitchFamily="18" charset="0"/>
                <a:ea typeface="Times New Roman" panose="02020603050405020304" pitchFamily="18" charset="0"/>
              </a:rPr>
              <a:t>Yüklenicilerin sözleşme ve eklerine göre yaptıkları işlere karşılık aldıkları paraya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b="1" i="1" dirty="0">
                <a:solidFill>
                  <a:srgbClr val="000000"/>
                </a:solidFill>
                <a:latin typeface="Times New Roman" panose="02020603050405020304" pitchFamily="18" charset="0"/>
                <a:ea typeface="Times New Roman" panose="02020603050405020304" pitchFamily="18" charset="0"/>
              </a:rPr>
              <a:t> (istihkak)</a:t>
            </a:r>
            <a:r>
              <a:rPr lang="tr-TR" sz="2400" dirty="0">
                <a:solidFill>
                  <a:srgbClr val="000000"/>
                </a:solidFill>
                <a:latin typeface="Times New Roman" panose="02020603050405020304" pitchFamily="18" charset="0"/>
                <a:ea typeface="Times New Roman" panose="02020603050405020304" pitchFamily="18" charset="0"/>
              </a:rPr>
              <a:t> adı verilir. Ödeme şekillerine göre hak edişler; geçici (ara) </a:t>
            </a:r>
            <a:r>
              <a:rPr lang="tr-TR" sz="2400" dirty="0" err="1">
                <a:solidFill>
                  <a:srgbClr val="000000"/>
                </a:solidFill>
                <a:latin typeface="Times New Roman" panose="02020603050405020304" pitchFamily="18" charset="0"/>
                <a:ea typeface="Times New Roman" panose="02020603050405020304" pitchFamily="18" charset="0"/>
              </a:rPr>
              <a:t>hakedişler</a:t>
            </a:r>
            <a:r>
              <a:rPr lang="tr-TR" sz="2400" dirty="0">
                <a:solidFill>
                  <a:srgbClr val="000000"/>
                </a:solidFill>
                <a:latin typeface="Times New Roman" panose="02020603050405020304" pitchFamily="18" charset="0"/>
                <a:ea typeface="Times New Roman" panose="02020603050405020304" pitchFamily="18" charset="0"/>
              </a:rPr>
              <a:t> ve kesin (son) </a:t>
            </a:r>
            <a:r>
              <a:rPr lang="tr-TR" sz="2400"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olmak üzere iki çeşittir. Sözleşmenin başlangıcından itibaren yüklenicinin yaptığı işler ve malzeme hazırlığına (</a:t>
            </a:r>
            <a:r>
              <a:rPr lang="tr-TR" sz="2400" dirty="0" err="1">
                <a:solidFill>
                  <a:srgbClr val="000000"/>
                </a:solidFill>
                <a:latin typeface="Times New Roman" panose="02020603050405020304" pitchFamily="18" charset="0"/>
                <a:ea typeface="Times New Roman" panose="02020603050405020304" pitchFamily="18" charset="0"/>
              </a:rPr>
              <a:t>ihrazatına</a:t>
            </a:r>
            <a:r>
              <a:rPr lang="tr-TR" sz="2400" dirty="0">
                <a:solidFill>
                  <a:srgbClr val="000000"/>
                </a:solidFill>
                <a:latin typeface="Times New Roman" panose="02020603050405020304" pitchFamily="18" charset="0"/>
                <a:ea typeface="Times New Roman" panose="02020603050405020304" pitchFamily="18" charset="0"/>
              </a:rPr>
              <a:t>) karşılık işin devamı süresince her ay aldığı hak edişe </a:t>
            </a:r>
            <a:r>
              <a:rPr lang="tr-TR" sz="2400" b="1" i="1" dirty="0">
                <a:solidFill>
                  <a:srgbClr val="000000"/>
                </a:solidFill>
                <a:latin typeface="Times New Roman" panose="02020603050405020304" pitchFamily="18" charset="0"/>
                <a:ea typeface="Times New Roman" panose="02020603050405020304" pitchFamily="18" charset="0"/>
              </a:rPr>
              <a:t>geçici (ara)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denir. İşin tamamlanmasından sonra, yapının bütün kısımlarının ölçümünün yapılması ile bulunan bedele karşılık yükleniciye verilen </a:t>
            </a:r>
            <a:r>
              <a:rPr lang="tr-TR" sz="2400" dirty="0" err="1">
                <a:solidFill>
                  <a:srgbClr val="000000"/>
                </a:solidFill>
                <a:latin typeface="Times New Roman" panose="02020603050405020304" pitchFamily="18" charset="0"/>
                <a:ea typeface="Times New Roman" panose="02020603050405020304" pitchFamily="18" charset="0"/>
              </a:rPr>
              <a:t>hakedişe</a:t>
            </a:r>
            <a:r>
              <a:rPr lang="tr-TR" sz="2400" dirty="0">
                <a:solidFill>
                  <a:srgbClr val="000000"/>
                </a:solidFill>
                <a:latin typeface="Times New Roman" panose="02020603050405020304" pitchFamily="18" charset="0"/>
                <a:ea typeface="Times New Roman" panose="02020603050405020304" pitchFamily="18" charset="0"/>
              </a:rPr>
              <a:t> </a:t>
            </a:r>
            <a:r>
              <a:rPr lang="tr-TR" sz="2400" b="1" i="1" dirty="0">
                <a:solidFill>
                  <a:srgbClr val="000000"/>
                </a:solidFill>
                <a:latin typeface="Times New Roman" panose="02020603050405020304" pitchFamily="18" charset="0"/>
                <a:ea typeface="Times New Roman" panose="02020603050405020304" pitchFamily="18" charset="0"/>
              </a:rPr>
              <a:t>kesin (son)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denir. Son </a:t>
            </a:r>
            <a:r>
              <a:rPr lang="tr-TR" sz="2400"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kesindir, değişmez.</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dirty="0"/>
          </a:p>
        </p:txBody>
      </p:sp>
    </p:spTree>
    <p:extLst>
      <p:ext uri="{BB962C8B-B14F-4D97-AF65-F5344CB8AC3E}">
        <p14:creationId xmlns:p14="http://schemas.microsoft.com/office/powerpoint/2010/main" val="4019544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Proje okuma</a:t>
            </a:r>
            <a:endParaRPr lang="en-US" dirty="0"/>
          </a:p>
        </p:txBody>
      </p:sp>
      <p:sp>
        <p:nvSpPr>
          <p:cNvPr id="3" name="İçerik Yer Tutucusu 2"/>
          <p:cNvSpPr>
            <a:spLocks noGrp="1"/>
          </p:cNvSpPr>
          <p:nvPr>
            <p:ph idx="1"/>
          </p:nvPr>
        </p:nvSpPr>
        <p:spPr/>
        <p:txBody>
          <a:bodyPr/>
          <a:lstStyle/>
          <a:p>
            <a:r>
              <a:rPr lang="tr-TR" dirty="0"/>
              <a:t>Proje okuma için uygulama saatinde örnek projeler üzerinde çalışılacaktır. </a:t>
            </a:r>
            <a:endParaRPr lang="en-US" dirty="0"/>
          </a:p>
        </p:txBody>
      </p:sp>
    </p:spTree>
    <p:extLst>
      <p:ext uri="{BB962C8B-B14F-4D97-AF65-F5344CB8AC3E}">
        <p14:creationId xmlns:p14="http://schemas.microsoft.com/office/powerpoint/2010/main" val="235462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 Haftalık Programı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a:t>1. hafta</a:t>
            </a:r>
            <a:r>
              <a:rPr lang="tr-TR" dirty="0"/>
              <a:t>	</a:t>
            </a:r>
            <a:r>
              <a:rPr lang="en-US" dirty="0" err="1"/>
              <a:t>Teknik</a:t>
            </a:r>
            <a:r>
              <a:rPr lang="en-US" dirty="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a:t>		</a:t>
            </a:r>
            <a:r>
              <a:rPr lang="en-US" dirty="0" err="1"/>
              <a:t>güncel</a:t>
            </a:r>
            <a:r>
              <a:rPr lang="en-US" dirty="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a:p>
          <a:p>
            <a:pPr marL="0" indent="0">
              <a:buNone/>
            </a:pPr>
            <a:r>
              <a:rPr lang="tr-TR" b="1" dirty="0"/>
              <a:t>2. hafta</a:t>
            </a:r>
            <a:r>
              <a:rPr lang="tr-TR" dirty="0"/>
              <a:t>	</a:t>
            </a:r>
            <a:r>
              <a:rPr lang="en-US" dirty="0" err="1"/>
              <a:t>Mühendislik</a:t>
            </a:r>
            <a:r>
              <a:rPr lang="en-US" dirty="0"/>
              <a:t> </a:t>
            </a:r>
            <a:r>
              <a:rPr lang="en-US" dirty="0" err="1"/>
              <a:t>çizimine</a:t>
            </a:r>
            <a:r>
              <a:rPr lang="en-US" dirty="0"/>
              <a:t> </a:t>
            </a:r>
            <a:r>
              <a:rPr lang="en-US" dirty="0" err="1"/>
              <a:t>giriş</a:t>
            </a:r>
            <a:r>
              <a:rPr lang="en-US" dirty="0"/>
              <a:t>, </a:t>
            </a:r>
            <a:r>
              <a:rPr lang="tr-TR" dirty="0"/>
              <a:t>uygulamalar</a:t>
            </a:r>
            <a:r>
              <a:rPr lang="en-US" dirty="0"/>
              <a:t> </a:t>
            </a:r>
            <a:endParaRPr lang="tr-TR" dirty="0"/>
          </a:p>
          <a:p>
            <a:pPr marL="0" indent="0">
              <a:buNone/>
            </a:pPr>
            <a:r>
              <a:rPr lang="tr-TR" b="1" dirty="0"/>
              <a:t>3. hafta</a:t>
            </a:r>
            <a:r>
              <a:rPr lang="tr-TR" dirty="0"/>
              <a:t>	</a:t>
            </a:r>
            <a:r>
              <a:rPr lang="en-US" dirty="0" err="1"/>
              <a:t>Yardımcı</a:t>
            </a:r>
            <a:r>
              <a:rPr lang="en-US" dirty="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a:t>,görünüş, kat planı çizimleri temel 		kurallar</a:t>
            </a:r>
          </a:p>
          <a:p>
            <a:pPr marL="0" indent="0">
              <a:buNone/>
            </a:pPr>
            <a:r>
              <a:rPr lang="tr-TR" b="1" dirty="0"/>
              <a:t>4. hafta</a:t>
            </a:r>
            <a:r>
              <a:rPr lang="tr-TR" dirty="0"/>
              <a:t>	</a:t>
            </a:r>
            <a:r>
              <a:rPr lang="en-US" dirty="0" err="1"/>
              <a:t>Boyutlandırma</a:t>
            </a:r>
            <a:r>
              <a:rPr lang="en-US" dirty="0"/>
              <a:t> </a:t>
            </a:r>
            <a:r>
              <a:rPr lang="en-US" dirty="0" err="1"/>
              <a:t>ve</a:t>
            </a:r>
            <a:r>
              <a:rPr lang="en-US" dirty="0"/>
              <a:t> </a:t>
            </a:r>
            <a:r>
              <a:rPr lang="en-US" dirty="0" err="1"/>
              <a:t>detaylandırma</a:t>
            </a:r>
            <a:endParaRPr lang="tr-TR" dirty="0"/>
          </a:p>
          <a:p>
            <a:pPr marL="0" indent="0">
              <a:buNone/>
            </a:pPr>
            <a:r>
              <a:rPr lang="tr-TR" b="1" dirty="0"/>
              <a:t>5. hafta</a:t>
            </a:r>
            <a:r>
              <a:rPr lang="tr-TR" dirty="0"/>
              <a:t>	</a:t>
            </a:r>
            <a:r>
              <a:rPr lang="en-US" dirty="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a:t>Örnek kat </a:t>
            </a:r>
            <a:r>
              <a:rPr lang="en-US" dirty="0" err="1"/>
              <a:t>planı</a:t>
            </a:r>
            <a:r>
              <a:rPr lang="en-US" dirty="0"/>
              <a:t> </a:t>
            </a:r>
            <a:r>
              <a:rPr lang="en-US" dirty="0" err="1"/>
              <a:t>çizimi</a:t>
            </a:r>
            <a:r>
              <a:rPr lang="en-US" dirty="0"/>
              <a:t> </a:t>
            </a:r>
            <a:r>
              <a:rPr lang="en-US" dirty="0" err="1"/>
              <a:t>ile</a:t>
            </a:r>
            <a:r>
              <a:rPr lang="en-US" dirty="0"/>
              <a:t> </a:t>
            </a:r>
            <a:r>
              <a:rPr lang="tr-TR" dirty="0"/>
              <a:t>		uygulama</a:t>
            </a:r>
          </a:p>
          <a:p>
            <a:pPr marL="0" indent="0">
              <a:buNone/>
            </a:pPr>
            <a:r>
              <a:rPr lang="tr-TR" b="1" dirty="0"/>
              <a:t>6.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7.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8.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9.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10.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11.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12. hafta </a:t>
            </a:r>
            <a:r>
              <a:rPr lang="tr-TR" dirty="0"/>
              <a:t>	Proje okuma</a:t>
            </a:r>
          </a:p>
          <a:p>
            <a:pPr marL="0" indent="0">
              <a:buNone/>
            </a:pPr>
            <a:r>
              <a:rPr lang="tr-TR" b="1" dirty="0"/>
              <a:t>13. hafta </a:t>
            </a:r>
            <a:r>
              <a:rPr lang="tr-TR" dirty="0"/>
              <a:t>	Proje hazırlama ve sunum</a:t>
            </a:r>
          </a:p>
          <a:p>
            <a:pPr marL="0" indent="0">
              <a:buNone/>
            </a:pPr>
            <a:r>
              <a:rPr lang="tr-TR" b="1" dirty="0"/>
              <a:t>14. hafta</a:t>
            </a:r>
            <a:r>
              <a:rPr lang="tr-TR" dirty="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457200" lvl="1" indent="0">
              <a:spcAft>
                <a:spcPts val="0"/>
              </a:spcAft>
              <a:buNone/>
              <a:tabLst>
                <a:tab pos="447675" algn="l"/>
              </a:tabLst>
            </a:pPr>
            <a:r>
              <a:rPr lang="tr-TR" b="1" dirty="0">
                <a:latin typeface="Times New Roman" panose="02020603050405020304" pitchFamily="18" charset="0"/>
                <a:ea typeface="Times New Roman" panose="02020603050405020304" pitchFamily="18" charset="0"/>
              </a:rPr>
              <a:t>TARIMSAL YAPI PROJELERİNİN HAZIRLANMASI</a:t>
            </a:r>
          </a:p>
          <a:p>
            <a:pPr marL="457200" lvl="1" indent="0" algn="just">
              <a:spcAft>
                <a:spcPts val="0"/>
              </a:spcAft>
              <a:buNone/>
              <a:tabLst>
                <a:tab pos="447675" algn="l"/>
              </a:tabLst>
            </a:pPr>
            <a:r>
              <a:rPr lang="tr-TR" dirty="0">
                <a:latin typeface="Times New Roman" panose="02020603050405020304" pitchFamily="18" charset="0"/>
                <a:ea typeface="Times New Roman" panose="02020603050405020304" pitchFamily="18" charset="0"/>
              </a:rPr>
              <a:t>Tarımsal yapı ve tesislerin mühendislik projelerinin hazırlanarak düzenlenmesi ve daha sonra uygulanması başlıca üç aşamada gerçekleşir.  Bunlar; planlama, </a:t>
            </a:r>
            <a:r>
              <a:rPr lang="tr-TR" dirty="0" err="1">
                <a:latin typeface="Times New Roman" panose="02020603050405020304" pitchFamily="18" charset="0"/>
                <a:ea typeface="Times New Roman" panose="02020603050405020304" pitchFamily="18" charset="0"/>
              </a:rPr>
              <a:t>projeleme</a:t>
            </a:r>
            <a:r>
              <a:rPr lang="tr-TR" dirty="0">
                <a:latin typeface="Times New Roman" panose="02020603050405020304" pitchFamily="18" charset="0"/>
                <a:ea typeface="Times New Roman" panose="02020603050405020304" pitchFamily="18" charset="0"/>
              </a:rPr>
              <a:t> ve inşaat aşamalarıdır.</a:t>
            </a:r>
          </a:p>
          <a:p>
            <a:pPr marL="457200" lvl="1" indent="0" algn="just">
              <a:spcAft>
                <a:spcPts val="0"/>
              </a:spcAft>
              <a:buNone/>
              <a:tabLst>
                <a:tab pos="447675" algn="l"/>
              </a:tabLst>
            </a:pPr>
            <a:r>
              <a:rPr lang="tr-TR" b="1" dirty="0">
                <a:latin typeface="Times New Roman" panose="02020603050405020304" pitchFamily="18" charset="0"/>
                <a:ea typeface="Times New Roman" panose="02020603050405020304" pitchFamily="18" charset="0"/>
              </a:rPr>
              <a:t>	Planlama aşamasında</a:t>
            </a:r>
            <a:r>
              <a:rPr lang="tr-TR" dirty="0">
                <a:latin typeface="Times New Roman" panose="02020603050405020304" pitchFamily="18" charset="0"/>
                <a:ea typeface="Times New Roman" panose="02020603050405020304" pitchFamily="18" charset="0"/>
              </a:rPr>
              <a:t>, </a:t>
            </a:r>
          </a:p>
          <a:p>
            <a:pPr marL="457200" lvl="1" indent="0" algn="just">
              <a:spcAft>
                <a:spcPts val="0"/>
              </a:spcAft>
              <a:buNone/>
              <a:tabLst>
                <a:tab pos="447675" algn="l"/>
              </a:tabLst>
            </a:pPr>
            <a:r>
              <a:rPr lang="tr-TR" b="1" dirty="0">
                <a:latin typeface="Times New Roman" panose="02020603050405020304" pitchFamily="18" charset="0"/>
                <a:ea typeface="Times New Roman" panose="02020603050405020304" pitchFamily="18" charset="0"/>
              </a:rPr>
              <a:t>	Amaçların </a:t>
            </a:r>
            <a:r>
              <a:rPr lang="tr-TR" b="1" dirty="0" err="1">
                <a:latin typeface="Times New Roman" panose="02020603050405020304" pitchFamily="18" charset="0"/>
                <a:ea typeface="Times New Roman" panose="02020603050405020304" pitchFamily="18" charset="0"/>
              </a:rPr>
              <a:t>formülasyonu</a:t>
            </a:r>
            <a:endParaRPr lang="tr-TR" b="1" dirty="0">
              <a:latin typeface="Times New Roman" panose="02020603050405020304" pitchFamily="18" charset="0"/>
              <a:ea typeface="Times New Roman" panose="02020603050405020304" pitchFamily="18" charset="0"/>
            </a:endParaRPr>
          </a:p>
          <a:p>
            <a:pPr marL="0" indent="0" algn="just">
              <a:spcAft>
                <a:spcPts val="0"/>
              </a:spcAft>
              <a:buNone/>
            </a:pPr>
            <a:r>
              <a:rPr lang="tr-TR" sz="2800" b="1" dirty="0">
                <a:latin typeface="Times New Roman" panose="02020603050405020304" pitchFamily="18" charset="0"/>
                <a:ea typeface="Times New Roman" panose="02020603050405020304" pitchFamily="18" charset="0"/>
              </a:rPr>
              <a:t>	Ön inceleme (İstikşaf etüdü)</a:t>
            </a:r>
            <a:endParaRPr lang="tr-TR" sz="2800" dirty="0">
              <a:latin typeface="Times New Roman" panose="02020603050405020304" pitchFamily="18" charset="0"/>
              <a:ea typeface="Times New Roman" panose="02020603050405020304" pitchFamily="18" charset="0"/>
            </a:endParaRPr>
          </a:p>
          <a:p>
            <a:pPr marL="0" indent="0" algn="just">
              <a:buNone/>
            </a:pPr>
            <a:r>
              <a:rPr lang="tr-TR" sz="2800" b="1" dirty="0">
                <a:latin typeface="Times New Roman" panose="02020603050405020304" pitchFamily="18" charset="0"/>
                <a:ea typeface="Times New Roman" panose="02020603050405020304" pitchFamily="18" charset="0"/>
              </a:rPr>
              <a:t>	Fizibilite (Yapılabilirlik) incelemesi</a:t>
            </a:r>
          </a:p>
          <a:p>
            <a:pPr marL="457200" lvl="1" indent="0" algn="just">
              <a:spcAft>
                <a:spcPts val="0"/>
              </a:spcAft>
              <a:buNone/>
              <a:tabLst>
                <a:tab pos="447675" algn="l"/>
              </a:tabLst>
            </a:pPr>
            <a:endParaRPr lang="tr-TR" sz="1700" b="1" i="1"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7888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Fizibilite aşaması sonucunda projenin </a:t>
            </a:r>
            <a:r>
              <a:rPr lang="tr-TR" sz="3200" dirty="0" err="1">
                <a:latin typeface="Times New Roman" panose="02020603050405020304" pitchFamily="18" charset="0"/>
                <a:ea typeface="Times New Roman" panose="02020603050405020304" pitchFamily="18" charset="0"/>
              </a:rPr>
              <a:t>yapılabilirliliği</a:t>
            </a:r>
            <a:r>
              <a:rPr lang="tr-TR" sz="3200" dirty="0">
                <a:latin typeface="Times New Roman" panose="02020603050405020304" pitchFamily="18" charset="0"/>
                <a:ea typeface="Times New Roman" panose="02020603050405020304" pitchFamily="18" charset="0"/>
              </a:rPr>
              <a:t> kararına varılırsa, sistemin veya </a:t>
            </a:r>
            <a:r>
              <a:rPr lang="tr-TR" sz="3200" b="1" dirty="0">
                <a:latin typeface="Times New Roman" panose="02020603050405020304" pitchFamily="18" charset="0"/>
                <a:ea typeface="Times New Roman" panose="02020603050405020304" pitchFamily="18" charset="0"/>
              </a:rPr>
              <a:t>yapının projelenmesi </a:t>
            </a:r>
            <a:r>
              <a:rPr lang="tr-TR" sz="3200" dirty="0">
                <a:latin typeface="Times New Roman" panose="02020603050405020304" pitchFamily="18" charset="0"/>
                <a:ea typeface="Times New Roman" panose="02020603050405020304" pitchFamily="18" charset="0"/>
              </a:rPr>
              <a:t>aşamasına geçilir. </a:t>
            </a:r>
            <a:r>
              <a:rPr lang="tr-TR" sz="3200" dirty="0" err="1">
                <a:latin typeface="Times New Roman" panose="02020603050405020304" pitchFamily="18" charset="0"/>
                <a:ea typeface="Times New Roman" panose="02020603050405020304" pitchFamily="18" charset="0"/>
              </a:rPr>
              <a:t>Projeleme</a:t>
            </a:r>
            <a:r>
              <a:rPr lang="tr-TR" sz="3200" dirty="0">
                <a:latin typeface="Times New Roman" panose="02020603050405020304" pitchFamily="18" charset="0"/>
                <a:ea typeface="Times New Roman" panose="02020603050405020304" pitchFamily="18" charset="0"/>
              </a:rPr>
              <a:t> aşamasında; Mimari projeler, Statik projeler ve Tesisat projeleri olmak üzere üç çeşit proje hazırlanır.</a:t>
            </a:r>
            <a:endParaRPr lang="tr-TR" sz="3600" dirty="0">
              <a:latin typeface="Times New Roman" panose="02020603050405020304" pitchFamily="18" charset="0"/>
              <a:ea typeface="Times New Roman" panose="02020603050405020304" pitchFamily="18" charset="0"/>
            </a:endParaRPr>
          </a:p>
          <a:p>
            <a:pPr algn="just">
              <a:spcAft>
                <a:spcPts val="0"/>
              </a:spcAft>
            </a:pPr>
            <a:endParaRPr lang="tr-TR" sz="36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pPr marL="0" lvl="1" indent="0">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buNone/>
            </a:pPr>
            <a:endParaRPr lang="tr-TR" dirty="0"/>
          </a:p>
        </p:txBody>
      </p:sp>
    </p:spTree>
    <p:extLst>
      <p:ext uri="{BB962C8B-B14F-4D97-AF65-F5344CB8AC3E}">
        <p14:creationId xmlns:p14="http://schemas.microsoft.com/office/powerpoint/2010/main" val="73816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fontScale="77500" lnSpcReduction="2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Mimari projeler, </a:t>
            </a:r>
            <a:r>
              <a:rPr lang="tr-TR" dirty="0">
                <a:latin typeface="Times New Roman" panose="02020603050405020304" pitchFamily="18" charset="0"/>
                <a:ea typeface="Times New Roman" panose="02020603050405020304" pitchFamily="18" charset="0"/>
              </a:rPr>
              <a:t>yapı veya tesislerin dış görünüşü, boyutları, iç düzenlemesi ve ayrıntıları hakkında gerekli bilgileri veren projelerdir. Bu amaçla hazırlanan proje, çeşitli çalışmalardan sonra tamamlanarak uygulanabilecek bir duruma gelir. Mimari projeler; fikir projesi, ön proje (</a:t>
            </a:r>
            <a:r>
              <a:rPr lang="tr-TR" dirty="0" err="1">
                <a:latin typeface="Times New Roman" panose="02020603050405020304" pitchFamily="18" charset="0"/>
                <a:ea typeface="Times New Roman" panose="02020603050405020304" pitchFamily="18" charset="0"/>
              </a:rPr>
              <a:t>avan</a:t>
            </a:r>
            <a:r>
              <a:rPr lang="tr-TR" dirty="0">
                <a:latin typeface="Times New Roman" panose="02020603050405020304" pitchFamily="18" charset="0"/>
                <a:ea typeface="Times New Roman" panose="02020603050405020304" pitchFamily="18" charset="0"/>
              </a:rPr>
              <a:t> proje), kesin proje ve uygulama (tatbikat) projesi olmak üzere dört aşamada elde edilirler.</a:t>
            </a:r>
          </a:p>
          <a:p>
            <a:pPr marL="0" indent="0" algn="just">
              <a:spcAft>
                <a:spcPts val="0"/>
              </a:spcAft>
              <a:buNone/>
            </a:pPr>
            <a:r>
              <a:rPr lang="tr-TR" sz="3200" dirty="0">
                <a:latin typeface="Times New Roman" panose="02020603050405020304" pitchFamily="18" charset="0"/>
                <a:ea typeface="Times New Roman" panose="02020603050405020304" pitchFamily="18" charset="0"/>
              </a:rPr>
              <a:t>Fikir projesi, yapılacak yapı veya tesisin genel özellikleri ve genel hatları ile belirlenmesi ve proje mühendisinin yapı sahibi ile diyalog kurabilmesi için hazırlanan bir projedir. </a:t>
            </a: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Ön (Avan) proje, Belirli bir projeye ilişkin ana fikirlere, önceden yapılan ilk etütlere ve verilen ihtiyaç programına göre, yapılacak yapı veya tesisleri ana hatları ve kısmen kesinleşmiş olarak belirleyen projedir. Genellikle 1/100 ve 1/200 ölçekli olarak hazırlanırlar.</a:t>
            </a:r>
          </a:p>
          <a:p>
            <a:pPr marL="0" lvl="1" indent="0">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buNone/>
            </a:pPr>
            <a:endParaRPr lang="tr-TR" dirty="0"/>
          </a:p>
        </p:txBody>
      </p:sp>
    </p:spTree>
    <p:extLst>
      <p:ext uri="{BB962C8B-B14F-4D97-AF65-F5344CB8AC3E}">
        <p14:creationId xmlns:p14="http://schemas.microsoft.com/office/powerpoint/2010/main" val="293368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fontScale="85000" lnSpcReduction="20000"/>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Kesin proje, yapı sahibinin isteklerine ve statik hesaplara uyularak, ön projede görülen eksiklikler tamamlanarak ve gerekli değişiklikler yapılarak yapı veya sisteme ilişkin kesin proje hazırlanır. Kesin proje, ön proje ile uygulama projesi arasındaki geçişi sağlar ve mimari projelerle mühendislik projelerinin birleştiği bir projedir. </a:t>
            </a:r>
          </a:p>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Uygulama (Tatbikat) projesi, yapının inşa edilebilmesi için inşaatla ilgili tüm ölçülerini, mimari ve tesisat projelerinin inşaatı etkileyen elemanlarını, tüm ayrıntıları kendi çizim tekniği ile eksiksiz olarak kapsayan gerekli bütün ölçülerin ve malzemelerin yer aldığı, büro ve şantiyede her türlü çalışma ve imalat aşamasında kullanılabilecek nitelikte ve kolayca anlaşılabilir çizim tekniği ile hazırlanmış 1/50, 1/20, 1/10, 1/5, 1/1 ölçekli projesidir.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dirty="0"/>
          </a:p>
        </p:txBody>
      </p:sp>
    </p:spTree>
    <p:extLst>
      <p:ext uri="{BB962C8B-B14F-4D97-AF65-F5344CB8AC3E}">
        <p14:creationId xmlns:p14="http://schemas.microsoft.com/office/powerpoint/2010/main" val="406689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Statik projeler</a:t>
            </a:r>
            <a:r>
              <a:rPr lang="tr-TR" sz="2400" dirty="0">
                <a:latin typeface="Times New Roman" panose="02020603050405020304" pitchFamily="18" charset="0"/>
                <a:ea typeface="Times New Roman" panose="02020603050405020304" pitchFamily="18" charset="0"/>
              </a:rPr>
              <a:t>; bir yapının mimari projesinin genel olarak ortaya çıktığı ön proje aşamasından sonra verilen bilgilere ve uyulması gerekli şartnamelere göre yapının temel, çatı, betonarme, çelik, ahşap, istinat duvarı gibi elemanlarına etki eden kuvvetler karşısında nasıl yapılması gerektiğinin hesaplanarak ortaya konulması ve bunların tekniğine uygun bir şekilde çizilmesi gerekir. İşte yapılan hesaplara ve bu hesaplara göre çizilen resimlere </a:t>
            </a:r>
            <a:r>
              <a:rPr lang="tr-TR" sz="2400" i="1" dirty="0">
                <a:latin typeface="Times New Roman" panose="02020603050405020304" pitchFamily="18" charset="0"/>
                <a:ea typeface="Times New Roman" panose="02020603050405020304" pitchFamily="18" charset="0"/>
              </a:rPr>
              <a:t>statik projeler</a:t>
            </a:r>
            <a:r>
              <a:rPr lang="tr-TR" sz="2400" dirty="0">
                <a:latin typeface="Times New Roman" panose="02020603050405020304" pitchFamily="18" charset="0"/>
                <a:ea typeface="Times New Roman" panose="02020603050405020304" pitchFamily="18" charset="0"/>
              </a:rPr>
              <a:t>    </a:t>
            </a:r>
            <a:r>
              <a:rPr lang="tr-TR" sz="2400" i="1" dirty="0">
                <a:latin typeface="Times New Roman" panose="02020603050405020304" pitchFamily="18" charset="0"/>
                <a:ea typeface="Times New Roman" panose="02020603050405020304" pitchFamily="18" charset="0"/>
              </a:rPr>
              <a:t>(mühendislik projeleri)</a:t>
            </a:r>
            <a:r>
              <a:rPr lang="tr-TR" sz="2400" dirty="0">
                <a:latin typeface="Times New Roman" panose="02020603050405020304" pitchFamily="18" charset="0"/>
                <a:ea typeface="Times New Roman" panose="02020603050405020304" pitchFamily="18" charset="0"/>
              </a:rPr>
              <a:t> adı verilir. </a:t>
            </a:r>
          </a:p>
          <a:p>
            <a:pPr marL="0" indent="0" algn="just">
              <a:spcAft>
                <a:spcPts val="0"/>
              </a:spcAft>
              <a:buNone/>
            </a:pPr>
            <a:r>
              <a:rPr lang="tr-TR" sz="2400" dirty="0">
                <a:latin typeface="Times New Roman" panose="02020603050405020304" pitchFamily="18" charset="0"/>
                <a:ea typeface="Times New Roman" panose="02020603050405020304" pitchFamily="18" charset="0"/>
              </a:rPr>
              <a:t>Tesisat projeleri, yapı veya tesisin kesin projesi ortaya çıktıktan sonra kullanılan </a:t>
            </a:r>
            <a:r>
              <a:rPr lang="tr-TR" sz="2400" dirty="0" err="1">
                <a:latin typeface="Times New Roman" panose="02020603050405020304" pitchFamily="18" charset="0"/>
                <a:ea typeface="Times New Roman" panose="02020603050405020304" pitchFamily="18" charset="0"/>
              </a:rPr>
              <a:t>tesisatlara</a:t>
            </a:r>
            <a:r>
              <a:rPr lang="tr-TR" sz="2400"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sz="2400" b="1" dirty="0">
                <a:latin typeface="Times New Roman" panose="02020603050405020304" pitchFamily="18" charset="0"/>
                <a:ea typeface="Times New Roman" panose="02020603050405020304" pitchFamily="18" charset="0"/>
              </a:rPr>
              <a:t>		</a:t>
            </a:r>
            <a:endParaRPr lang="tr-TR" sz="2400" dirty="0">
              <a:latin typeface="Times New Roman" panose="02020603050405020304" pitchFamily="18" charset="0"/>
              <a:ea typeface="Times New Roman" panose="02020603050405020304" pitchFamily="18" charset="0"/>
            </a:endParaRP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400" dirty="0"/>
          </a:p>
        </p:txBody>
      </p:sp>
    </p:spTree>
    <p:extLst>
      <p:ext uri="{BB962C8B-B14F-4D97-AF65-F5344CB8AC3E}">
        <p14:creationId xmlns:p14="http://schemas.microsoft.com/office/powerpoint/2010/main" val="2098105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Tesisat projeleri, y</a:t>
            </a:r>
            <a:r>
              <a:rPr lang="tr-TR" sz="2400" dirty="0">
                <a:latin typeface="Times New Roman" panose="02020603050405020304" pitchFamily="18" charset="0"/>
                <a:ea typeface="Times New Roman" panose="02020603050405020304" pitchFamily="18" charset="0"/>
              </a:rPr>
              <a:t>apı veya tesisin kesin projesi ortaya çıktıktan sonra kullanılan </a:t>
            </a:r>
            <a:r>
              <a:rPr lang="tr-TR" sz="2400" dirty="0" err="1">
                <a:latin typeface="Times New Roman" panose="02020603050405020304" pitchFamily="18" charset="0"/>
                <a:ea typeface="Times New Roman" panose="02020603050405020304" pitchFamily="18" charset="0"/>
              </a:rPr>
              <a:t>tesisatlara</a:t>
            </a:r>
            <a:r>
              <a:rPr lang="tr-TR" sz="2400"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sz="2400" b="1" dirty="0">
                <a:latin typeface="Times New Roman" panose="02020603050405020304" pitchFamily="18" charset="0"/>
                <a:ea typeface="Times New Roman" panose="02020603050405020304" pitchFamily="18" charset="0"/>
              </a:rPr>
              <a:t>		</a:t>
            </a: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r>
              <a:rPr lang="tr-TR" sz="2400" b="1" dirty="0">
                <a:latin typeface="Times New Roman" panose="02020603050405020304" pitchFamily="18" charset="0"/>
                <a:ea typeface="Times New Roman" panose="02020603050405020304" pitchFamily="18" charset="0"/>
              </a:rPr>
              <a:t>TARIMSAL YAPI PROJELERİNİN UYGULANMASI</a:t>
            </a: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a:latin typeface="Times New Roman" panose="02020603050405020304" pitchFamily="18" charset="0"/>
                <a:ea typeface="Times New Roman" panose="02020603050405020304" pitchFamily="18" charset="0"/>
              </a:rPr>
              <a:t>Yapı veya tesisin uygulama projesinin tamamlanmasından sonra projenin uygulanmasına yönelik olan aşama başlar. Bunlar; proje keşif bedelinin belirlenmesi, ihale dosyasının hazırlanması, projenin onaylanması ve yapı ruhsatının alınması ile inşaatı yapacak ve kontrol edecek elemanların seçilmesi aşamalarıdır.</a:t>
            </a:r>
          </a:p>
          <a:p>
            <a:pPr marL="0" indent="0" algn="just">
              <a:buNone/>
            </a:pPr>
            <a:r>
              <a:rPr lang="tr-TR" sz="2400" dirty="0">
                <a:latin typeface="Times New Roman" panose="02020603050405020304" pitchFamily="18" charset="0"/>
                <a:ea typeface="Times New Roman" panose="02020603050405020304" pitchFamily="18" charset="0"/>
              </a:rPr>
              <a:t>Proje keşif bedeli, hazırlanan projeler üzerinden çıkarılır ve </a:t>
            </a:r>
            <a:r>
              <a:rPr lang="tr-TR" sz="2400" b="1" i="1" dirty="0">
                <a:latin typeface="Times New Roman" panose="02020603050405020304" pitchFamily="18" charset="0"/>
                <a:ea typeface="Times New Roman" panose="02020603050405020304" pitchFamily="18" charset="0"/>
              </a:rPr>
              <a:t>birinci keşif </a:t>
            </a:r>
            <a:r>
              <a:rPr lang="tr-TR" sz="2400" dirty="0">
                <a:latin typeface="Times New Roman" panose="02020603050405020304" pitchFamily="18" charset="0"/>
                <a:ea typeface="Times New Roman" panose="02020603050405020304" pitchFamily="18" charset="0"/>
              </a:rPr>
              <a:t>ya da </a:t>
            </a:r>
            <a:r>
              <a:rPr lang="tr-TR" sz="2400" b="1" i="1" dirty="0">
                <a:latin typeface="Times New Roman" panose="02020603050405020304" pitchFamily="18" charset="0"/>
                <a:ea typeface="Times New Roman" panose="02020603050405020304" pitchFamily="18" charset="0"/>
              </a:rPr>
              <a:t>ön keşif</a:t>
            </a:r>
            <a:r>
              <a:rPr lang="tr-TR" sz="2400" dirty="0">
                <a:latin typeface="Times New Roman" panose="02020603050405020304" pitchFamily="18" charset="0"/>
                <a:ea typeface="Times New Roman" panose="02020603050405020304" pitchFamily="18" charset="0"/>
              </a:rPr>
              <a:t> olarak adlandırılır. </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buNone/>
            </a:pPr>
            <a:endParaRPr lang="tr-TR" sz="2400" dirty="0"/>
          </a:p>
        </p:txBody>
      </p:sp>
    </p:spTree>
    <p:extLst>
      <p:ext uri="{BB962C8B-B14F-4D97-AF65-F5344CB8AC3E}">
        <p14:creationId xmlns:p14="http://schemas.microsoft.com/office/powerpoint/2010/main" val="2160363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indent="0" algn="just">
              <a:spcAft>
                <a:spcPts val="0"/>
              </a:spcAft>
              <a:buNone/>
            </a:pPr>
            <a:r>
              <a:rPr lang="tr-TR" sz="2000" dirty="0">
                <a:solidFill>
                  <a:srgbClr val="000000"/>
                </a:solidFill>
                <a:latin typeface="Times New Roman" panose="02020603050405020304" pitchFamily="18" charset="0"/>
                <a:ea typeface="Times New Roman" panose="02020603050405020304" pitchFamily="18" charset="0"/>
              </a:rPr>
              <a:t>Bir yapı veya tesise ilişkin projeler hazırlandıktan ve hazırlanan bu projenin proje yılında geçerli olan birim fiyatlara göre ön keşfi yapıldıktan sonra projenin hangi yolla yaptırılacağının belirlenmesi gerekir. Bir yapının inşaatı </a:t>
            </a:r>
            <a:r>
              <a:rPr lang="tr-TR" sz="2000" b="1" i="1" dirty="0">
                <a:solidFill>
                  <a:srgbClr val="000000"/>
                </a:solidFill>
                <a:latin typeface="Times New Roman" panose="02020603050405020304" pitchFamily="18" charset="0"/>
                <a:ea typeface="Times New Roman" panose="02020603050405020304" pitchFamily="18" charset="0"/>
              </a:rPr>
              <a:t>ihale usulü</a:t>
            </a:r>
            <a:r>
              <a:rPr lang="tr-TR" sz="2000" dirty="0">
                <a:solidFill>
                  <a:srgbClr val="000000"/>
                </a:solidFill>
                <a:latin typeface="Times New Roman" panose="02020603050405020304" pitchFamily="18" charset="0"/>
                <a:ea typeface="Times New Roman" panose="02020603050405020304" pitchFamily="18" charset="0"/>
              </a:rPr>
              <a:t> ve </a:t>
            </a:r>
            <a:r>
              <a:rPr lang="tr-TR" sz="2000" b="1" i="1" dirty="0">
                <a:solidFill>
                  <a:srgbClr val="000000"/>
                </a:solidFill>
                <a:latin typeface="Times New Roman" panose="02020603050405020304" pitchFamily="18" charset="0"/>
                <a:ea typeface="Times New Roman" panose="02020603050405020304" pitchFamily="18" charset="0"/>
              </a:rPr>
              <a:t>emanet usulü</a:t>
            </a:r>
            <a:r>
              <a:rPr lang="tr-TR" sz="2000" dirty="0">
                <a:solidFill>
                  <a:srgbClr val="000000"/>
                </a:solidFill>
                <a:latin typeface="Times New Roman" panose="02020603050405020304" pitchFamily="18" charset="0"/>
                <a:ea typeface="Times New Roman" panose="02020603050405020304" pitchFamily="18" charset="0"/>
              </a:rPr>
              <a:t> olmak üzere genellikle iki şekilde yaptırılabilir.</a:t>
            </a:r>
          </a:p>
          <a:p>
            <a:pPr marL="0" indent="0" algn="just">
              <a:spcAft>
                <a:spcPts val="0"/>
              </a:spcAft>
              <a:buNone/>
            </a:pPr>
            <a:r>
              <a:rPr lang="tr-TR" sz="2000" dirty="0">
                <a:solidFill>
                  <a:srgbClr val="000000"/>
                </a:solidFill>
                <a:latin typeface="Times New Roman" panose="02020603050405020304" pitchFamily="18" charset="0"/>
                <a:ea typeface="Times New Roman" panose="02020603050405020304" pitchFamily="18" charset="0"/>
              </a:rPr>
              <a:t>Projenin inşasının iyi bir biçimde yürütülebilmesi için ise, iyi bir kontrol elemanı veya büyük projeler için kontrol örgütüne ihtiyaç vardır. Genel olarak bir yapının projesine, şartname ve sözleşmeleri ile bunların eklerine göre iyi bir şekilde yürütülebilmesi için mal sahibi veya iş sahibi idarelerce görevlendirilen kişi veya kuruluşlara </a:t>
            </a:r>
            <a:r>
              <a:rPr lang="tr-TR" sz="2000" b="1" i="1" dirty="0">
                <a:solidFill>
                  <a:srgbClr val="000000"/>
                </a:solidFill>
                <a:latin typeface="Times New Roman" panose="02020603050405020304" pitchFamily="18" charset="0"/>
                <a:ea typeface="Times New Roman" panose="02020603050405020304" pitchFamily="18" charset="0"/>
              </a:rPr>
              <a:t>kontrol </a:t>
            </a:r>
            <a:r>
              <a:rPr lang="tr-TR" sz="2000" dirty="0">
                <a:solidFill>
                  <a:srgbClr val="000000"/>
                </a:solidFill>
                <a:latin typeface="Times New Roman" panose="02020603050405020304" pitchFamily="18" charset="0"/>
                <a:ea typeface="Times New Roman" panose="02020603050405020304" pitchFamily="18" charset="0"/>
              </a:rPr>
              <a:t>denir. Bir veya birkaç inşaatın kontrollüğü bir kontrol mühendisine verilebilirse de her yapının mutlaka bir sürveyanı bulunmalıdır. </a:t>
            </a:r>
            <a:r>
              <a:rPr lang="tr-TR" sz="2000" b="1" i="1" dirty="0">
                <a:solidFill>
                  <a:srgbClr val="000000"/>
                </a:solidFill>
                <a:latin typeface="Times New Roman" panose="02020603050405020304" pitchFamily="18" charset="0"/>
                <a:ea typeface="Times New Roman" panose="02020603050405020304" pitchFamily="18" charset="0"/>
              </a:rPr>
              <a:t>Sürveyanlar </a:t>
            </a:r>
            <a:r>
              <a:rPr lang="tr-TR" sz="2000" dirty="0">
                <a:solidFill>
                  <a:srgbClr val="000000"/>
                </a:solidFill>
                <a:latin typeface="Times New Roman" panose="02020603050405020304" pitchFamily="18" charset="0"/>
                <a:ea typeface="Times New Roman" panose="02020603050405020304" pitchFamily="18" charset="0"/>
              </a:rPr>
              <a:t>yapının başında devamlı bulunarak, yapılan işlerin iyi bir şekilde, tekniğine uygun olarak ve kontrol mühendisinin talimatına göre yürütülmesine yardımcı olurlar.</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p>
        </p:txBody>
      </p:sp>
    </p:spTree>
    <p:extLst>
      <p:ext uri="{BB962C8B-B14F-4D97-AF65-F5344CB8AC3E}">
        <p14:creationId xmlns:p14="http://schemas.microsoft.com/office/powerpoint/2010/main" val="396694142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1050</Words>
  <Application>Microsoft Office PowerPoint</Application>
  <PresentationFormat>Ekran Gösterisi (4:3)</PresentationFormat>
  <Paragraphs>56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Times New Roman</vt:lpstr>
      <vt:lpstr>Ofis Teması</vt:lpstr>
      <vt:lpstr>Mühendislikte Çizim Tekniği</vt:lpstr>
      <vt:lpstr>Ders Haftalık Programı</vt:lpstr>
      <vt:lpstr>PowerPoint Sunusu</vt:lpstr>
      <vt:lpstr>PowerPoint Sunusu</vt:lpstr>
      <vt:lpstr>PowerPoint Sunusu</vt:lpstr>
      <vt:lpstr>PowerPoint Sunusu</vt:lpstr>
      <vt:lpstr>PowerPoint Sunusu</vt:lpstr>
      <vt:lpstr>PowerPoint Sunusu</vt:lpstr>
      <vt:lpstr>PowerPoint Sunusu</vt:lpstr>
      <vt:lpstr>PowerPoint Sunusu</vt:lpstr>
      <vt:lpstr>Proje okuma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eylem polat</cp:lastModifiedBy>
  <cp:revision>18</cp:revision>
  <dcterms:created xsi:type="dcterms:W3CDTF">2020-01-31T10:59:33Z</dcterms:created>
  <dcterms:modified xsi:type="dcterms:W3CDTF">2021-02-12T18:02:41Z</dcterms:modified>
</cp:coreProperties>
</file>