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357" autoAdjust="0"/>
  </p:normalViewPr>
  <p:slideViewPr>
    <p:cSldViewPr snapToGrid="0">
      <p:cViewPr varScale="1">
        <p:scale>
          <a:sx n="92" d="100"/>
          <a:sy n="92" d="100"/>
        </p:scale>
        <p:origin x="84" y="48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53AD60-F654-4523-8706-FEFD80A5F518}" type="doc">
      <dgm:prSet loTypeId="urn:microsoft.com/office/officeart/2005/8/layout/hProcess9" loCatId="process" qsTypeId="urn:microsoft.com/office/officeart/2005/8/quickstyle/simple1" qsCatId="simple" csTypeId="urn:microsoft.com/office/officeart/2005/8/colors/accent1_2" csCatId="accent1" phldr="1"/>
      <dgm:spPr/>
    </dgm:pt>
    <dgm:pt modelId="{0AB59710-E0A7-4BF4-BB62-2FDEE10B2F61}">
      <dgm:prSet phldrT="[Metin]"/>
      <dgm:spPr/>
      <dgm:t>
        <a:bodyPr/>
        <a:lstStyle/>
        <a:p>
          <a:r>
            <a:rPr lang="tr-TR" dirty="0"/>
            <a:t>Etkinlik Adı</a:t>
          </a:r>
        </a:p>
      </dgm:t>
    </dgm:pt>
    <dgm:pt modelId="{C9FDD5A5-B9C8-4B4B-AFA7-13982C2916E9}" type="parTrans" cxnId="{5166B347-ADE5-4003-AC88-0170FF0C8AD1}">
      <dgm:prSet/>
      <dgm:spPr/>
      <dgm:t>
        <a:bodyPr/>
        <a:lstStyle/>
        <a:p>
          <a:endParaRPr lang="tr-TR"/>
        </a:p>
      </dgm:t>
    </dgm:pt>
    <dgm:pt modelId="{325127B4-8E0F-4063-8E19-523ACC5F4FE2}" type="sibTrans" cxnId="{5166B347-ADE5-4003-AC88-0170FF0C8AD1}">
      <dgm:prSet/>
      <dgm:spPr/>
      <dgm:t>
        <a:bodyPr/>
        <a:lstStyle/>
        <a:p>
          <a:endParaRPr lang="tr-TR"/>
        </a:p>
      </dgm:t>
    </dgm:pt>
    <dgm:pt modelId="{25A0E206-7861-45A1-8066-08E501225E87}">
      <dgm:prSet phldrT="[Metin]"/>
      <dgm:spPr/>
      <dgm:t>
        <a:bodyPr/>
        <a:lstStyle/>
        <a:p>
          <a:r>
            <a:rPr lang="tr-TR" dirty="0"/>
            <a:t>Etkinliğin Amacı</a:t>
          </a:r>
        </a:p>
      </dgm:t>
    </dgm:pt>
    <dgm:pt modelId="{4772C6B9-B0A9-49C6-8EEB-EB9581FED377}" type="parTrans" cxnId="{D52965A0-EE4E-400E-BFE0-058662B706A0}">
      <dgm:prSet/>
      <dgm:spPr/>
      <dgm:t>
        <a:bodyPr/>
        <a:lstStyle/>
        <a:p>
          <a:endParaRPr lang="tr-TR"/>
        </a:p>
      </dgm:t>
    </dgm:pt>
    <dgm:pt modelId="{200C5786-4682-4B04-9E73-2E91AF7F1DA7}" type="sibTrans" cxnId="{D52965A0-EE4E-400E-BFE0-058662B706A0}">
      <dgm:prSet/>
      <dgm:spPr/>
      <dgm:t>
        <a:bodyPr/>
        <a:lstStyle/>
        <a:p>
          <a:endParaRPr lang="tr-TR"/>
        </a:p>
      </dgm:t>
    </dgm:pt>
    <dgm:pt modelId="{D39E7B2B-9A8F-425E-9B74-1A011DE237CB}">
      <dgm:prSet phldrT="[Metin]"/>
      <dgm:spPr/>
      <dgm:t>
        <a:bodyPr/>
        <a:lstStyle/>
        <a:p>
          <a:r>
            <a:rPr lang="tr-TR" dirty="0"/>
            <a:t>Etkinliğin Tanımı</a:t>
          </a:r>
        </a:p>
      </dgm:t>
    </dgm:pt>
    <dgm:pt modelId="{9A0929DB-1392-4291-8130-9372988D380B}" type="parTrans" cxnId="{D519F2EF-980C-40C3-91EE-F6A6E0BD1530}">
      <dgm:prSet/>
      <dgm:spPr/>
      <dgm:t>
        <a:bodyPr/>
        <a:lstStyle/>
        <a:p>
          <a:endParaRPr lang="tr-TR"/>
        </a:p>
      </dgm:t>
    </dgm:pt>
    <dgm:pt modelId="{9E7333CB-7ED2-4C57-B643-51E60BA5BBC2}" type="sibTrans" cxnId="{D519F2EF-980C-40C3-91EE-F6A6E0BD1530}">
      <dgm:prSet/>
      <dgm:spPr/>
      <dgm:t>
        <a:bodyPr/>
        <a:lstStyle/>
        <a:p>
          <a:endParaRPr lang="tr-TR"/>
        </a:p>
      </dgm:t>
    </dgm:pt>
    <dgm:pt modelId="{E31F2768-2029-46FD-B69B-D853A72F8AE3}">
      <dgm:prSet phldrT="[Metin]"/>
      <dgm:spPr/>
      <dgm:t>
        <a:bodyPr/>
        <a:lstStyle/>
        <a:p>
          <a:r>
            <a:rPr lang="tr-TR" dirty="0"/>
            <a:t>Yaş/Sınıf</a:t>
          </a:r>
        </a:p>
      </dgm:t>
    </dgm:pt>
    <dgm:pt modelId="{87FB5B43-2EFB-4BCE-AD97-10C285DD9A3A}" type="parTrans" cxnId="{DC427937-A79D-49A1-A9D8-628335CC4960}">
      <dgm:prSet/>
      <dgm:spPr/>
      <dgm:t>
        <a:bodyPr/>
        <a:lstStyle/>
        <a:p>
          <a:endParaRPr lang="tr-TR"/>
        </a:p>
      </dgm:t>
    </dgm:pt>
    <dgm:pt modelId="{762ED5D8-6A10-4181-8598-C2BFC8980030}" type="sibTrans" cxnId="{DC427937-A79D-49A1-A9D8-628335CC4960}">
      <dgm:prSet/>
      <dgm:spPr/>
      <dgm:t>
        <a:bodyPr/>
        <a:lstStyle/>
        <a:p>
          <a:endParaRPr lang="tr-TR"/>
        </a:p>
      </dgm:t>
    </dgm:pt>
    <dgm:pt modelId="{58096F25-A6C7-43A9-B85F-3F13358D619A}">
      <dgm:prSet phldrT="[Metin]"/>
      <dgm:spPr/>
      <dgm:t>
        <a:bodyPr/>
        <a:lstStyle/>
        <a:p>
          <a:r>
            <a:rPr lang="tr-TR" dirty="0"/>
            <a:t>Gerekli Ön Beceriler</a:t>
          </a:r>
        </a:p>
      </dgm:t>
    </dgm:pt>
    <dgm:pt modelId="{EC9B74CD-AC28-4790-A538-B11FB6CD5A3F}" type="parTrans" cxnId="{3BF2C953-E472-46D6-9C7D-29CDBAC2B32B}">
      <dgm:prSet/>
      <dgm:spPr/>
      <dgm:t>
        <a:bodyPr/>
        <a:lstStyle/>
        <a:p>
          <a:endParaRPr lang="tr-TR"/>
        </a:p>
      </dgm:t>
    </dgm:pt>
    <dgm:pt modelId="{1E181A1B-4547-4004-9DBB-951AB424D217}" type="sibTrans" cxnId="{3BF2C953-E472-46D6-9C7D-29CDBAC2B32B}">
      <dgm:prSet/>
      <dgm:spPr/>
      <dgm:t>
        <a:bodyPr/>
        <a:lstStyle/>
        <a:p>
          <a:endParaRPr lang="tr-TR"/>
        </a:p>
      </dgm:t>
    </dgm:pt>
    <dgm:pt modelId="{DE917ACF-F444-4B9F-96C5-90F37C3576BD}">
      <dgm:prSet phldrT="[Metin]"/>
      <dgm:spPr/>
      <dgm:t>
        <a:bodyPr/>
        <a:lstStyle/>
        <a:p>
          <a:r>
            <a:rPr lang="tr-TR" dirty="0"/>
            <a:t>Gerekli Malzemeler</a:t>
          </a:r>
        </a:p>
      </dgm:t>
    </dgm:pt>
    <dgm:pt modelId="{EF07B132-E975-4ACB-BD78-7224CE2DF6F3}" type="parTrans" cxnId="{128AA164-2F1D-4580-95A8-64F3D24D65E8}">
      <dgm:prSet/>
      <dgm:spPr/>
      <dgm:t>
        <a:bodyPr/>
        <a:lstStyle/>
        <a:p>
          <a:endParaRPr lang="tr-TR"/>
        </a:p>
      </dgm:t>
    </dgm:pt>
    <dgm:pt modelId="{D9A50564-9E9E-4258-B3B6-AA1D3C45402A}" type="sibTrans" cxnId="{128AA164-2F1D-4580-95A8-64F3D24D65E8}">
      <dgm:prSet/>
      <dgm:spPr/>
      <dgm:t>
        <a:bodyPr/>
        <a:lstStyle/>
        <a:p>
          <a:endParaRPr lang="tr-TR"/>
        </a:p>
      </dgm:t>
    </dgm:pt>
    <dgm:pt modelId="{66C9158E-62D2-41C8-8B30-7D21E83E0D8A}">
      <dgm:prSet phldrT="[Metin]"/>
      <dgm:spPr/>
      <dgm:t>
        <a:bodyPr/>
        <a:lstStyle/>
        <a:p>
          <a:r>
            <a:rPr lang="tr-TR" dirty="0"/>
            <a:t>Aşamalar</a:t>
          </a:r>
        </a:p>
      </dgm:t>
    </dgm:pt>
    <dgm:pt modelId="{51DAA06E-C5FD-424C-A0A9-8918D86109FD}" type="parTrans" cxnId="{CC8EAC8A-44D3-4E61-806B-C9441B0757E0}">
      <dgm:prSet/>
      <dgm:spPr/>
      <dgm:t>
        <a:bodyPr/>
        <a:lstStyle/>
        <a:p>
          <a:endParaRPr lang="tr-TR"/>
        </a:p>
      </dgm:t>
    </dgm:pt>
    <dgm:pt modelId="{483CBDD5-0732-4360-90ED-30643AE5D43B}" type="sibTrans" cxnId="{CC8EAC8A-44D3-4E61-806B-C9441B0757E0}">
      <dgm:prSet/>
      <dgm:spPr/>
      <dgm:t>
        <a:bodyPr/>
        <a:lstStyle/>
        <a:p>
          <a:endParaRPr lang="tr-TR"/>
        </a:p>
      </dgm:t>
    </dgm:pt>
    <dgm:pt modelId="{3C8047D4-65A8-4D09-BAB5-14AD377EF67B}">
      <dgm:prSet phldrT="[Metin]"/>
      <dgm:spPr/>
      <dgm:t>
        <a:bodyPr/>
        <a:lstStyle/>
        <a:p>
          <a:r>
            <a:rPr lang="tr-TR" dirty="0"/>
            <a:t>Tartışma Soruları</a:t>
          </a:r>
        </a:p>
      </dgm:t>
    </dgm:pt>
    <dgm:pt modelId="{CC88305F-B813-4A20-B9AD-1337BB884F71}" type="parTrans" cxnId="{32A09BB9-64FF-4AC2-BF80-6A336E997AB1}">
      <dgm:prSet/>
      <dgm:spPr/>
      <dgm:t>
        <a:bodyPr/>
        <a:lstStyle/>
        <a:p>
          <a:endParaRPr lang="tr-TR"/>
        </a:p>
      </dgm:t>
    </dgm:pt>
    <dgm:pt modelId="{7CFED9FD-D3AE-49EC-BFE1-E696C4D5561D}" type="sibTrans" cxnId="{32A09BB9-64FF-4AC2-BF80-6A336E997AB1}">
      <dgm:prSet/>
      <dgm:spPr/>
      <dgm:t>
        <a:bodyPr/>
        <a:lstStyle/>
        <a:p>
          <a:endParaRPr lang="tr-TR"/>
        </a:p>
      </dgm:t>
    </dgm:pt>
    <dgm:pt modelId="{227C566E-7D1A-44B4-82FF-76FC40ABA984}" type="pres">
      <dgm:prSet presAssocID="{4353AD60-F654-4523-8706-FEFD80A5F518}" presName="CompostProcess" presStyleCnt="0">
        <dgm:presLayoutVars>
          <dgm:dir/>
          <dgm:resizeHandles val="exact"/>
        </dgm:presLayoutVars>
      </dgm:prSet>
      <dgm:spPr/>
    </dgm:pt>
    <dgm:pt modelId="{87C8E564-DDC0-4430-B3EA-6A92A1D79048}" type="pres">
      <dgm:prSet presAssocID="{4353AD60-F654-4523-8706-FEFD80A5F518}" presName="arrow" presStyleLbl="bgShp" presStyleIdx="0" presStyleCnt="1"/>
      <dgm:spPr/>
    </dgm:pt>
    <dgm:pt modelId="{78ED9D59-F82F-4F09-ADBD-251D7FE56231}" type="pres">
      <dgm:prSet presAssocID="{4353AD60-F654-4523-8706-FEFD80A5F518}" presName="linearProcess" presStyleCnt="0"/>
      <dgm:spPr/>
    </dgm:pt>
    <dgm:pt modelId="{B32CFF1B-A372-459D-A5F1-963F4F4542D7}" type="pres">
      <dgm:prSet presAssocID="{0AB59710-E0A7-4BF4-BB62-2FDEE10B2F61}" presName="textNode" presStyleLbl="node1" presStyleIdx="0" presStyleCnt="8">
        <dgm:presLayoutVars>
          <dgm:bulletEnabled val="1"/>
        </dgm:presLayoutVars>
      </dgm:prSet>
      <dgm:spPr/>
    </dgm:pt>
    <dgm:pt modelId="{099FCADB-2F36-4B20-B5A4-A029BEF9D4B8}" type="pres">
      <dgm:prSet presAssocID="{325127B4-8E0F-4063-8E19-523ACC5F4FE2}" presName="sibTrans" presStyleCnt="0"/>
      <dgm:spPr/>
    </dgm:pt>
    <dgm:pt modelId="{01A2A432-923F-439A-98D3-44597AC082B5}" type="pres">
      <dgm:prSet presAssocID="{25A0E206-7861-45A1-8066-08E501225E87}" presName="textNode" presStyleLbl="node1" presStyleIdx="1" presStyleCnt="8">
        <dgm:presLayoutVars>
          <dgm:bulletEnabled val="1"/>
        </dgm:presLayoutVars>
      </dgm:prSet>
      <dgm:spPr/>
    </dgm:pt>
    <dgm:pt modelId="{75312CE6-58D8-405C-8BC4-26314BFEFB87}" type="pres">
      <dgm:prSet presAssocID="{200C5786-4682-4B04-9E73-2E91AF7F1DA7}" presName="sibTrans" presStyleCnt="0"/>
      <dgm:spPr/>
    </dgm:pt>
    <dgm:pt modelId="{1A2BAB7E-0489-407B-9145-D7F8BEEC8B6D}" type="pres">
      <dgm:prSet presAssocID="{D39E7B2B-9A8F-425E-9B74-1A011DE237CB}" presName="textNode" presStyleLbl="node1" presStyleIdx="2" presStyleCnt="8">
        <dgm:presLayoutVars>
          <dgm:bulletEnabled val="1"/>
        </dgm:presLayoutVars>
      </dgm:prSet>
      <dgm:spPr/>
    </dgm:pt>
    <dgm:pt modelId="{B24008EA-CB30-4E1C-89B8-1F6B23A51E05}" type="pres">
      <dgm:prSet presAssocID="{9E7333CB-7ED2-4C57-B643-51E60BA5BBC2}" presName="sibTrans" presStyleCnt="0"/>
      <dgm:spPr/>
    </dgm:pt>
    <dgm:pt modelId="{26791841-1A0A-40E3-A08A-6499ED9EFC84}" type="pres">
      <dgm:prSet presAssocID="{E31F2768-2029-46FD-B69B-D853A72F8AE3}" presName="textNode" presStyleLbl="node1" presStyleIdx="3" presStyleCnt="8">
        <dgm:presLayoutVars>
          <dgm:bulletEnabled val="1"/>
        </dgm:presLayoutVars>
      </dgm:prSet>
      <dgm:spPr/>
    </dgm:pt>
    <dgm:pt modelId="{C075A3D5-DAA0-4735-8F8F-E4D84CF9BB1C}" type="pres">
      <dgm:prSet presAssocID="{762ED5D8-6A10-4181-8598-C2BFC8980030}" presName="sibTrans" presStyleCnt="0"/>
      <dgm:spPr/>
    </dgm:pt>
    <dgm:pt modelId="{CF0C1B77-2425-456A-AEE0-B7FAF23A233A}" type="pres">
      <dgm:prSet presAssocID="{58096F25-A6C7-43A9-B85F-3F13358D619A}" presName="textNode" presStyleLbl="node1" presStyleIdx="4" presStyleCnt="8">
        <dgm:presLayoutVars>
          <dgm:bulletEnabled val="1"/>
        </dgm:presLayoutVars>
      </dgm:prSet>
      <dgm:spPr/>
    </dgm:pt>
    <dgm:pt modelId="{5D7E31F3-5DB5-4BBC-941C-C4AF890C88CE}" type="pres">
      <dgm:prSet presAssocID="{1E181A1B-4547-4004-9DBB-951AB424D217}" presName="sibTrans" presStyleCnt="0"/>
      <dgm:spPr/>
    </dgm:pt>
    <dgm:pt modelId="{FFF0B778-EA18-401B-AC0A-C238C313516C}" type="pres">
      <dgm:prSet presAssocID="{DE917ACF-F444-4B9F-96C5-90F37C3576BD}" presName="textNode" presStyleLbl="node1" presStyleIdx="5" presStyleCnt="8">
        <dgm:presLayoutVars>
          <dgm:bulletEnabled val="1"/>
        </dgm:presLayoutVars>
      </dgm:prSet>
      <dgm:spPr/>
    </dgm:pt>
    <dgm:pt modelId="{D45EB62A-48B2-4CCE-81DC-9CE7AB65F858}" type="pres">
      <dgm:prSet presAssocID="{D9A50564-9E9E-4258-B3B6-AA1D3C45402A}" presName="sibTrans" presStyleCnt="0"/>
      <dgm:spPr/>
    </dgm:pt>
    <dgm:pt modelId="{6B035635-518A-4616-9724-9BF0C73157BF}" type="pres">
      <dgm:prSet presAssocID="{66C9158E-62D2-41C8-8B30-7D21E83E0D8A}" presName="textNode" presStyleLbl="node1" presStyleIdx="6" presStyleCnt="8">
        <dgm:presLayoutVars>
          <dgm:bulletEnabled val="1"/>
        </dgm:presLayoutVars>
      </dgm:prSet>
      <dgm:spPr/>
    </dgm:pt>
    <dgm:pt modelId="{1B17B95F-4E04-4A2D-9B20-3D75F30EA027}" type="pres">
      <dgm:prSet presAssocID="{483CBDD5-0732-4360-90ED-30643AE5D43B}" presName="sibTrans" presStyleCnt="0"/>
      <dgm:spPr/>
    </dgm:pt>
    <dgm:pt modelId="{F00E6D68-6795-4047-9EF0-EB556ACCC857}" type="pres">
      <dgm:prSet presAssocID="{3C8047D4-65A8-4D09-BAB5-14AD377EF67B}" presName="textNode" presStyleLbl="node1" presStyleIdx="7" presStyleCnt="8">
        <dgm:presLayoutVars>
          <dgm:bulletEnabled val="1"/>
        </dgm:presLayoutVars>
      </dgm:prSet>
      <dgm:spPr/>
    </dgm:pt>
  </dgm:ptLst>
  <dgm:cxnLst>
    <dgm:cxn modelId="{0CA24819-3C45-4C91-8676-808F3486FD0A}" type="presOf" srcId="{DE917ACF-F444-4B9F-96C5-90F37C3576BD}" destId="{FFF0B778-EA18-401B-AC0A-C238C313516C}" srcOrd="0" destOrd="0" presId="urn:microsoft.com/office/officeart/2005/8/layout/hProcess9"/>
    <dgm:cxn modelId="{8B55D51C-D691-45C9-9C72-615A0254F804}" type="presOf" srcId="{3C8047D4-65A8-4D09-BAB5-14AD377EF67B}" destId="{F00E6D68-6795-4047-9EF0-EB556ACCC857}" srcOrd="0" destOrd="0" presId="urn:microsoft.com/office/officeart/2005/8/layout/hProcess9"/>
    <dgm:cxn modelId="{DC427937-A79D-49A1-A9D8-628335CC4960}" srcId="{4353AD60-F654-4523-8706-FEFD80A5F518}" destId="{E31F2768-2029-46FD-B69B-D853A72F8AE3}" srcOrd="3" destOrd="0" parTransId="{87FB5B43-2EFB-4BCE-AD97-10C285DD9A3A}" sibTransId="{762ED5D8-6A10-4181-8598-C2BFC8980030}"/>
    <dgm:cxn modelId="{128AA164-2F1D-4580-95A8-64F3D24D65E8}" srcId="{4353AD60-F654-4523-8706-FEFD80A5F518}" destId="{DE917ACF-F444-4B9F-96C5-90F37C3576BD}" srcOrd="5" destOrd="0" parTransId="{EF07B132-E975-4ACB-BD78-7224CE2DF6F3}" sibTransId="{D9A50564-9E9E-4258-B3B6-AA1D3C45402A}"/>
    <dgm:cxn modelId="{5166B347-ADE5-4003-AC88-0170FF0C8AD1}" srcId="{4353AD60-F654-4523-8706-FEFD80A5F518}" destId="{0AB59710-E0A7-4BF4-BB62-2FDEE10B2F61}" srcOrd="0" destOrd="0" parTransId="{C9FDD5A5-B9C8-4B4B-AFA7-13982C2916E9}" sibTransId="{325127B4-8E0F-4063-8E19-523ACC5F4FE2}"/>
    <dgm:cxn modelId="{3BF2C953-E472-46D6-9C7D-29CDBAC2B32B}" srcId="{4353AD60-F654-4523-8706-FEFD80A5F518}" destId="{58096F25-A6C7-43A9-B85F-3F13358D619A}" srcOrd="4" destOrd="0" parTransId="{EC9B74CD-AC28-4790-A538-B11FB6CD5A3F}" sibTransId="{1E181A1B-4547-4004-9DBB-951AB424D217}"/>
    <dgm:cxn modelId="{84A53F88-1641-45F5-BCC2-F1BA7417C0F1}" type="presOf" srcId="{25A0E206-7861-45A1-8066-08E501225E87}" destId="{01A2A432-923F-439A-98D3-44597AC082B5}" srcOrd="0" destOrd="0" presId="urn:microsoft.com/office/officeart/2005/8/layout/hProcess9"/>
    <dgm:cxn modelId="{CC8EAC8A-44D3-4E61-806B-C9441B0757E0}" srcId="{4353AD60-F654-4523-8706-FEFD80A5F518}" destId="{66C9158E-62D2-41C8-8B30-7D21E83E0D8A}" srcOrd="6" destOrd="0" parTransId="{51DAA06E-C5FD-424C-A0A9-8918D86109FD}" sibTransId="{483CBDD5-0732-4360-90ED-30643AE5D43B}"/>
    <dgm:cxn modelId="{5F646696-4ABD-4CB2-B977-9CB451B223A4}" type="presOf" srcId="{D39E7B2B-9A8F-425E-9B74-1A011DE237CB}" destId="{1A2BAB7E-0489-407B-9145-D7F8BEEC8B6D}" srcOrd="0" destOrd="0" presId="urn:microsoft.com/office/officeart/2005/8/layout/hProcess9"/>
    <dgm:cxn modelId="{D52965A0-EE4E-400E-BFE0-058662B706A0}" srcId="{4353AD60-F654-4523-8706-FEFD80A5F518}" destId="{25A0E206-7861-45A1-8066-08E501225E87}" srcOrd="1" destOrd="0" parTransId="{4772C6B9-B0A9-49C6-8EEB-EB9581FED377}" sibTransId="{200C5786-4682-4B04-9E73-2E91AF7F1DA7}"/>
    <dgm:cxn modelId="{9F7437AF-07D9-420B-9C5E-7FEFB65AA77F}" type="presOf" srcId="{E31F2768-2029-46FD-B69B-D853A72F8AE3}" destId="{26791841-1A0A-40E3-A08A-6499ED9EFC84}" srcOrd="0" destOrd="0" presId="urn:microsoft.com/office/officeart/2005/8/layout/hProcess9"/>
    <dgm:cxn modelId="{32A09BB9-64FF-4AC2-BF80-6A336E997AB1}" srcId="{4353AD60-F654-4523-8706-FEFD80A5F518}" destId="{3C8047D4-65A8-4D09-BAB5-14AD377EF67B}" srcOrd="7" destOrd="0" parTransId="{CC88305F-B813-4A20-B9AD-1337BB884F71}" sibTransId="{7CFED9FD-D3AE-49EC-BFE1-E696C4D5561D}"/>
    <dgm:cxn modelId="{C9A9DFBD-1CF7-4269-B2F3-1FAAD9739173}" type="presOf" srcId="{4353AD60-F654-4523-8706-FEFD80A5F518}" destId="{227C566E-7D1A-44B4-82FF-76FC40ABA984}" srcOrd="0" destOrd="0" presId="urn:microsoft.com/office/officeart/2005/8/layout/hProcess9"/>
    <dgm:cxn modelId="{0CC95FBF-7454-433A-BE7C-04AB6BFBFC3C}" type="presOf" srcId="{66C9158E-62D2-41C8-8B30-7D21E83E0D8A}" destId="{6B035635-518A-4616-9724-9BF0C73157BF}" srcOrd="0" destOrd="0" presId="urn:microsoft.com/office/officeart/2005/8/layout/hProcess9"/>
    <dgm:cxn modelId="{E7FCD2C5-9CBB-447D-990D-FD414F336D56}" type="presOf" srcId="{0AB59710-E0A7-4BF4-BB62-2FDEE10B2F61}" destId="{B32CFF1B-A372-459D-A5F1-963F4F4542D7}" srcOrd="0" destOrd="0" presId="urn:microsoft.com/office/officeart/2005/8/layout/hProcess9"/>
    <dgm:cxn modelId="{512AF5E8-91D1-471A-A246-A0FB0C090AF5}" type="presOf" srcId="{58096F25-A6C7-43A9-B85F-3F13358D619A}" destId="{CF0C1B77-2425-456A-AEE0-B7FAF23A233A}" srcOrd="0" destOrd="0" presId="urn:microsoft.com/office/officeart/2005/8/layout/hProcess9"/>
    <dgm:cxn modelId="{D519F2EF-980C-40C3-91EE-F6A6E0BD1530}" srcId="{4353AD60-F654-4523-8706-FEFD80A5F518}" destId="{D39E7B2B-9A8F-425E-9B74-1A011DE237CB}" srcOrd="2" destOrd="0" parTransId="{9A0929DB-1392-4291-8130-9372988D380B}" sibTransId="{9E7333CB-7ED2-4C57-B643-51E60BA5BBC2}"/>
    <dgm:cxn modelId="{A6E76D28-D4A7-4EC6-8602-423AE4471EE0}" type="presParOf" srcId="{227C566E-7D1A-44B4-82FF-76FC40ABA984}" destId="{87C8E564-DDC0-4430-B3EA-6A92A1D79048}" srcOrd="0" destOrd="0" presId="urn:microsoft.com/office/officeart/2005/8/layout/hProcess9"/>
    <dgm:cxn modelId="{25E4178D-11BA-4103-A44F-63AF425575F9}" type="presParOf" srcId="{227C566E-7D1A-44B4-82FF-76FC40ABA984}" destId="{78ED9D59-F82F-4F09-ADBD-251D7FE56231}" srcOrd="1" destOrd="0" presId="urn:microsoft.com/office/officeart/2005/8/layout/hProcess9"/>
    <dgm:cxn modelId="{EDB8216E-BE4D-466F-926A-E4805155AEEC}" type="presParOf" srcId="{78ED9D59-F82F-4F09-ADBD-251D7FE56231}" destId="{B32CFF1B-A372-459D-A5F1-963F4F4542D7}" srcOrd="0" destOrd="0" presId="urn:microsoft.com/office/officeart/2005/8/layout/hProcess9"/>
    <dgm:cxn modelId="{A593EB5C-4998-4240-A055-13F339BECEF4}" type="presParOf" srcId="{78ED9D59-F82F-4F09-ADBD-251D7FE56231}" destId="{099FCADB-2F36-4B20-B5A4-A029BEF9D4B8}" srcOrd="1" destOrd="0" presId="urn:microsoft.com/office/officeart/2005/8/layout/hProcess9"/>
    <dgm:cxn modelId="{4B8C7ADA-C50B-4C6C-80B4-CA4374DA9264}" type="presParOf" srcId="{78ED9D59-F82F-4F09-ADBD-251D7FE56231}" destId="{01A2A432-923F-439A-98D3-44597AC082B5}" srcOrd="2" destOrd="0" presId="urn:microsoft.com/office/officeart/2005/8/layout/hProcess9"/>
    <dgm:cxn modelId="{417583EA-540C-4153-9E79-55B4ADA55BF2}" type="presParOf" srcId="{78ED9D59-F82F-4F09-ADBD-251D7FE56231}" destId="{75312CE6-58D8-405C-8BC4-26314BFEFB87}" srcOrd="3" destOrd="0" presId="urn:microsoft.com/office/officeart/2005/8/layout/hProcess9"/>
    <dgm:cxn modelId="{DC555D56-7725-4709-B82E-C0D5F17B7FE8}" type="presParOf" srcId="{78ED9D59-F82F-4F09-ADBD-251D7FE56231}" destId="{1A2BAB7E-0489-407B-9145-D7F8BEEC8B6D}" srcOrd="4" destOrd="0" presId="urn:microsoft.com/office/officeart/2005/8/layout/hProcess9"/>
    <dgm:cxn modelId="{9EAF1ECF-517F-418B-B1A4-A044CABE6F33}" type="presParOf" srcId="{78ED9D59-F82F-4F09-ADBD-251D7FE56231}" destId="{B24008EA-CB30-4E1C-89B8-1F6B23A51E05}" srcOrd="5" destOrd="0" presId="urn:microsoft.com/office/officeart/2005/8/layout/hProcess9"/>
    <dgm:cxn modelId="{88EA8D1B-2C70-45E6-AAB3-2C42B2F461E0}" type="presParOf" srcId="{78ED9D59-F82F-4F09-ADBD-251D7FE56231}" destId="{26791841-1A0A-40E3-A08A-6499ED9EFC84}" srcOrd="6" destOrd="0" presId="urn:microsoft.com/office/officeart/2005/8/layout/hProcess9"/>
    <dgm:cxn modelId="{5BE3F506-D432-4744-AB3D-C5626BA061F9}" type="presParOf" srcId="{78ED9D59-F82F-4F09-ADBD-251D7FE56231}" destId="{C075A3D5-DAA0-4735-8F8F-E4D84CF9BB1C}" srcOrd="7" destOrd="0" presId="urn:microsoft.com/office/officeart/2005/8/layout/hProcess9"/>
    <dgm:cxn modelId="{75F9C9C2-CD0A-4294-AEF4-01F07C2104F0}" type="presParOf" srcId="{78ED9D59-F82F-4F09-ADBD-251D7FE56231}" destId="{CF0C1B77-2425-456A-AEE0-B7FAF23A233A}" srcOrd="8" destOrd="0" presId="urn:microsoft.com/office/officeart/2005/8/layout/hProcess9"/>
    <dgm:cxn modelId="{106EDF89-7058-41BF-B781-36F6A143D6DF}" type="presParOf" srcId="{78ED9D59-F82F-4F09-ADBD-251D7FE56231}" destId="{5D7E31F3-5DB5-4BBC-941C-C4AF890C88CE}" srcOrd="9" destOrd="0" presId="urn:microsoft.com/office/officeart/2005/8/layout/hProcess9"/>
    <dgm:cxn modelId="{C7E0B131-E06E-4DDB-AA04-53ECE1B1C47D}" type="presParOf" srcId="{78ED9D59-F82F-4F09-ADBD-251D7FE56231}" destId="{FFF0B778-EA18-401B-AC0A-C238C313516C}" srcOrd="10" destOrd="0" presId="urn:microsoft.com/office/officeart/2005/8/layout/hProcess9"/>
    <dgm:cxn modelId="{EC7B05C6-91FA-49A8-A180-972A3F10C899}" type="presParOf" srcId="{78ED9D59-F82F-4F09-ADBD-251D7FE56231}" destId="{D45EB62A-48B2-4CCE-81DC-9CE7AB65F858}" srcOrd="11" destOrd="0" presId="urn:microsoft.com/office/officeart/2005/8/layout/hProcess9"/>
    <dgm:cxn modelId="{0D6FEC18-119A-46BC-B61D-C207185BEE13}" type="presParOf" srcId="{78ED9D59-F82F-4F09-ADBD-251D7FE56231}" destId="{6B035635-518A-4616-9724-9BF0C73157BF}" srcOrd="12" destOrd="0" presId="urn:microsoft.com/office/officeart/2005/8/layout/hProcess9"/>
    <dgm:cxn modelId="{1FDFE7E5-F653-49DD-AE1F-09995A9648B1}" type="presParOf" srcId="{78ED9D59-F82F-4F09-ADBD-251D7FE56231}" destId="{1B17B95F-4E04-4A2D-9B20-3D75F30EA027}" srcOrd="13" destOrd="0" presId="urn:microsoft.com/office/officeart/2005/8/layout/hProcess9"/>
    <dgm:cxn modelId="{5A2A7FF6-84B7-4C9D-B484-AA5D9854FCA5}" type="presParOf" srcId="{78ED9D59-F82F-4F09-ADBD-251D7FE56231}" destId="{F00E6D68-6795-4047-9EF0-EB556ACCC857}" srcOrd="1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C8E564-DDC0-4430-B3EA-6A92A1D79048}">
      <dsp:nvSpPr>
        <dsp:cNvPr id="0" name=""/>
        <dsp:cNvSpPr/>
      </dsp:nvSpPr>
      <dsp:spPr>
        <a:xfrm>
          <a:off x="716000" y="0"/>
          <a:ext cx="8114670" cy="258140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2CFF1B-A372-459D-A5F1-963F4F4542D7}">
      <dsp:nvSpPr>
        <dsp:cNvPr id="0" name=""/>
        <dsp:cNvSpPr/>
      </dsp:nvSpPr>
      <dsp:spPr>
        <a:xfrm>
          <a:off x="4315"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Etkinlik Adı</a:t>
          </a:r>
        </a:p>
      </dsp:txBody>
      <dsp:txXfrm>
        <a:off x="54720" y="824825"/>
        <a:ext cx="999162" cy="931750"/>
      </dsp:txXfrm>
    </dsp:sp>
    <dsp:sp modelId="{01A2A432-923F-439A-98D3-44597AC082B5}">
      <dsp:nvSpPr>
        <dsp:cNvPr id="0" name=""/>
        <dsp:cNvSpPr/>
      </dsp:nvSpPr>
      <dsp:spPr>
        <a:xfrm>
          <a:off x="1209753"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Etkinliğin Amacı</a:t>
          </a:r>
        </a:p>
      </dsp:txBody>
      <dsp:txXfrm>
        <a:off x="1260158" y="824825"/>
        <a:ext cx="999162" cy="931750"/>
      </dsp:txXfrm>
    </dsp:sp>
    <dsp:sp modelId="{1A2BAB7E-0489-407B-9145-D7F8BEEC8B6D}">
      <dsp:nvSpPr>
        <dsp:cNvPr id="0" name=""/>
        <dsp:cNvSpPr/>
      </dsp:nvSpPr>
      <dsp:spPr>
        <a:xfrm>
          <a:off x="2415191"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Etkinliğin Tanımı</a:t>
          </a:r>
        </a:p>
      </dsp:txBody>
      <dsp:txXfrm>
        <a:off x="2465596" y="824825"/>
        <a:ext cx="999162" cy="931750"/>
      </dsp:txXfrm>
    </dsp:sp>
    <dsp:sp modelId="{26791841-1A0A-40E3-A08A-6499ED9EFC84}">
      <dsp:nvSpPr>
        <dsp:cNvPr id="0" name=""/>
        <dsp:cNvSpPr/>
      </dsp:nvSpPr>
      <dsp:spPr>
        <a:xfrm>
          <a:off x="3620630"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Yaş/Sınıf</a:t>
          </a:r>
        </a:p>
      </dsp:txBody>
      <dsp:txXfrm>
        <a:off x="3671035" y="824825"/>
        <a:ext cx="999162" cy="931750"/>
      </dsp:txXfrm>
    </dsp:sp>
    <dsp:sp modelId="{CF0C1B77-2425-456A-AEE0-B7FAF23A233A}">
      <dsp:nvSpPr>
        <dsp:cNvPr id="0" name=""/>
        <dsp:cNvSpPr/>
      </dsp:nvSpPr>
      <dsp:spPr>
        <a:xfrm>
          <a:off x="4826068"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Gerekli Ön Beceriler</a:t>
          </a:r>
        </a:p>
      </dsp:txBody>
      <dsp:txXfrm>
        <a:off x="4876473" y="824825"/>
        <a:ext cx="999162" cy="931750"/>
      </dsp:txXfrm>
    </dsp:sp>
    <dsp:sp modelId="{FFF0B778-EA18-401B-AC0A-C238C313516C}">
      <dsp:nvSpPr>
        <dsp:cNvPr id="0" name=""/>
        <dsp:cNvSpPr/>
      </dsp:nvSpPr>
      <dsp:spPr>
        <a:xfrm>
          <a:off x="6031506"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Gerekli Malzemeler</a:t>
          </a:r>
        </a:p>
      </dsp:txBody>
      <dsp:txXfrm>
        <a:off x="6081911" y="824825"/>
        <a:ext cx="999162" cy="931750"/>
      </dsp:txXfrm>
    </dsp:sp>
    <dsp:sp modelId="{6B035635-518A-4616-9724-9BF0C73157BF}">
      <dsp:nvSpPr>
        <dsp:cNvPr id="0" name=""/>
        <dsp:cNvSpPr/>
      </dsp:nvSpPr>
      <dsp:spPr>
        <a:xfrm>
          <a:off x="7236944"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Aşamalar</a:t>
          </a:r>
        </a:p>
      </dsp:txBody>
      <dsp:txXfrm>
        <a:off x="7287349" y="824825"/>
        <a:ext cx="999162" cy="931750"/>
      </dsp:txXfrm>
    </dsp:sp>
    <dsp:sp modelId="{F00E6D68-6795-4047-9EF0-EB556ACCC857}">
      <dsp:nvSpPr>
        <dsp:cNvPr id="0" name=""/>
        <dsp:cNvSpPr/>
      </dsp:nvSpPr>
      <dsp:spPr>
        <a:xfrm>
          <a:off x="8442382" y="774420"/>
          <a:ext cx="1099972" cy="1032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t>Tartışma Soruları</a:t>
          </a:r>
        </a:p>
      </dsp:txBody>
      <dsp:txXfrm>
        <a:off x="8492787" y="824825"/>
        <a:ext cx="999162" cy="93175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1/25/2019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dirty="0"/>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FA7EF24-5C96-4B0D-AD4D-6C55EFCF949B}" type="slidenum">
              <a:rPr lang="en-US" smtClean="0"/>
              <a:t>22</a:t>
            </a:fld>
            <a:endParaRPr lang="en-US" dirty="0"/>
          </a:p>
        </p:txBody>
      </p:sp>
    </p:spTree>
    <p:extLst>
      <p:ext uri="{BB962C8B-B14F-4D97-AF65-F5344CB8AC3E}">
        <p14:creationId xmlns:p14="http://schemas.microsoft.com/office/powerpoint/2010/main" val="114815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dirty="0"/>
              <a:t>© 2018</a:t>
            </a: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dirty="0"/>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 2018</a:t>
            </a:r>
          </a:p>
        </p:txBody>
      </p:sp>
      <p:sp>
        <p:nvSpPr>
          <p:cNvPr id="6" name="Footer Placeholder 5"/>
          <p:cNvSpPr>
            <a:spLocks noGrp="1"/>
          </p:cNvSpPr>
          <p:nvPr>
            <p:ph type="ftr" sz="quarter" idx="11"/>
          </p:nvPr>
        </p:nvSpPr>
        <p:spPr/>
        <p:txBody>
          <a:bodyPr/>
          <a:lstStyle/>
          <a:p>
            <a:r>
              <a:rPr lang="tr-TR" dirty="0"/>
              <a:t>Kuramdan Uygulamaya Programlama Öğretimi</a:t>
            </a:r>
            <a:endParaRPr lang="en-US" dirty="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 2018</a:t>
            </a:r>
          </a:p>
        </p:txBody>
      </p:sp>
      <p:sp>
        <p:nvSpPr>
          <p:cNvPr id="8" name="Footer Placeholder 7"/>
          <p:cNvSpPr>
            <a:spLocks noGrp="1"/>
          </p:cNvSpPr>
          <p:nvPr>
            <p:ph type="ftr" sz="quarter" idx="11"/>
          </p:nvPr>
        </p:nvSpPr>
        <p:spPr/>
        <p:txBody>
          <a:bodyPr/>
          <a:lstStyle/>
          <a:p>
            <a:r>
              <a:rPr lang="tr-TR" dirty="0"/>
              <a:t>Kuramdan Uygulamaya Programlama Öğretimi</a:t>
            </a:r>
            <a:endParaRPr lang="en-US" dirty="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 2018</a:t>
            </a:r>
          </a:p>
        </p:txBody>
      </p:sp>
      <p:sp>
        <p:nvSpPr>
          <p:cNvPr id="4" name="Footer Placeholder 3"/>
          <p:cNvSpPr>
            <a:spLocks noGrp="1"/>
          </p:cNvSpPr>
          <p:nvPr>
            <p:ph type="ftr" sz="quarter" idx="11"/>
          </p:nvPr>
        </p:nvSpPr>
        <p:spPr/>
        <p:txBody>
          <a:bodyPr/>
          <a:lstStyle/>
          <a:p>
            <a:r>
              <a:rPr lang="tr-TR" dirty="0"/>
              <a:t>Kuramdan Uygulamaya Programlama Öğretimi</a:t>
            </a:r>
            <a:endParaRPr lang="en-US" dirty="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 2018</a:t>
            </a:r>
          </a:p>
        </p:txBody>
      </p:sp>
      <p:sp>
        <p:nvSpPr>
          <p:cNvPr id="3" name="Footer Placeholder 2"/>
          <p:cNvSpPr>
            <a:spLocks noGrp="1"/>
          </p:cNvSpPr>
          <p:nvPr>
            <p:ph type="ftr" sz="quarter" idx="11"/>
          </p:nvPr>
        </p:nvSpPr>
        <p:spPr/>
        <p:txBody>
          <a:bodyPr/>
          <a:lstStyle/>
          <a:p>
            <a:r>
              <a:rPr lang="tr-TR" dirty="0"/>
              <a:t>Kuramdan Uygulamaya Programlama Öğretimi</a:t>
            </a:r>
            <a:endParaRPr lang="en-US" dirty="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 2018</a:t>
            </a:r>
          </a:p>
        </p:txBody>
      </p:sp>
      <p:sp>
        <p:nvSpPr>
          <p:cNvPr id="6" name="Footer Placeholder 5"/>
          <p:cNvSpPr>
            <a:spLocks noGrp="1"/>
          </p:cNvSpPr>
          <p:nvPr>
            <p:ph type="ftr" sz="quarter" idx="11"/>
          </p:nvPr>
        </p:nvSpPr>
        <p:spPr/>
        <p:txBody>
          <a:bodyPr/>
          <a:lstStyle/>
          <a:p>
            <a:r>
              <a:rPr lang="tr-TR" dirty="0"/>
              <a:t>Kuramdan Uygulamaya Programlama Öğretimi</a:t>
            </a:r>
            <a:endParaRPr lang="en-US" dirty="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dirty="0"/>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dirty="0"/>
              <a:t>© 2018</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dirty="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Bölüm 7</a:t>
            </a:r>
          </a:p>
        </p:txBody>
      </p:sp>
      <p:sp>
        <p:nvSpPr>
          <p:cNvPr id="3" name="Subtitle 2"/>
          <p:cNvSpPr>
            <a:spLocks noGrp="1"/>
          </p:cNvSpPr>
          <p:nvPr>
            <p:ph type="subTitle" idx="1"/>
          </p:nvPr>
        </p:nvSpPr>
        <p:spPr>
          <a:xfrm>
            <a:off x="1524000" y="3602038"/>
            <a:ext cx="9144000" cy="866445"/>
          </a:xfrm>
        </p:spPr>
        <p:txBody>
          <a:bodyPr/>
          <a:lstStyle/>
          <a:p>
            <a:r>
              <a:rPr lang="tr-TR" dirty="0">
                <a:solidFill>
                  <a:schemeClr val="bg2">
                    <a:lumMod val="50000"/>
                  </a:schemeClr>
                </a:solidFill>
              </a:rPr>
              <a:t>Programlama Öğretiminde Bilgisayarsız Etkinlikler</a:t>
            </a: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chemeClr val="accent2">
                    <a:lumMod val="75000"/>
                  </a:schemeClr>
                </a:solidFill>
              </a:rPr>
              <a:t>Dr. Öğr. Üyesi Polat Şendurur</a:t>
            </a:r>
            <a:endParaRPr lang="en-US" dirty="0">
              <a:solidFill>
                <a:schemeClr val="accent2">
                  <a:lumMod val="75000"/>
                </a:schemeClr>
              </a:solidFill>
            </a:endParaRPr>
          </a:p>
        </p:txBody>
      </p:sp>
    </p:spTree>
    <p:extLst>
      <p:ext uri="{BB962C8B-B14F-4D97-AF65-F5344CB8AC3E}">
        <p14:creationId xmlns:p14="http://schemas.microsoft.com/office/powerpoint/2010/main" val="290879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44CDED-18F1-484F-9797-0A76130B92DC}"/>
              </a:ext>
            </a:extLst>
          </p:cNvPr>
          <p:cNvSpPr>
            <a:spLocks noGrp="1"/>
          </p:cNvSpPr>
          <p:nvPr>
            <p:ph type="title"/>
          </p:nvPr>
        </p:nvSpPr>
        <p:spPr/>
        <p:txBody>
          <a:bodyPr/>
          <a:lstStyle/>
          <a:p>
            <a:r>
              <a:rPr lang="tr-TR" dirty="0"/>
              <a:t>Etkinliğin Tanımı</a:t>
            </a:r>
          </a:p>
        </p:txBody>
      </p:sp>
      <p:sp>
        <p:nvSpPr>
          <p:cNvPr id="3" name="İçerik Yer Tutucusu 2">
            <a:extLst>
              <a:ext uri="{FF2B5EF4-FFF2-40B4-BE49-F238E27FC236}">
                <a16:creationId xmlns:a16="http://schemas.microsoft.com/office/drawing/2014/main" id="{45FE0FBA-9060-4A3E-AE95-88A6714BA09C}"/>
              </a:ext>
            </a:extLst>
          </p:cNvPr>
          <p:cNvSpPr>
            <a:spLocks noGrp="1"/>
          </p:cNvSpPr>
          <p:nvPr>
            <p:ph idx="1"/>
          </p:nvPr>
        </p:nvSpPr>
        <p:spPr/>
        <p:txBody>
          <a:bodyPr/>
          <a:lstStyle/>
          <a:p>
            <a:r>
              <a:rPr lang="tr-TR" dirty="0"/>
              <a:t>Bu bölümde temel hatları ile etkinlik süreci tanıtılır. </a:t>
            </a:r>
          </a:p>
          <a:p>
            <a:r>
              <a:rPr lang="tr-TR" dirty="0"/>
              <a:t>Genel bakış açısıyla etkinlikte yapılacaklar tanımlanır. </a:t>
            </a:r>
          </a:p>
          <a:p>
            <a:r>
              <a:rPr lang="tr-TR" dirty="0"/>
              <a:t>Etkinliğin detaylı aşamalarını oluşturmak için yol göstermesi açısından önemlidir. </a:t>
            </a:r>
          </a:p>
        </p:txBody>
      </p:sp>
      <p:sp>
        <p:nvSpPr>
          <p:cNvPr id="4" name="Veri Yer Tutucusu 3">
            <a:extLst>
              <a:ext uri="{FF2B5EF4-FFF2-40B4-BE49-F238E27FC236}">
                <a16:creationId xmlns:a16="http://schemas.microsoft.com/office/drawing/2014/main" id="{3835CDEA-FAB5-4E72-9DF9-F2B81F336759}"/>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A5A96BF8-C988-44AB-9BBE-D70FFCC5AA88}"/>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F61279EC-3311-43E6-9640-F8D73CEE9952}"/>
              </a:ext>
            </a:extLst>
          </p:cNvPr>
          <p:cNvSpPr>
            <a:spLocks noGrp="1"/>
          </p:cNvSpPr>
          <p:nvPr>
            <p:ph type="sldNum" sz="quarter" idx="12"/>
          </p:nvPr>
        </p:nvSpPr>
        <p:spPr/>
        <p:txBody>
          <a:bodyPr/>
          <a:lstStyle/>
          <a:p>
            <a:fld id="{21BDECD0-44A4-40B4-8A9E-AC2682E4C7A3}" type="slidenum">
              <a:rPr lang="en-US" smtClean="0"/>
              <a:pPr/>
              <a:t>10</a:t>
            </a:fld>
            <a:endParaRPr lang="en-US" dirty="0"/>
          </a:p>
        </p:txBody>
      </p:sp>
    </p:spTree>
    <p:extLst>
      <p:ext uri="{BB962C8B-B14F-4D97-AF65-F5344CB8AC3E}">
        <p14:creationId xmlns:p14="http://schemas.microsoft.com/office/powerpoint/2010/main" val="329768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45635F-A32A-4313-BDA9-F6D3E4830AEA}"/>
              </a:ext>
            </a:extLst>
          </p:cNvPr>
          <p:cNvSpPr>
            <a:spLocks noGrp="1"/>
          </p:cNvSpPr>
          <p:nvPr>
            <p:ph type="title"/>
          </p:nvPr>
        </p:nvSpPr>
        <p:spPr/>
        <p:txBody>
          <a:bodyPr/>
          <a:lstStyle/>
          <a:p>
            <a:r>
              <a:rPr lang="tr-TR" dirty="0"/>
              <a:t>Yaş/Sınıf</a:t>
            </a:r>
          </a:p>
        </p:txBody>
      </p:sp>
      <p:sp>
        <p:nvSpPr>
          <p:cNvPr id="3" name="İçerik Yer Tutucusu 2">
            <a:extLst>
              <a:ext uri="{FF2B5EF4-FFF2-40B4-BE49-F238E27FC236}">
                <a16:creationId xmlns:a16="http://schemas.microsoft.com/office/drawing/2014/main" id="{B64C979A-5B55-47DF-AB46-8FA88874A6CB}"/>
              </a:ext>
            </a:extLst>
          </p:cNvPr>
          <p:cNvSpPr>
            <a:spLocks noGrp="1"/>
          </p:cNvSpPr>
          <p:nvPr>
            <p:ph idx="1"/>
          </p:nvPr>
        </p:nvSpPr>
        <p:spPr/>
        <p:txBody>
          <a:bodyPr/>
          <a:lstStyle/>
          <a:p>
            <a:r>
              <a:rPr lang="tr-TR" dirty="0"/>
              <a:t>Etkinliğin hangi gruba uygun olduğu bu bölümde belirlenir. </a:t>
            </a:r>
          </a:p>
          <a:p>
            <a:r>
              <a:rPr lang="tr-TR" dirty="0"/>
              <a:t>Öğretmenin etkinliğini oluştururken esnek olması da beklenebilir. </a:t>
            </a:r>
          </a:p>
          <a:p>
            <a:r>
              <a:rPr lang="tr-TR" dirty="0"/>
              <a:t>Problem çözme sürecinde eklenebilecek zorluklar, etkinliğin karmaşıklığı ya da gerekli ön beceriler dikkate alınmalıdır. </a:t>
            </a:r>
          </a:p>
          <a:p>
            <a:r>
              <a:rPr lang="tr-TR" dirty="0"/>
              <a:t>Etkinlik içindeki bazı unsurların değiştirilmesinin etkinliği farklı yaş gruplarına da uygun hale getirebileceği de göz ardı edilmemelidir.</a:t>
            </a:r>
          </a:p>
        </p:txBody>
      </p:sp>
      <p:sp>
        <p:nvSpPr>
          <p:cNvPr id="4" name="Veri Yer Tutucusu 3">
            <a:extLst>
              <a:ext uri="{FF2B5EF4-FFF2-40B4-BE49-F238E27FC236}">
                <a16:creationId xmlns:a16="http://schemas.microsoft.com/office/drawing/2014/main" id="{1BFDAFDF-9266-48BC-9786-2D112A36FA4D}"/>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A3C61FF5-8D62-47EC-9B62-B9DD77407D05}"/>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AE7519B8-C30C-40F6-872C-8E4176609000}"/>
              </a:ext>
            </a:extLst>
          </p:cNvPr>
          <p:cNvSpPr>
            <a:spLocks noGrp="1"/>
          </p:cNvSpPr>
          <p:nvPr>
            <p:ph type="sldNum" sz="quarter" idx="12"/>
          </p:nvPr>
        </p:nvSpPr>
        <p:spPr/>
        <p:txBody>
          <a:bodyPr/>
          <a:lstStyle/>
          <a:p>
            <a:fld id="{21BDECD0-44A4-40B4-8A9E-AC2682E4C7A3}" type="slidenum">
              <a:rPr lang="en-US" smtClean="0"/>
              <a:pPr/>
              <a:t>11</a:t>
            </a:fld>
            <a:endParaRPr lang="en-US" dirty="0"/>
          </a:p>
        </p:txBody>
      </p:sp>
    </p:spTree>
    <p:extLst>
      <p:ext uri="{BB962C8B-B14F-4D97-AF65-F5344CB8AC3E}">
        <p14:creationId xmlns:p14="http://schemas.microsoft.com/office/powerpoint/2010/main" val="70545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C6C891-118A-4C39-833C-5E7B965DD3A4}"/>
              </a:ext>
            </a:extLst>
          </p:cNvPr>
          <p:cNvSpPr>
            <a:spLocks noGrp="1"/>
          </p:cNvSpPr>
          <p:nvPr>
            <p:ph type="title"/>
          </p:nvPr>
        </p:nvSpPr>
        <p:spPr/>
        <p:txBody>
          <a:bodyPr/>
          <a:lstStyle/>
          <a:p>
            <a:r>
              <a:rPr lang="tr-TR" dirty="0"/>
              <a:t>Gerekli Ön Beceriler</a:t>
            </a:r>
          </a:p>
        </p:txBody>
      </p:sp>
      <p:sp>
        <p:nvSpPr>
          <p:cNvPr id="3" name="İçerik Yer Tutucusu 2">
            <a:extLst>
              <a:ext uri="{FF2B5EF4-FFF2-40B4-BE49-F238E27FC236}">
                <a16:creationId xmlns:a16="http://schemas.microsoft.com/office/drawing/2014/main" id="{AF669E71-2FF2-4490-BE18-45166018E147}"/>
              </a:ext>
            </a:extLst>
          </p:cNvPr>
          <p:cNvSpPr>
            <a:spLocks noGrp="1"/>
          </p:cNvSpPr>
          <p:nvPr>
            <p:ph idx="1"/>
          </p:nvPr>
        </p:nvSpPr>
        <p:spPr/>
        <p:txBody>
          <a:bodyPr/>
          <a:lstStyle/>
          <a:p>
            <a:r>
              <a:rPr lang="tr-TR" dirty="0"/>
              <a:t>Programlama eğitiminde öğrencinin bazı kavramları algılayabilmesi ve öğrenebilmesi, öncesinde bazı bilgi ve becerileri zorunlu kılmaktadır.</a:t>
            </a:r>
          </a:p>
          <a:p>
            <a:r>
              <a:rPr lang="tr-TR" dirty="0"/>
              <a:t>Etkinliğin tanımı ve amacı belirlenirken öğrencilerin programlamaya yönelik veya programlama dışı olan gerekli ön bilgi ve beceriler bu bölümde listelenmelidir.</a:t>
            </a:r>
          </a:p>
        </p:txBody>
      </p:sp>
      <p:sp>
        <p:nvSpPr>
          <p:cNvPr id="4" name="Veri Yer Tutucusu 3">
            <a:extLst>
              <a:ext uri="{FF2B5EF4-FFF2-40B4-BE49-F238E27FC236}">
                <a16:creationId xmlns:a16="http://schemas.microsoft.com/office/drawing/2014/main" id="{33220C9F-E1CE-4EC8-8C7F-75068DA6B414}"/>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752BDA65-56E4-41EA-94E1-DCADA103BC12}"/>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2A875E43-BB30-41C5-8578-4E85C35F5F71}"/>
              </a:ext>
            </a:extLst>
          </p:cNvPr>
          <p:cNvSpPr>
            <a:spLocks noGrp="1"/>
          </p:cNvSpPr>
          <p:nvPr>
            <p:ph type="sldNum" sz="quarter" idx="12"/>
          </p:nvPr>
        </p:nvSpPr>
        <p:spPr/>
        <p:txBody>
          <a:bodyPr/>
          <a:lstStyle/>
          <a:p>
            <a:fld id="{21BDECD0-44A4-40B4-8A9E-AC2682E4C7A3}" type="slidenum">
              <a:rPr lang="en-US" smtClean="0"/>
              <a:pPr/>
              <a:t>12</a:t>
            </a:fld>
            <a:endParaRPr lang="en-US" dirty="0"/>
          </a:p>
        </p:txBody>
      </p:sp>
    </p:spTree>
    <p:extLst>
      <p:ext uri="{BB962C8B-B14F-4D97-AF65-F5344CB8AC3E}">
        <p14:creationId xmlns:p14="http://schemas.microsoft.com/office/powerpoint/2010/main" val="301938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B63A02-29DE-45A3-B242-9A6433D320C9}"/>
              </a:ext>
            </a:extLst>
          </p:cNvPr>
          <p:cNvSpPr>
            <a:spLocks noGrp="1"/>
          </p:cNvSpPr>
          <p:nvPr>
            <p:ph type="title"/>
          </p:nvPr>
        </p:nvSpPr>
        <p:spPr/>
        <p:txBody>
          <a:bodyPr/>
          <a:lstStyle/>
          <a:p>
            <a:r>
              <a:rPr lang="tr-TR" dirty="0"/>
              <a:t>Gerekli Malzemeler</a:t>
            </a:r>
          </a:p>
        </p:txBody>
      </p:sp>
      <p:sp>
        <p:nvSpPr>
          <p:cNvPr id="3" name="İçerik Yer Tutucusu 2">
            <a:extLst>
              <a:ext uri="{FF2B5EF4-FFF2-40B4-BE49-F238E27FC236}">
                <a16:creationId xmlns:a16="http://schemas.microsoft.com/office/drawing/2014/main" id="{58B250E1-2A22-48A4-BF56-61F5062060B3}"/>
              </a:ext>
            </a:extLst>
          </p:cNvPr>
          <p:cNvSpPr>
            <a:spLocks noGrp="1"/>
          </p:cNvSpPr>
          <p:nvPr>
            <p:ph idx="1"/>
          </p:nvPr>
        </p:nvSpPr>
        <p:spPr/>
        <p:txBody>
          <a:bodyPr/>
          <a:lstStyle/>
          <a:p>
            <a:r>
              <a:rPr lang="tr-TR" dirty="0"/>
              <a:t>Bilgisayar kullanmadan yapılan programlama etkinlikleri çoğu zaman bazı materyaller gerektirir. </a:t>
            </a:r>
          </a:p>
          <a:p>
            <a:r>
              <a:rPr lang="tr-TR" dirty="0"/>
              <a:t>Bu materyallerin bir kısmı kendiliğinden hazır olan, bir kısmı ise ön hazırlık gerektiren nesneler olabilir. </a:t>
            </a:r>
          </a:p>
          <a:p>
            <a:r>
              <a:rPr lang="tr-TR" dirty="0"/>
              <a:t>Örneğin bazen boş bir kâğıt ya da pet şişe bir materyal olabilirken, kimi zaman bilgisayarda hazırlanmış ve çıktısı alınmış oyun kartları gerekli olabilir. </a:t>
            </a:r>
          </a:p>
          <a:p>
            <a:r>
              <a:rPr lang="tr-TR" dirty="0"/>
              <a:t>Gerekli malzemeler bölümünde ihtiyaç duyulan malzemeler listelenmeli, ihtiyaca göre hazırlanma süreci açıklanmalıdır.</a:t>
            </a:r>
          </a:p>
        </p:txBody>
      </p:sp>
      <p:sp>
        <p:nvSpPr>
          <p:cNvPr id="4" name="Veri Yer Tutucusu 3">
            <a:extLst>
              <a:ext uri="{FF2B5EF4-FFF2-40B4-BE49-F238E27FC236}">
                <a16:creationId xmlns:a16="http://schemas.microsoft.com/office/drawing/2014/main" id="{3DE0780C-597D-4762-9A5B-182D890D39E0}"/>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5F530A17-C842-4EA0-857D-B1DA206879FF}"/>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DF519E07-66C1-40A0-9FFD-B63263F6F3A2}"/>
              </a:ext>
            </a:extLst>
          </p:cNvPr>
          <p:cNvSpPr>
            <a:spLocks noGrp="1"/>
          </p:cNvSpPr>
          <p:nvPr>
            <p:ph type="sldNum" sz="quarter" idx="12"/>
          </p:nvPr>
        </p:nvSpPr>
        <p:spPr/>
        <p:txBody>
          <a:bodyPr/>
          <a:lstStyle/>
          <a:p>
            <a:fld id="{21BDECD0-44A4-40B4-8A9E-AC2682E4C7A3}" type="slidenum">
              <a:rPr lang="en-US" smtClean="0"/>
              <a:pPr/>
              <a:t>13</a:t>
            </a:fld>
            <a:endParaRPr lang="en-US" dirty="0"/>
          </a:p>
        </p:txBody>
      </p:sp>
    </p:spTree>
    <p:extLst>
      <p:ext uri="{BB962C8B-B14F-4D97-AF65-F5344CB8AC3E}">
        <p14:creationId xmlns:p14="http://schemas.microsoft.com/office/powerpoint/2010/main" val="1866542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1AB318-09FF-4B55-9A2E-26F16A4DA79E}"/>
              </a:ext>
            </a:extLst>
          </p:cNvPr>
          <p:cNvSpPr>
            <a:spLocks noGrp="1"/>
          </p:cNvSpPr>
          <p:nvPr>
            <p:ph type="title"/>
          </p:nvPr>
        </p:nvSpPr>
        <p:spPr/>
        <p:txBody>
          <a:bodyPr/>
          <a:lstStyle/>
          <a:p>
            <a:r>
              <a:rPr lang="tr-TR" dirty="0"/>
              <a:t>Aşamalar</a:t>
            </a:r>
          </a:p>
        </p:txBody>
      </p:sp>
      <p:sp>
        <p:nvSpPr>
          <p:cNvPr id="3" name="İçerik Yer Tutucusu 2">
            <a:extLst>
              <a:ext uri="{FF2B5EF4-FFF2-40B4-BE49-F238E27FC236}">
                <a16:creationId xmlns:a16="http://schemas.microsoft.com/office/drawing/2014/main" id="{B60ED645-4CD7-492E-85DA-0C2EA04B6DA7}"/>
              </a:ext>
            </a:extLst>
          </p:cNvPr>
          <p:cNvSpPr>
            <a:spLocks noGrp="1"/>
          </p:cNvSpPr>
          <p:nvPr>
            <p:ph idx="1"/>
          </p:nvPr>
        </p:nvSpPr>
        <p:spPr/>
        <p:txBody>
          <a:bodyPr/>
          <a:lstStyle/>
          <a:p>
            <a:r>
              <a:rPr lang="tr-TR" dirty="0"/>
              <a:t>Bu bölümde öğretmen ve öğrencilerinin geçireceği süreç hikâyeleştirilmelidir. </a:t>
            </a:r>
          </a:p>
          <a:p>
            <a:r>
              <a:rPr lang="tr-TR" dirty="0"/>
              <a:t>Adım adım öğretmen ve öğrencilerinin yapacakları görevler sıralı olarak belirlenmelidir. </a:t>
            </a:r>
          </a:p>
          <a:p>
            <a:r>
              <a:rPr lang="tr-TR" dirty="0"/>
              <a:t>Burada bazı detaylar öğretmene bırakılabileceği gibi, tüm aşamalar çok ayrıntılı sınırları çizilmiş bir şekilde de verilebilir. </a:t>
            </a:r>
          </a:p>
        </p:txBody>
      </p:sp>
      <p:sp>
        <p:nvSpPr>
          <p:cNvPr id="4" name="Veri Yer Tutucusu 3">
            <a:extLst>
              <a:ext uri="{FF2B5EF4-FFF2-40B4-BE49-F238E27FC236}">
                <a16:creationId xmlns:a16="http://schemas.microsoft.com/office/drawing/2014/main" id="{4216CEC5-7F72-4C01-AB65-0AA7E34BDE5E}"/>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2A302197-1FD1-47D8-B8DC-083BD20C53E6}"/>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2CEE01D7-C4FC-495B-A9C2-C0F2ECE3894E}"/>
              </a:ext>
            </a:extLst>
          </p:cNvPr>
          <p:cNvSpPr>
            <a:spLocks noGrp="1"/>
          </p:cNvSpPr>
          <p:nvPr>
            <p:ph type="sldNum" sz="quarter" idx="12"/>
          </p:nvPr>
        </p:nvSpPr>
        <p:spPr/>
        <p:txBody>
          <a:bodyPr/>
          <a:lstStyle/>
          <a:p>
            <a:fld id="{21BDECD0-44A4-40B4-8A9E-AC2682E4C7A3}" type="slidenum">
              <a:rPr lang="en-US" smtClean="0"/>
              <a:pPr/>
              <a:t>14</a:t>
            </a:fld>
            <a:endParaRPr lang="en-US" dirty="0"/>
          </a:p>
        </p:txBody>
      </p:sp>
    </p:spTree>
    <p:extLst>
      <p:ext uri="{BB962C8B-B14F-4D97-AF65-F5344CB8AC3E}">
        <p14:creationId xmlns:p14="http://schemas.microsoft.com/office/powerpoint/2010/main" val="656920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57DDC4-4992-4D80-B6DA-0758990CE3EA}"/>
              </a:ext>
            </a:extLst>
          </p:cNvPr>
          <p:cNvSpPr>
            <a:spLocks noGrp="1"/>
          </p:cNvSpPr>
          <p:nvPr>
            <p:ph type="title"/>
          </p:nvPr>
        </p:nvSpPr>
        <p:spPr/>
        <p:txBody>
          <a:bodyPr/>
          <a:lstStyle/>
          <a:p>
            <a:r>
              <a:rPr lang="tr-TR" dirty="0"/>
              <a:t>Tartışma Soruları</a:t>
            </a:r>
          </a:p>
        </p:txBody>
      </p:sp>
      <p:sp>
        <p:nvSpPr>
          <p:cNvPr id="3" name="İçerik Yer Tutucusu 2">
            <a:extLst>
              <a:ext uri="{FF2B5EF4-FFF2-40B4-BE49-F238E27FC236}">
                <a16:creationId xmlns:a16="http://schemas.microsoft.com/office/drawing/2014/main" id="{8B103F81-786E-42DA-8BCA-DE8F386E16F9}"/>
              </a:ext>
            </a:extLst>
          </p:cNvPr>
          <p:cNvSpPr>
            <a:spLocks noGrp="1"/>
          </p:cNvSpPr>
          <p:nvPr>
            <p:ph idx="1"/>
          </p:nvPr>
        </p:nvSpPr>
        <p:spPr/>
        <p:txBody>
          <a:bodyPr/>
          <a:lstStyle/>
          <a:p>
            <a:r>
              <a:rPr lang="tr-TR" dirty="0"/>
              <a:t>Tartışma etkinliklerinin hemen her aşamasında olabilir. </a:t>
            </a:r>
          </a:p>
          <a:p>
            <a:r>
              <a:rPr lang="tr-TR" dirty="0"/>
              <a:t>Öğretmene süreç hakkında bilgi vermesi ve öğrencilerin kavramlara ne kadar ulaşabildiklerinin anlaşılmasının yanında olası kavram yanılgılarının ortaya çıkarılması noktasında önemli bir araçtır. </a:t>
            </a:r>
          </a:p>
          <a:p>
            <a:r>
              <a:rPr lang="tr-TR" dirty="0"/>
              <a:t>Önceden belirlenen tartışma soruları öğretmene yarar sağlayacaktır. </a:t>
            </a:r>
          </a:p>
          <a:p>
            <a:r>
              <a:rPr lang="tr-TR" dirty="0"/>
              <a:t>Ancak öğrencilerin anlık verdiği yanıtlar ya da sorduğu sorular, sınıfı gözlemlerken dikkati çeken noktalar yeni ve farklı tartışma sorularına ihtiyacı ortaya çıkarabilir. </a:t>
            </a:r>
          </a:p>
        </p:txBody>
      </p:sp>
      <p:sp>
        <p:nvSpPr>
          <p:cNvPr id="4" name="Veri Yer Tutucusu 3">
            <a:extLst>
              <a:ext uri="{FF2B5EF4-FFF2-40B4-BE49-F238E27FC236}">
                <a16:creationId xmlns:a16="http://schemas.microsoft.com/office/drawing/2014/main" id="{9BB0D22A-6AF4-44D3-A023-CC126E532C4F}"/>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FC63B165-D7E6-4223-B05B-46DE938E6FEF}"/>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1FE535EB-313D-426B-910B-7740C29F6BF0}"/>
              </a:ext>
            </a:extLst>
          </p:cNvPr>
          <p:cNvSpPr>
            <a:spLocks noGrp="1"/>
          </p:cNvSpPr>
          <p:nvPr>
            <p:ph type="sldNum" sz="quarter" idx="12"/>
          </p:nvPr>
        </p:nvSpPr>
        <p:spPr/>
        <p:txBody>
          <a:bodyPr/>
          <a:lstStyle/>
          <a:p>
            <a:fld id="{21BDECD0-44A4-40B4-8A9E-AC2682E4C7A3}" type="slidenum">
              <a:rPr lang="en-US" smtClean="0"/>
              <a:pPr/>
              <a:t>15</a:t>
            </a:fld>
            <a:endParaRPr lang="en-US" dirty="0"/>
          </a:p>
        </p:txBody>
      </p:sp>
    </p:spTree>
    <p:extLst>
      <p:ext uri="{BB962C8B-B14F-4D97-AF65-F5344CB8AC3E}">
        <p14:creationId xmlns:p14="http://schemas.microsoft.com/office/powerpoint/2010/main" val="2292908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8D67082-78BF-4F73-855B-45CEB4734B8C}"/>
              </a:ext>
            </a:extLst>
          </p:cNvPr>
          <p:cNvSpPr>
            <a:spLocks noGrp="1"/>
          </p:cNvSpPr>
          <p:nvPr>
            <p:ph type="title"/>
          </p:nvPr>
        </p:nvSpPr>
        <p:spPr/>
        <p:txBody>
          <a:bodyPr/>
          <a:lstStyle/>
          <a:p>
            <a:r>
              <a:rPr lang="tr-TR" dirty="0"/>
              <a:t>Örnek Etkinlik: Bilgi Topluyorum (Etkinlik-3)</a:t>
            </a:r>
          </a:p>
        </p:txBody>
      </p:sp>
      <p:sp>
        <p:nvSpPr>
          <p:cNvPr id="3" name="İçerik Yer Tutucusu 2">
            <a:extLst>
              <a:ext uri="{FF2B5EF4-FFF2-40B4-BE49-F238E27FC236}">
                <a16:creationId xmlns:a16="http://schemas.microsoft.com/office/drawing/2014/main" id="{A2C68732-A622-4834-9615-A73DE09CC407}"/>
              </a:ext>
            </a:extLst>
          </p:cNvPr>
          <p:cNvSpPr>
            <a:spLocks noGrp="1"/>
          </p:cNvSpPr>
          <p:nvPr>
            <p:ph idx="1"/>
          </p:nvPr>
        </p:nvSpPr>
        <p:spPr/>
        <p:txBody>
          <a:bodyPr/>
          <a:lstStyle/>
          <a:p>
            <a:r>
              <a:rPr lang="tr-TR" dirty="0"/>
              <a:t>Etkinlik amacı</a:t>
            </a:r>
          </a:p>
          <a:p>
            <a:pPr lvl="1"/>
            <a:r>
              <a:rPr lang="tr-TR" dirty="0"/>
              <a:t>Bu etkinlikte öğrenciler tarafından değişken tanımının ve bir değişkenin sadece belirli bir türde veri tutabileceğinin kavranması; bunun yanında değişken kavramını açıklayabilecek ve farklı örnekler üretebilecek becerilerin kazandırılması amaçlanmaktadır. </a:t>
            </a:r>
          </a:p>
          <a:p>
            <a:r>
              <a:rPr lang="tr-TR" dirty="0"/>
              <a:t>Etkinliğin tanımı</a:t>
            </a:r>
          </a:p>
          <a:p>
            <a:pPr lvl="1"/>
            <a:r>
              <a:rPr lang="tr-TR" dirty="0"/>
              <a:t>Kişi nicel ve nitel birçok özellik tarafından tanımlanır. Bu özellikler kişiden kişiye değişir. Örneğin yaş ve boy uzunluğu gibi nicel (sayısal); isim, taraftarı olunan takım ve en sevilen renk gibi nitel (sözel) birçok özelliğimiz vardır. Bu etkinlikte öğrenciler belirlenen özellikleri temel alarak sınıftaki arkadaşlarının bilgilerini toplarlar ve bu bilgiler ile farklı işlemler gerçekleştirirler. </a:t>
            </a:r>
          </a:p>
        </p:txBody>
      </p:sp>
      <p:sp>
        <p:nvSpPr>
          <p:cNvPr id="4" name="Veri Yer Tutucusu 3">
            <a:extLst>
              <a:ext uri="{FF2B5EF4-FFF2-40B4-BE49-F238E27FC236}">
                <a16:creationId xmlns:a16="http://schemas.microsoft.com/office/drawing/2014/main" id="{A32FCADC-4921-4C9F-8143-F75B473410E2}"/>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0B6C6DA1-F264-466C-A1B1-9B3BAA536272}"/>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0E33D6BE-14B3-48A0-96F4-E4BF89962EE1}"/>
              </a:ext>
            </a:extLst>
          </p:cNvPr>
          <p:cNvSpPr>
            <a:spLocks noGrp="1"/>
          </p:cNvSpPr>
          <p:nvPr>
            <p:ph type="sldNum" sz="quarter" idx="12"/>
          </p:nvPr>
        </p:nvSpPr>
        <p:spPr/>
        <p:txBody>
          <a:bodyPr/>
          <a:lstStyle/>
          <a:p>
            <a:fld id="{21BDECD0-44A4-40B4-8A9E-AC2682E4C7A3}" type="slidenum">
              <a:rPr lang="en-US" smtClean="0"/>
              <a:pPr/>
              <a:t>16</a:t>
            </a:fld>
            <a:endParaRPr lang="en-US" dirty="0"/>
          </a:p>
        </p:txBody>
      </p:sp>
    </p:spTree>
    <p:extLst>
      <p:ext uri="{BB962C8B-B14F-4D97-AF65-F5344CB8AC3E}">
        <p14:creationId xmlns:p14="http://schemas.microsoft.com/office/powerpoint/2010/main" val="896843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1ED7B7-6176-4236-9421-F922BFFFAD25}"/>
              </a:ext>
            </a:extLst>
          </p:cNvPr>
          <p:cNvSpPr>
            <a:spLocks noGrp="1"/>
          </p:cNvSpPr>
          <p:nvPr>
            <p:ph type="title"/>
          </p:nvPr>
        </p:nvSpPr>
        <p:spPr/>
        <p:txBody>
          <a:bodyPr/>
          <a:lstStyle/>
          <a:p>
            <a:r>
              <a:rPr lang="tr-TR" dirty="0"/>
              <a:t>Örnek Etkinlik: Bilgi Topluyorum (Etkinlik-3)</a:t>
            </a:r>
          </a:p>
        </p:txBody>
      </p:sp>
      <p:sp>
        <p:nvSpPr>
          <p:cNvPr id="3" name="İçerik Yer Tutucusu 2">
            <a:extLst>
              <a:ext uri="{FF2B5EF4-FFF2-40B4-BE49-F238E27FC236}">
                <a16:creationId xmlns:a16="http://schemas.microsoft.com/office/drawing/2014/main" id="{820D9EDF-614C-43B7-B721-3D277FD56D4C}"/>
              </a:ext>
            </a:extLst>
          </p:cNvPr>
          <p:cNvSpPr>
            <a:spLocks noGrp="1"/>
          </p:cNvSpPr>
          <p:nvPr>
            <p:ph idx="1"/>
          </p:nvPr>
        </p:nvSpPr>
        <p:spPr/>
        <p:txBody>
          <a:bodyPr/>
          <a:lstStyle/>
          <a:p>
            <a:r>
              <a:rPr lang="tr-TR" dirty="0"/>
              <a:t>Yaş/sınıf </a:t>
            </a:r>
          </a:p>
          <a:p>
            <a:pPr lvl="1"/>
            <a:r>
              <a:rPr lang="tr-TR" dirty="0"/>
              <a:t>5. ve 6. sınıflar </a:t>
            </a:r>
          </a:p>
          <a:p>
            <a:r>
              <a:rPr lang="tr-TR" dirty="0"/>
              <a:t>Gerekli ön beceriler </a:t>
            </a:r>
          </a:p>
          <a:p>
            <a:pPr lvl="1"/>
            <a:r>
              <a:rPr lang="tr-TR" dirty="0"/>
              <a:t>Temel matematiksel işlemler yapabilme </a:t>
            </a:r>
          </a:p>
          <a:p>
            <a:pPr lvl="1"/>
            <a:r>
              <a:rPr lang="tr-TR" dirty="0"/>
              <a:t>Temel mantıksak işlemleri ve karşılaştırmaları gerçekleştirebilme</a:t>
            </a:r>
          </a:p>
          <a:p>
            <a:endParaRPr lang="tr-TR" dirty="0"/>
          </a:p>
        </p:txBody>
      </p:sp>
      <p:sp>
        <p:nvSpPr>
          <p:cNvPr id="4" name="Veri Yer Tutucusu 3">
            <a:extLst>
              <a:ext uri="{FF2B5EF4-FFF2-40B4-BE49-F238E27FC236}">
                <a16:creationId xmlns:a16="http://schemas.microsoft.com/office/drawing/2014/main" id="{CA23F62F-DD07-427A-B74B-9CB31C747371}"/>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BEAAF88F-9634-41CE-B0CF-81F908B45AD7}"/>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81659E67-9D7D-4F26-8BFD-E992B5247B8E}"/>
              </a:ext>
            </a:extLst>
          </p:cNvPr>
          <p:cNvSpPr>
            <a:spLocks noGrp="1"/>
          </p:cNvSpPr>
          <p:nvPr>
            <p:ph type="sldNum" sz="quarter" idx="12"/>
          </p:nvPr>
        </p:nvSpPr>
        <p:spPr/>
        <p:txBody>
          <a:bodyPr/>
          <a:lstStyle/>
          <a:p>
            <a:fld id="{21BDECD0-44A4-40B4-8A9E-AC2682E4C7A3}" type="slidenum">
              <a:rPr lang="en-US" smtClean="0"/>
              <a:pPr/>
              <a:t>17</a:t>
            </a:fld>
            <a:endParaRPr lang="en-US" dirty="0"/>
          </a:p>
        </p:txBody>
      </p:sp>
    </p:spTree>
    <p:extLst>
      <p:ext uri="{BB962C8B-B14F-4D97-AF65-F5344CB8AC3E}">
        <p14:creationId xmlns:p14="http://schemas.microsoft.com/office/powerpoint/2010/main" val="3408431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Unvan 11">
            <a:extLst>
              <a:ext uri="{FF2B5EF4-FFF2-40B4-BE49-F238E27FC236}">
                <a16:creationId xmlns:a16="http://schemas.microsoft.com/office/drawing/2014/main" id="{E7BE0116-6976-4400-A95D-7EAE8C341823}"/>
              </a:ext>
            </a:extLst>
          </p:cNvPr>
          <p:cNvSpPr>
            <a:spLocks noGrp="1"/>
          </p:cNvSpPr>
          <p:nvPr>
            <p:ph type="title"/>
          </p:nvPr>
        </p:nvSpPr>
        <p:spPr/>
        <p:txBody>
          <a:bodyPr/>
          <a:lstStyle/>
          <a:p>
            <a:r>
              <a:rPr lang="tr-TR" dirty="0"/>
              <a:t>Örnek Etkinlik: Bilgi Topluyorum (Etkinlik-3)</a:t>
            </a:r>
          </a:p>
        </p:txBody>
      </p:sp>
      <p:sp>
        <p:nvSpPr>
          <p:cNvPr id="3" name="İçerik Yer Tutucusu 2">
            <a:extLst>
              <a:ext uri="{FF2B5EF4-FFF2-40B4-BE49-F238E27FC236}">
                <a16:creationId xmlns:a16="http://schemas.microsoft.com/office/drawing/2014/main" id="{B2158CFA-D3F6-4B37-99E0-8599C6695786}"/>
              </a:ext>
            </a:extLst>
          </p:cNvPr>
          <p:cNvSpPr>
            <a:spLocks noGrp="1"/>
          </p:cNvSpPr>
          <p:nvPr>
            <p:ph sz="half" idx="1"/>
          </p:nvPr>
        </p:nvSpPr>
        <p:spPr/>
        <p:txBody>
          <a:bodyPr/>
          <a:lstStyle/>
          <a:p>
            <a:r>
              <a:rPr lang="tr-TR" dirty="0">
                <a:solidFill>
                  <a:schemeClr val="tx1">
                    <a:lumMod val="65000"/>
                    <a:lumOff val="35000"/>
                  </a:schemeClr>
                </a:solidFill>
              </a:rPr>
              <a:t>Gerekli malzemeler </a:t>
            </a:r>
          </a:p>
          <a:p>
            <a:pPr lvl="1"/>
            <a:r>
              <a:rPr lang="tr-TR" dirty="0">
                <a:solidFill>
                  <a:schemeClr val="tx1">
                    <a:lumMod val="65000"/>
                    <a:lumOff val="35000"/>
                  </a:schemeClr>
                </a:solidFill>
              </a:rPr>
              <a:t>Dört adet kapağı açılabilen kutu</a:t>
            </a:r>
          </a:p>
          <a:p>
            <a:pPr lvl="1"/>
            <a:r>
              <a:rPr lang="tr-TR" dirty="0">
                <a:solidFill>
                  <a:schemeClr val="tx1">
                    <a:lumMod val="65000"/>
                    <a:lumOff val="35000"/>
                  </a:schemeClr>
                </a:solidFill>
              </a:rPr>
              <a:t>Üzerinde sırasıyla “İSİM”, “DOĞUM YILI”, “EN SEVİLEN RENK”, “EN SEVİLEN YEMEK” yazan ve boyuna asılabilecek şekilde hazırlanmış kâğıt ya da kartonlar </a:t>
            </a:r>
          </a:p>
          <a:p>
            <a:pPr lvl="1"/>
            <a:r>
              <a:rPr lang="tr-TR" dirty="0">
                <a:solidFill>
                  <a:schemeClr val="tx1">
                    <a:lumMod val="65000"/>
                    <a:lumOff val="35000"/>
                  </a:schemeClr>
                </a:solidFill>
              </a:rPr>
              <a:t>Her bir öğrenciye dörder adet verilmek üzere küçük not kâğıtları</a:t>
            </a:r>
          </a:p>
        </p:txBody>
      </p:sp>
      <p:pic>
        <p:nvPicPr>
          <p:cNvPr id="15" name="İçerik Yer Tutucusu 14">
            <a:extLst>
              <a:ext uri="{FF2B5EF4-FFF2-40B4-BE49-F238E27FC236}">
                <a16:creationId xmlns:a16="http://schemas.microsoft.com/office/drawing/2014/main" id="{920B2DC4-D9FE-460F-9DE3-201E02BE626D}"/>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579513" y="2666893"/>
            <a:ext cx="4553585" cy="1524213"/>
          </a:xfrm>
        </p:spPr>
      </p:pic>
      <p:sp>
        <p:nvSpPr>
          <p:cNvPr id="4" name="Veri Yer Tutucusu 3">
            <a:extLst>
              <a:ext uri="{FF2B5EF4-FFF2-40B4-BE49-F238E27FC236}">
                <a16:creationId xmlns:a16="http://schemas.microsoft.com/office/drawing/2014/main" id="{D94C9C9C-B2D0-47C0-8C68-6A293300DB93}"/>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3BC615C5-FA1B-401C-83C2-461D85177580}"/>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66B77FC5-C1B6-49D7-958B-93DFE65C701A}"/>
              </a:ext>
            </a:extLst>
          </p:cNvPr>
          <p:cNvSpPr>
            <a:spLocks noGrp="1"/>
          </p:cNvSpPr>
          <p:nvPr>
            <p:ph type="sldNum" sz="quarter" idx="12"/>
          </p:nvPr>
        </p:nvSpPr>
        <p:spPr/>
        <p:txBody>
          <a:bodyPr/>
          <a:lstStyle/>
          <a:p>
            <a:fld id="{21BDECD0-44A4-40B4-8A9E-AC2682E4C7A3}" type="slidenum">
              <a:rPr lang="en-US" smtClean="0"/>
              <a:pPr/>
              <a:t>18</a:t>
            </a:fld>
            <a:endParaRPr lang="en-US" dirty="0"/>
          </a:p>
        </p:txBody>
      </p:sp>
    </p:spTree>
    <p:extLst>
      <p:ext uri="{BB962C8B-B14F-4D97-AF65-F5344CB8AC3E}">
        <p14:creationId xmlns:p14="http://schemas.microsoft.com/office/powerpoint/2010/main" val="3150164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a:extLst>
              <a:ext uri="{FF2B5EF4-FFF2-40B4-BE49-F238E27FC236}">
                <a16:creationId xmlns:a16="http://schemas.microsoft.com/office/drawing/2014/main" id="{E849B018-768F-48D9-8608-AF5C3053360E}"/>
              </a:ext>
            </a:extLst>
          </p:cNvPr>
          <p:cNvSpPr>
            <a:spLocks noGrp="1"/>
          </p:cNvSpPr>
          <p:nvPr>
            <p:ph type="title"/>
          </p:nvPr>
        </p:nvSpPr>
        <p:spPr/>
        <p:txBody>
          <a:bodyPr/>
          <a:lstStyle/>
          <a:p>
            <a:r>
              <a:rPr lang="tr-TR" sz="4400" kern="1200" dirty="0">
                <a:solidFill>
                  <a:schemeClr val="accent1">
                    <a:lumMod val="75000"/>
                  </a:schemeClr>
                </a:solidFill>
                <a:effectLst/>
                <a:latin typeface="+mj-lt"/>
                <a:ea typeface="+mj-ea"/>
                <a:cs typeface="+mj-cs"/>
              </a:rPr>
              <a:t>Örnek Etkinlik: Bilgi Topluyorum (Etkinlik-3)</a:t>
            </a:r>
            <a:endParaRPr lang="tr-TR" dirty="0"/>
          </a:p>
        </p:txBody>
      </p:sp>
      <p:sp>
        <p:nvSpPr>
          <p:cNvPr id="9" name="İçerik Yer Tutucusu 8">
            <a:extLst>
              <a:ext uri="{FF2B5EF4-FFF2-40B4-BE49-F238E27FC236}">
                <a16:creationId xmlns:a16="http://schemas.microsoft.com/office/drawing/2014/main" id="{649E428C-B814-4489-90EE-6BF4245570B5}"/>
              </a:ext>
            </a:extLst>
          </p:cNvPr>
          <p:cNvSpPr>
            <a:spLocks noGrp="1"/>
          </p:cNvSpPr>
          <p:nvPr>
            <p:ph idx="1"/>
          </p:nvPr>
        </p:nvSpPr>
        <p:spPr/>
        <p:txBody>
          <a:bodyPr>
            <a:normAutofit fontScale="85000" lnSpcReduction="20000"/>
          </a:bodyPr>
          <a:lstStyle/>
          <a:p>
            <a:r>
              <a:rPr lang="tr-TR" dirty="0"/>
              <a:t>Aşamalar </a:t>
            </a:r>
          </a:p>
          <a:p>
            <a:pPr lvl="1"/>
            <a:r>
              <a:rPr lang="tr-TR" dirty="0"/>
              <a:t>Dersin başında değişken kavramı açıklanır. Sınıf içinden örnekler verilerek değişkenlerin aslında bilgi taşıyan birer taşıyıcı oldukları üzerinde durulur. </a:t>
            </a:r>
          </a:p>
          <a:p>
            <a:pPr lvl="1"/>
            <a:r>
              <a:rPr lang="tr-TR" dirty="0"/>
              <a:t>Değişken kavramıyla sıklıkla karıştırılabilen sabit kavramı açıklanır ve değişken ile arasındaki farklar örnekler ile anlatılır. </a:t>
            </a:r>
          </a:p>
          <a:p>
            <a:pPr lvl="1"/>
            <a:r>
              <a:rPr lang="tr-TR" dirty="0"/>
              <a:t>Birinci tartışma sorusu sınıfa yöneltilir. </a:t>
            </a:r>
          </a:p>
          <a:p>
            <a:pPr lvl="1"/>
            <a:r>
              <a:rPr lang="tr-TR" dirty="0"/>
              <a:t>Tahtaya “Ad”, “Doğum Yılı”, “Yaş”, “En Sevdiği Renk” ve “En Sevdiği Yemek” sütun başlıklarını içeren bir tablo çizilir ya da projeksiyonu ve bilgisayarı olan sınıflarda bu tablo bir tablolama programı aracılığı ile hazırlanarak tahtaya yansıtılabilir. </a:t>
            </a:r>
          </a:p>
          <a:p>
            <a:pPr lvl="1"/>
            <a:r>
              <a:rPr lang="tr-TR" dirty="0"/>
              <a:t>Sınıftan beş öğrenci seçilir. Bu öğrencilerden biri işlemci rolünü üstlenir ve tahtaya geçirilir. </a:t>
            </a:r>
          </a:p>
          <a:p>
            <a:pPr lvl="1"/>
            <a:r>
              <a:rPr lang="tr-TR" dirty="0"/>
              <a:t>Diğer dört öğrenciye ise üzerinde değişken isimleri yazan kartonlar verilir ve boyunlarına asmaları istenir. Bu öğrencilere aynı zamanda birer adet kutu verilir. </a:t>
            </a:r>
          </a:p>
          <a:p>
            <a:pPr lvl="1"/>
            <a:r>
              <a:rPr lang="tr-TR" dirty="0"/>
              <a:t>Daha önce hazırlanmış olan ufak not kâğıtlarından sınıftaki diğer öğrencilere dörder adet dağıtılır. </a:t>
            </a:r>
          </a:p>
          <a:p>
            <a:pPr lvl="1"/>
            <a:r>
              <a:rPr lang="tr-TR" dirty="0"/>
              <a:t>Öğrencilerden not kâğıtlarına, her biri bir kâğıda gelecek şekilde adlarını, doğum yıllarını, en sevdikleri rengi ve en sevdikleri yemeğin adını yazmaları istenir. </a:t>
            </a:r>
          </a:p>
        </p:txBody>
      </p:sp>
      <p:sp>
        <p:nvSpPr>
          <p:cNvPr id="5" name="Veri Yer Tutucusu 4">
            <a:extLst>
              <a:ext uri="{FF2B5EF4-FFF2-40B4-BE49-F238E27FC236}">
                <a16:creationId xmlns:a16="http://schemas.microsoft.com/office/drawing/2014/main" id="{6FC20E98-1EE8-485E-BE30-AE0F9D401A73}"/>
              </a:ext>
            </a:extLst>
          </p:cNvPr>
          <p:cNvSpPr>
            <a:spLocks noGrp="1"/>
          </p:cNvSpPr>
          <p:nvPr>
            <p:ph type="dt" sz="half" idx="10"/>
          </p:nvPr>
        </p:nvSpPr>
        <p:spPr/>
        <p:txBody>
          <a:bodyPr/>
          <a:lstStyle/>
          <a:p>
            <a:r>
              <a:rPr lang="en-US" dirty="0"/>
              <a:t>© 2018</a:t>
            </a:r>
          </a:p>
        </p:txBody>
      </p:sp>
      <p:sp>
        <p:nvSpPr>
          <p:cNvPr id="6" name="Alt Bilgi Yer Tutucusu 5">
            <a:extLst>
              <a:ext uri="{FF2B5EF4-FFF2-40B4-BE49-F238E27FC236}">
                <a16:creationId xmlns:a16="http://schemas.microsoft.com/office/drawing/2014/main" id="{C9447409-11D2-472E-A2DE-64BAEA280839}"/>
              </a:ext>
            </a:extLst>
          </p:cNvPr>
          <p:cNvSpPr>
            <a:spLocks noGrp="1"/>
          </p:cNvSpPr>
          <p:nvPr>
            <p:ph type="ftr" sz="quarter" idx="11"/>
          </p:nvPr>
        </p:nvSpPr>
        <p:spPr/>
        <p:txBody>
          <a:bodyPr/>
          <a:lstStyle/>
          <a:p>
            <a:r>
              <a:rPr lang="tr-TR" dirty="0"/>
              <a:t>Kuramdan Uygulamaya Programlama Öğretimi</a:t>
            </a:r>
            <a:endParaRPr lang="en-US" dirty="0"/>
          </a:p>
        </p:txBody>
      </p:sp>
      <p:sp>
        <p:nvSpPr>
          <p:cNvPr id="7" name="Slayt Numarası Yer Tutucusu 6">
            <a:extLst>
              <a:ext uri="{FF2B5EF4-FFF2-40B4-BE49-F238E27FC236}">
                <a16:creationId xmlns:a16="http://schemas.microsoft.com/office/drawing/2014/main" id="{15000629-5DF8-4844-96E9-04ADC8DB0CB0}"/>
              </a:ext>
            </a:extLst>
          </p:cNvPr>
          <p:cNvSpPr>
            <a:spLocks noGrp="1"/>
          </p:cNvSpPr>
          <p:nvPr>
            <p:ph type="sldNum" sz="quarter" idx="12"/>
          </p:nvPr>
        </p:nvSpPr>
        <p:spPr/>
        <p:txBody>
          <a:bodyPr/>
          <a:lstStyle/>
          <a:p>
            <a:fld id="{21BDECD0-44A4-40B4-8A9E-AC2682E4C7A3}" type="slidenum">
              <a:rPr lang="en-US" smtClean="0"/>
              <a:t>19</a:t>
            </a:fld>
            <a:endParaRPr lang="en-US" dirty="0"/>
          </a:p>
        </p:txBody>
      </p:sp>
    </p:spTree>
    <p:extLst>
      <p:ext uri="{BB962C8B-B14F-4D97-AF65-F5344CB8AC3E}">
        <p14:creationId xmlns:p14="http://schemas.microsoft.com/office/powerpoint/2010/main" val="3825338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Amaçlar</a:t>
            </a:r>
          </a:p>
        </p:txBody>
      </p:sp>
      <p:sp>
        <p:nvSpPr>
          <p:cNvPr id="3" name="Content Placeholder 2"/>
          <p:cNvSpPr>
            <a:spLocks noGrp="1"/>
          </p:cNvSpPr>
          <p:nvPr>
            <p:ph idx="1"/>
          </p:nvPr>
        </p:nvSpPr>
        <p:spPr/>
        <p:txBody>
          <a:bodyPr/>
          <a:lstStyle/>
          <a:p>
            <a:pPr marL="0" indent="0">
              <a:buNone/>
            </a:pPr>
            <a:r>
              <a:rPr lang="tr-TR" dirty="0"/>
              <a:t>Bu </a:t>
            </a:r>
            <a:r>
              <a:rPr lang="tr-TR" noProof="0" dirty="0"/>
              <a:t>bölümü bitirdiğinizde;</a:t>
            </a:r>
          </a:p>
          <a:p>
            <a:r>
              <a:rPr lang="tr-TR" noProof="0" dirty="0"/>
              <a:t>Bilgisayarsız programlama öğretimini tanımlayabilecek,</a:t>
            </a:r>
          </a:p>
          <a:p>
            <a:r>
              <a:rPr lang="tr-TR" noProof="0" dirty="0"/>
              <a:t>Bilgisayarsız programlama öğretiminin gerekliliğini açıklayabilecek,</a:t>
            </a:r>
          </a:p>
          <a:p>
            <a:r>
              <a:rPr lang="tr-TR" noProof="0" dirty="0"/>
              <a:t>Bilgisayarsız programlama etkinliklerinin aşamalarını sıralayabilecek,</a:t>
            </a:r>
          </a:p>
          <a:p>
            <a:r>
              <a:rPr lang="tr-TR" noProof="0" dirty="0"/>
              <a:t>Örnek bilgisayarsız programlama etkinliklerini uygulayabilecek ve</a:t>
            </a:r>
          </a:p>
          <a:p>
            <a:r>
              <a:rPr lang="tr-TR" noProof="0" dirty="0"/>
              <a:t>Yeni bilgisayarsız etkinlikler tasarlayabileceksiniz.</a:t>
            </a:r>
          </a:p>
        </p:txBody>
      </p:sp>
      <p:sp>
        <p:nvSpPr>
          <p:cNvPr id="4" name="Footer Placeholder 3"/>
          <p:cNvSpPr>
            <a:spLocks noGrp="1"/>
          </p:cNvSpPr>
          <p:nvPr>
            <p:ph type="ftr" sz="quarter" idx="11"/>
          </p:nvPr>
        </p:nvSpPr>
        <p:spPr/>
        <p:txBody>
          <a:bodyPr/>
          <a:lstStyle/>
          <a:p>
            <a:r>
              <a:rPr lang="tr-TR" dirty="0"/>
              <a:t>Kuramdan Uygulamaya Programlama Öğretimi</a:t>
            </a:r>
            <a:endParaRPr lang="en-US" dirty="0"/>
          </a:p>
        </p:txBody>
      </p:sp>
      <p:sp>
        <p:nvSpPr>
          <p:cNvPr id="5" name="Slide Number Placeholder 4"/>
          <p:cNvSpPr>
            <a:spLocks noGrp="1"/>
          </p:cNvSpPr>
          <p:nvPr>
            <p:ph type="sldNum" sz="quarter" idx="12"/>
          </p:nvPr>
        </p:nvSpPr>
        <p:spPr/>
        <p:txBody>
          <a:bodyPr/>
          <a:lstStyle/>
          <a:p>
            <a:fld id="{21BDECD0-44A4-40B4-8A9E-AC2682E4C7A3}" type="slidenum">
              <a:rPr lang="en-US" smtClean="0"/>
              <a:pPr/>
              <a:t>2</a:t>
            </a:fld>
            <a:endParaRPr lang="en-US" dirty="0"/>
          </a:p>
        </p:txBody>
      </p:sp>
      <p:sp>
        <p:nvSpPr>
          <p:cNvPr id="6" name="Date Placeholder 5"/>
          <p:cNvSpPr>
            <a:spLocks noGrp="1"/>
          </p:cNvSpPr>
          <p:nvPr>
            <p:ph type="dt" sz="half" idx="10"/>
          </p:nvPr>
        </p:nvSpPr>
        <p:spPr/>
        <p:txBody>
          <a:bodyPr/>
          <a:lstStyle/>
          <a:p>
            <a:r>
              <a:rPr lang="en-US" dirty="0"/>
              <a:t>© 2018</a:t>
            </a:r>
          </a:p>
        </p:txBody>
      </p:sp>
    </p:spTree>
    <p:extLst>
      <p:ext uri="{BB962C8B-B14F-4D97-AF65-F5344CB8AC3E}">
        <p14:creationId xmlns:p14="http://schemas.microsoft.com/office/powerpoint/2010/main" val="4194489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60554C-263A-419D-964B-F6C4CD57D877}"/>
              </a:ext>
            </a:extLst>
          </p:cNvPr>
          <p:cNvSpPr>
            <a:spLocks noGrp="1"/>
          </p:cNvSpPr>
          <p:nvPr>
            <p:ph type="title"/>
          </p:nvPr>
        </p:nvSpPr>
        <p:spPr/>
        <p:txBody>
          <a:bodyPr/>
          <a:lstStyle/>
          <a:p>
            <a:r>
              <a:rPr lang="tr-TR" sz="4400" kern="1200" dirty="0">
                <a:solidFill>
                  <a:schemeClr val="accent1">
                    <a:lumMod val="75000"/>
                  </a:schemeClr>
                </a:solidFill>
                <a:effectLst/>
                <a:latin typeface="+mj-lt"/>
                <a:ea typeface="+mj-ea"/>
                <a:cs typeface="+mj-cs"/>
              </a:rPr>
              <a:t>Örnek Etkinlik: Bilgi Topluyorum (Etkinlik-3)</a:t>
            </a:r>
            <a:endParaRPr lang="tr-TR" dirty="0"/>
          </a:p>
        </p:txBody>
      </p:sp>
      <p:sp>
        <p:nvSpPr>
          <p:cNvPr id="3" name="İçerik Yer Tutucusu 2">
            <a:extLst>
              <a:ext uri="{FF2B5EF4-FFF2-40B4-BE49-F238E27FC236}">
                <a16:creationId xmlns:a16="http://schemas.microsoft.com/office/drawing/2014/main" id="{B7342734-57EF-4F2A-BBE9-070B54D4A6CD}"/>
              </a:ext>
            </a:extLst>
          </p:cNvPr>
          <p:cNvSpPr>
            <a:spLocks noGrp="1"/>
          </p:cNvSpPr>
          <p:nvPr>
            <p:ph idx="1"/>
          </p:nvPr>
        </p:nvSpPr>
        <p:spPr/>
        <p:txBody>
          <a:bodyPr>
            <a:normAutofit fontScale="92500" lnSpcReduction="20000"/>
          </a:bodyPr>
          <a:lstStyle/>
          <a:p>
            <a:r>
              <a:rPr lang="tr-TR" dirty="0"/>
              <a:t>Aşamalar (devam…)</a:t>
            </a:r>
          </a:p>
          <a:p>
            <a:pPr lvl="1"/>
            <a:r>
              <a:rPr lang="tr-TR" dirty="0"/>
              <a:t>Değişken isimlerini taşıyan öğrencilerden, sınıftaki öğrencilerden birini seçip beraberce onun yanına gitmeleri istenir. Yanına gidilen öğrencinin de bilgilerini yazmış olduğu not kâğıtlarını ilgili kutunun içine atması istenir. </a:t>
            </a:r>
          </a:p>
          <a:p>
            <a:pPr lvl="1"/>
            <a:r>
              <a:rPr lang="tr-TR" dirty="0"/>
              <a:t>Bu aşamada ikinci ve üçüncü tartışma soruları sınıfa yöneltilir.</a:t>
            </a:r>
          </a:p>
          <a:p>
            <a:pPr lvl="1"/>
            <a:r>
              <a:rPr lang="tr-TR" dirty="0"/>
              <a:t>Değişken rolü üstlenen öğrencilerin kutularını açmalarını, içerisinde yazan kâğıdı okuyup doğruluğunu kontrol etmeleri istenir. Eğer yanlışlık var ise kâğıtlar öğrenciye geri verilir. Burada değişkenin kendi türüne ve tanımına uygun veri taşıyabileceği, aksi durumlarda programın hataya düşebileceği sınıfla paylaşılır.</a:t>
            </a:r>
          </a:p>
          <a:p>
            <a:pPr lvl="1"/>
            <a:r>
              <a:rPr lang="tr-TR" dirty="0"/>
              <a:t>Kâğıtlar doğru kutulara atıldıktan sonra, değişken kutuları taşıyan öğrenciler, işlemci öğrencinin yanına gider. İşlemci öğrenci İSİM, EN SEVİLEN RENK, EN SEVİLEN YEMEK kutularını açar ve içindekileri tabloya not eder. DOĞUM YILI kutusundan çıkan yıl bilgisini kullanarak yaşı hesaplar ve sonucu tabloya geçirir. </a:t>
            </a:r>
          </a:p>
          <a:p>
            <a:pPr lvl="1"/>
            <a:r>
              <a:rPr lang="tr-TR" dirty="0"/>
              <a:t>Dördüncü tartışma sorusu sınıfa yöneltilir. </a:t>
            </a:r>
          </a:p>
          <a:p>
            <a:pPr lvl="1"/>
            <a:r>
              <a:rPr lang="tr-TR" dirty="0"/>
              <a:t>İşlemci ve değişken rolü üstlenen öğrenciler değiştirilerek aynı işlemler tekrarlanır. </a:t>
            </a:r>
          </a:p>
        </p:txBody>
      </p:sp>
      <p:sp>
        <p:nvSpPr>
          <p:cNvPr id="4" name="Veri Yer Tutucusu 3">
            <a:extLst>
              <a:ext uri="{FF2B5EF4-FFF2-40B4-BE49-F238E27FC236}">
                <a16:creationId xmlns:a16="http://schemas.microsoft.com/office/drawing/2014/main" id="{40AE7E12-6A23-4135-9B63-EDAC77B4730E}"/>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7F6AB043-04C2-44C1-A887-66F7EB7F7D4B}"/>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027674A2-1B77-4E98-BD8C-F1CDCBB77D14}"/>
              </a:ext>
            </a:extLst>
          </p:cNvPr>
          <p:cNvSpPr>
            <a:spLocks noGrp="1"/>
          </p:cNvSpPr>
          <p:nvPr>
            <p:ph type="sldNum" sz="quarter" idx="12"/>
          </p:nvPr>
        </p:nvSpPr>
        <p:spPr/>
        <p:txBody>
          <a:bodyPr/>
          <a:lstStyle/>
          <a:p>
            <a:fld id="{21BDECD0-44A4-40B4-8A9E-AC2682E4C7A3}" type="slidenum">
              <a:rPr lang="en-US" smtClean="0"/>
              <a:pPr/>
              <a:t>20</a:t>
            </a:fld>
            <a:endParaRPr lang="en-US" dirty="0"/>
          </a:p>
        </p:txBody>
      </p:sp>
    </p:spTree>
    <p:extLst>
      <p:ext uri="{BB962C8B-B14F-4D97-AF65-F5344CB8AC3E}">
        <p14:creationId xmlns:p14="http://schemas.microsoft.com/office/powerpoint/2010/main" val="47424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DEA109-C31F-4390-90E9-1555C30B1D5D}"/>
              </a:ext>
            </a:extLst>
          </p:cNvPr>
          <p:cNvSpPr>
            <a:spLocks noGrp="1"/>
          </p:cNvSpPr>
          <p:nvPr>
            <p:ph type="title"/>
          </p:nvPr>
        </p:nvSpPr>
        <p:spPr/>
        <p:txBody>
          <a:bodyPr/>
          <a:lstStyle/>
          <a:p>
            <a:r>
              <a:rPr lang="tr-TR" dirty="0"/>
              <a:t>Örnek Etkinlik: Bilgi Topluyorum (Etkinlik-3)</a:t>
            </a:r>
          </a:p>
        </p:txBody>
      </p:sp>
      <p:sp>
        <p:nvSpPr>
          <p:cNvPr id="3" name="İçerik Yer Tutucusu 2">
            <a:extLst>
              <a:ext uri="{FF2B5EF4-FFF2-40B4-BE49-F238E27FC236}">
                <a16:creationId xmlns:a16="http://schemas.microsoft.com/office/drawing/2014/main" id="{514D2B5A-BF96-4BA6-A612-2110A2438984}"/>
              </a:ext>
            </a:extLst>
          </p:cNvPr>
          <p:cNvSpPr>
            <a:spLocks noGrp="1"/>
          </p:cNvSpPr>
          <p:nvPr>
            <p:ph idx="1"/>
          </p:nvPr>
        </p:nvSpPr>
        <p:spPr/>
        <p:txBody>
          <a:bodyPr/>
          <a:lstStyle/>
          <a:p>
            <a:r>
              <a:rPr lang="tr-TR" dirty="0"/>
              <a:t>Tartışma soruları</a:t>
            </a:r>
          </a:p>
          <a:p>
            <a:pPr lvl="1"/>
            <a:r>
              <a:rPr lang="tr-TR" dirty="0"/>
              <a:t>Çevrenizde gördüğünüz sabitler ve değişkenlere örnekler neler olabilir? </a:t>
            </a:r>
          </a:p>
          <a:p>
            <a:pPr lvl="1"/>
            <a:r>
              <a:rPr lang="tr-TR" dirty="0"/>
              <a:t>Değişkenleri düşündüğümüzde burada değişken rolünü kim üstlenmiş? Değişken rolünü üstlenen arkadaşlarınız arasında ne fark vardır? </a:t>
            </a:r>
          </a:p>
          <a:p>
            <a:pPr lvl="1"/>
            <a:r>
              <a:rPr lang="tr-TR" dirty="0"/>
              <a:t>Sizce kâğıtları kutuya atan arkadaşınız aslında yaptığı eylem nedir?</a:t>
            </a:r>
          </a:p>
          <a:p>
            <a:pPr lvl="1"/>
            <a:r>
              <a:rPr lang="tr-TR" dirty="0"/>
              <a:t>İşlemci, kutulardan çıkan kâğıtlarla ne yaptı? Hangi farklı işlemleri gerçekleştirdi?</a:t>
            </a:r>
          </a:p>
        </p:txBody>
      </p:sp>
      <p:sp>
        <p:nvSpPr>
          <p:cNvPr id="4" name="Veri Yer Tutucusu 3">
            <a:extLst>
              <a:ext uri="{FF2B5EF4-FFF2-40B4-BE49-F238E27FC236}">
                <a16:creationId xmlns:a16="http://schemas.microsoft.com/office/drawing/2014/main" id="{DA9BCF20-1EFA-438D-91CC-107070CC1FC3}"/>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15C011D7-2BD8-4BD4-9F77-9547ED986280}"/>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0FB78E85-A3E4-49EF-A789-5D5EBA901ED2}"/>
              </a:ext>
            </a:extLst>
          </p:cNvPr>
          <p:cNvSpPr>
            <a:spLocks noGrp="1"/>
          </p:cNvSpPr>
          <p:nvPr>
            <p:ph type="sldNum" sz="quarter" idx="12"/>
          </p:nvPr>
        </p:nvSpPr>
        <p:spPr/>
        <p:txBody>
          <a:bodyPr/>
          <a:lstStyle/>
          <a:p>
            <a:fld id="{21BDECD0-44A4-40B4-8A9E-AC2682E4C7A3}" type="slidenum">
              <a:rPr lang="en-US" smtClean="0"/>
              <a:pPr/>
              <a:t>21</a:t>
            </a:fld>
            <a:endParaRPr lang="en-US" dirty="0"/>
          </a:p>
        </p:txBody>
      </p:sp>
    </p:spTree>
    <p:extLst>
      <p:ext uri="{BB962C8B-B14F-4D97-AF65-F5344CB8AC3E}">
        <p14:creationId xmlns:p14="http://schemas.microsoft.com/office/powerpoint/2010/main" val="3223675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DC35DC-25ED-4BEC-A4A4-32AB16CC797B}"/>
              </a:ext>
            </a:extLst>
          </p:cNvPr>
          <p:cNvSpPr>
            <a:spLocks noGrp="1"/>
          </p:cNvSpPr>
          <p:nvPr>
            <p:ph type="title"/>
          </p:nvPr>
        </p:nvSpPr>
        <p:spPr/>
        <p:txBody>
          <a:bodyPr/>
          <a:lstStyle/>
          <a:p>
            <a:r>
              <a:rPr lang="tr-TR" dirty="0"/>
              <a:t>Sonuç</a:t>
            </a:r>
          </a:p>
        </p:txBody>
      </p:sp>
      <p:sp>
        <p:nvSpPr>
          <p:cNvPr id="3" name="İçerik Yer Tutucusu 2">
            <a:extLst>
              <a:ext uri="{FF2B5EF4-FFF2-40B4-BE49-F238E27FC236}">
                <a16:creationId xmlns:a16="http://schemas.microsoft.com/office/drawing/2014/main" id="{B3B8A83B-96D5-4F30-9941-FF9D849A6D21}"/>
              </a:ext>
            </a:extLst>
          </p:cNvPr>
          <p:cNvSpPr>
            <a:spLocks noGrp="1"/>
          </p:cNvSpPr>
          <p:nvPr>
            <p:ph idx="1"/>
          </p:nvPr>
        </p:nvSpPr>
        <p:spPr/>
        <p:txBody>
          <a:bodyPr>
            <a:normAutofit lnSpcReduction="10000"/>
          </a:bodyPr>
          <a:lstStyle/>
          <a:p>
            <a:r>
              <a:rPr lang="tr-TR" dirty="0"/>
              <a:t>Programlama öğretimine yönelik bilgisayarsız etkinlikler temel programlama kavramlarının ve işlemlerinin öğrenilmesine katkı sağlayabileceği gibi, öğrenme sürecini de özellikle temel eğitim düzeyindeki öğrenciler için daha sürdürülebilir ortamlar sunabilmektedir. </a:t>
            </a:r>
          </a:p>
          <a:p>
            <a:r>
              <a:rPr lang="tr-TR" dirty="0"/>
              <a:t>Etkinliklerin uygulanması için öğretmenin/eğitmenin sahip olduğu materyalleri ve olanakları iyi tanıması gerekir</a:t>
            </a:r>
          </a:p>
          <a:p>
            <a:r>
              <a:rPr lang="tr-TR" dirty="0"/>
              <a:t>Sadece programlama kavramları ya da bilgisayar bilimlerini öğretmek için değil, farklı disiplinler ve farklı düşünme becerilerinin gelişimini hedefleyen etkinlikler öğretmenler için yeni bir açılım ortaya konacaktır. </a:t>
            </a:r>
          </a:p>
        </p:txBody>
      </p:sp>
      <p:sp>
        <p:nvSpPr>
          <p:cNvPr id="4" name="Veri Yer Tutucusu 3">
            <a:extLst>
              <a:ext uri="{FF2B5EF4-FFF2-40B4-BE49-F238E27FC236}">
                <a16:creationId xmlns:a16="http://schemas.microsoft.com/office/drawing/2014/main" id="{7CCB158F-4550-442F-8BF8-3AEEE99304CD}"/>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5688572F-747C-42FA-99F3-79D8E878A844}"/>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4352B3AE-6FC8-474C-8D8D-B8533BDA1E29}"/>
              </a:ext>
            </a:extLst>
          </p:cNvPr>
          <p:cNvSpPr>
            <a:spLocks noGrp="1"/>
          </p:cNvSpPr>
          <p:nvPr>
            <p:ph type="sldNum" sz="quarter" idx="12"/>
          </p:nvPr>
        </p:nvSpPr>
        <p:spPr/>
        <p:txBody>
          <a:bodyPr/>
          <a:lstStyle/>
          <a:p>
            <a:fld id="{21BDECD0-44A4-40B4-8A9E-AC2682E4C7A3}" type="slidenum">
              <a:rPr lang="en-US" smtClean="0"/>
              <a:pPr/>
              <a:t>22</a:t>
            </a:fld>
            <a:endParaRPr lang="en-US" dirty="0"/>
          </a:p>
        </p:txBody>
      </p:sp>
    </p:spTree>
    <p:extLst>
      <p:ext uri="{BB962C8B-B14F-4D97-AF65-F5344CB8AC3E}">
        <p14:creationId xmlns:p14="http://schemas.microsoft.com/office/powerpoint/2010/main" val="56447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Giriş</a:t>
            </a:r>
          </a:p>
        </p:txBody>
      </p:sp>
      <p:sp>
        <p:nvSpPr>
          <p:cNvPr id="3" name="Content Placeholder 2"/>
          <p:cNvSpPr>
            <a:spLocks noGrp="1"/>
          </p:cNvSpPr>
          <p:nvPr>
            <p:ph idx="1"/>
          </p:nvPr>
        </p:nvSpPr>
        <p:spPr/>
        <p:txBody>
          <a:bodyPr/>
          <a:lstStyle/>
          <a:p>
            <a:r>
              <a:rPr lang="tr-TR" noProof="0" dirty="0"/>
              <a:t>Programlama değişkenler, döngüler, mantıksal karşılaştırmalar ve benzeri soyut, anlaşılması zor kavramlar barındırır.</a:t>
            </a:r>
          </a:p>
          <a:p>
            <a:r>
              <a:rPr lang="tr-TR" noProof="0" dirty="0"/>
              <a:t>Aynı zamanda üst düzey zihinsel etkinlikler ve çaba gerektirir.</a:t>
            </a:r>
          </a:p>
          <a:p>
            <a:r>
              <a:rPr lang="tr-TR" noProof="0" dirty="0"/>
              <a:t>Bilgisayarsız etkinlikler hem anlaşılması ve uygulaması kolay, hem de üst düzey becerilerin gelişmesine katkı sağlar.</a:t>
            </a:r>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a:t>
            </a:fld>
            <a:endParaRPr lang="en-US" dirty="0"/>
          </a:p>
        </p:txBody>
      </p:sp>
    </p:spTree>
    <p:extLst>
      <p:ext uri="{BB962C8B-B14F-4D97-AF65-F5344CB8AC3E}">
        <p14:creationId xmlns:p14="http://schemas.microsoft.com/office/powerpoint/2010/main" val="1967587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Programlama Öğretimi</a:t>
            </a:r>
          </a:p>
        </p:txBody>
      </p:sp>
      <p:sp>
        <p:nvSpPr>
          <p:cNvPr id="3" name="Content Placeholder 2"/>
          <p:cNvSpPr>
            <a:spLocks noGrp="1"/>
          </p:cNvSpPr>
          <p:nvPr>
            <p:ph idx="1"/>
          </p:nvPr>
        </p:nvSpPr>
        <p:spPr/>
        <p:txBody>
          <a:bodyPr/>
          <a:lstStyle/>
          <a:p>
            <a:r>
              <a:rPr lang="tr-TR" noProof="0" dirty="0"/>
              <a:t>Programlama öğretiminde kullanılan bazı yaklaşımlar;</a:t>
            </a:r>
          </a:p>
          <a:p>
            <a:pPr lvl="1"/>
            <a:r>
              <a:rPr lang="tr-TR" noProof="0" dirty="0"/>
              <a:t>Oyunlaştırma,</a:t>
            </a:r>
          </a:p>
          <a:p>
            <a:pPr lvl="1"/>
            <a:r>
              <a:rPr lang="tr-TR" noProof="0" dirty="0"/>
              <a:t>Hikayeleştirme,</a:t>
            </a:r>
          </a:p>
          <a:p>
            <a:pPr lvl="1"/>
            <a:r>
              <a:rPr lang="tr-TR" noProof="0" dirty="0"/>
              <a:t>Karma (Blended) öğrenme ortamları oluşturma,</a:t>
            </a:r>
          </a:p>
          <a:p>
            <a:pPr lvl="1"/>
            <a:r>
              <a:rPr lang="tr-TR" noProof="0" dirty="0"/>
              <a:t>Zeki öğretim sistemlerini sürece adapte etme şeklinde örneklendirilebilir.</a:t>
            </a:r>
          </a:p>
          <a:p>
            <a:r>
              <a:rPr lang="tr-TR" noProof="0" dirty="0"/>
              <a:t>Öğretimin gerçekleştirildiği ortamlar ise;</a:t>
            </a:r>
          </a:p>
          <a:p>
            <a:pPr lvl="1"/>
            <a:r>
              <a:rPr lang="tr-TR" noProof="0" dirty="0"/>
              <a:t>Metin tabanlı programlama araçları,</a:t>
            </a:r>
          </a:p>
          <a:p>
            <a:pPr lvl="1"/>
            <a:r>
              <a:rPr lang="tr-TR" noProof="0" dirty="0"/>
              <a:t>Blok tabanlı programlama araçları ve</a:t>
            </a:r>
          </a:p>
          <a:p>
            <a:pPr lvl="1"/>
            <a:r>
              <a:rPr lang="tr-TR" noProof="0" dirty="0"/>
              <a:t>Robotik programlama araçları şeklinde sıralanabilir.</a:t>
            </a:r>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dirty="0"/>
          </a:p>
        </p:txBody>
      </p:sp>
    </p:spTree>
    <p:extLst>
      <p:ext uri="{BB962C8B-B14F-4D97-AF65-F5344CB8AC3E}">
        <p14:creationId xmlns:p14="http://schemas.microsoft.com/office/powerpoint/2010/main" val="2042710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Programlama Öğretimi</a:t>
            </a:r>
          </a:p>
        </p:txBody>
      </p:sp>
      <p:sp>
        <p:nvSpPr>
          <p:cNvPr id="3" name="Content Placeholder 2"/>
          <p:cNvSpPr>
            <a:spLocks noGrp="1"/>
          </p:cNvSpPr>
          <p:nvPr>
            <p:ph idx="1"/>
          </p:nvPr>
        </p:nvSpPr>
        <p:spPr/>
        <p:txBody>
          <a:bodyPr/>
          <a:lstStyle/>
          <a:p>
            <a:r>
              <a:rPr lang="tr-TR" noProof="0" dirty="0"/>
              <a:t>Programlama becerisinin geliştirilmesinde temel bilgi ve beceri eksikliğinin yanında, engel oluşturabilecek bazı durumlar da mevcuttur. Bunlar arasında;</a:t>
            </a:r>
          </a:p>
          <a:p>
            <a:pPr lvl="1"/>
            <a:r>
              <a:rPr lang="tr-TR" noProof="0" dirty="0"/>
              <a:t>Kavram yanılgıları (Clancy, 2004),</a:t>
            </a:r>
          </a:p>
          <a:p>
            <a:pPr lvl="1"/>
            <a:r>
              <a:rPr lang="tr-TR" noProof="0" dirty="0"/>
              <a:t>Programlamaya karşı oluşan önyargılar ve korku (Cassel, McGettrick, Guzdial ve Roberts, 2007)</a:t>
            </a:r>
          </a:p>
          <a:p>
            <a:pPr lvl="1"/>
            <a:r>
              <a:rPr lang="tr-TR" noProof="0" dirty="0"/>
              <a:t>Düşük rahatlık ve konfor düzeyi (Bergin ve Reiley, 2005) sıralanabilir.</a:t>
            </a:r>
          </a:p>
          <a:p>
            <a:r>
              <a:rPr lang="tr-TR" noProof="0" dirty="0"/>
              <a:t>Ayrıca öz-yeterlilik algıları (Askar ve Davenport, 2009) ve öğrenme stilleri (Gomes ve Mendes, 2007) programlama öğretiminde etkili değişkenlerdir. </a:t>
            </a:r>
          </a:p>
          <a:p>
            <a:pPr lvl="1"/>
            <a:endParaRPr lang="tr-TR" noProof="0" dirty="0"/>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5</a:t>
            </a:fld>
            <a:endParaRPr lang="en-US" dirty="0"/>
          </a:p>
        </p:txBody>
      </p:sp>
    </p:spTree>
    <p:extLst>
      <p:ext uri="{BB962C8B-B14F-4D97-AF65-F5344CB8AC3E}">
        <p14:creationId xmlns:p14="http://schemas.microsoft.com/office/powerpoint/2010/main" val="69309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Bilgisayarsız Programlama Nedir?</a:t>
            </a:r>
          </a:p>
        </p:txBody>
      </p:sp>
      <p:sp>
        <p:nvSpPr>
          <p:cNvPr id="3" name="Content Placeholder 2"/>
          <p:cNvSpPr>
            <a:spLocks noGrp="1"/>
          </p:cNvSpPr>
          <p:nvPr>
            <p:ph idx="1"/>
          </p:nvPr>
        </p:nvSpPr>
        <p:spPr/>
        <p:txBody>
          <a:bodyPr/>
          <a:lstStyle/>
          <a:p>
            <a:r>
              <a:rPr lang="tr-TR" noProof="0" dirty="0"/>
              <a:t>Kuruculuğunu Tim Bell, Ian Witten ve Michael Fellows’un yaptığı CS-Unplugged organizasyonu bilgisayarsız etkinlikleri «kartlar, boyalar ve ip gibi çevremizde rahatlıkla bulunabilecek materyaller ile oluşturulmuş oyunlar ve bulmacalar ile bilgisayar bilimi öğretmeye çalışan etkinlikler» olarak tanımlamışlardır. </a:t>
            </a:r>
          </a:p>
          <a:p>
            <a:r>
              <a:rPr lang="tr-TR" noProof="0" dirty="0"/>
              <a:t>Amacı öğrencileri uzman birer programcı yapmak değil, bilgisayar bilimlerinin arkasında yatan fikirleri anlamalarını sağlamaktır.</a:t>
            </a:r>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6</a:t>
            </a:fld>
            <a:endParaRPr lang="en-US" dirty="0"/>
          </a:p>
        </p:txBody>
      </p:sp>
    </p:spTree>
    <p:extLst>
      <p:ext uri="{BB962C8B-B14F-4D97-AF65-F5344CB8AC3E}">
        <p14:creationId xmlns:p14="http://schemas.microsoft.com/office/powerpoint/2010/main" val="1784474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noProof="0" dirty="0"/>
              <a:t>Bilgisayarsız Etkinlik Hazırlama Aşamaları</a:t>
            </a:r>
          </a:p>
        </p:txBody>
      </p:sp>
      <p:sp>
        <p:nvSpPr>
          <p:cNvPr id="3" name="Content Placeholder 2"/>
          <p:cNvSpPr>
            <a:spLocks noGrp="1"/>
          </p:cNvSpPr>
          <p:nvPr>
            <p:ph idx="1"/>
          </p:nvPr>
        </p:nvSpPr>
        <p:spPr/>
        <p:txBody>
          <a:bodyPr/>
          <a:lstStyle/>
          <a:p>
            <a:r>
              <a:rPr lang="tr-TR" noProof="0" dirty="0"/>
              <a:t>Nishida ve arkadaşları (2010) </a:t>
            </a:r>
            <a:r>
              <a:rPr lang="tr-TR" noProof="0" dirty="0" err="1"/>
              <a:t>Coplien’ın</a:t>
            </a:r>
            <a:r>
              <a:rPr lang="tr-TR" noProof="0" dirty="0"/>
              <a:t> (1996) yazılım geliştirme aşamaları üzerine kurgulanmış bir model oluşturmuşlarıdır. Bu model temel alınarak 8 aşamalı bilgisayarsız etkinlik geliştirme şablonu geliştirilmiştir. Bu aşamalar;</a:t>
            </a:r>
          </a:p>
          <a:p>
            <a:endParaRPr lang="tr-TR" dirty="0"/>
          </a:p>
        </p:txBody>
      </p:sp>
      <p:sp>
        <p:nvSpPr>
          <p:cNvPr id="4" name="Date Placeholder 3"/>
          <p:cNvSpPr>
            <a:spLocks noGrp="1"/>
          </p:cNvSpPr>
          <p:nvPr>
            <p:ph type="dt" sz="half" idx="10"/>
          </p:nvPr>
        </p:nvSpPr>
        <p:spPr/>
        <p:txBody>
          <a:bodyPr/>
          <a:lstStyle/>
          <a:p>
            <a:r>
              <a:rPr lang="en-US" dirty="0"/>
              <a:t>© 2018</a:t>
            </a:r>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7</a:t>
            </a:fld>
            <a:endParaRPr lang="en-US" dirty="0"/>
          </a:p>
        </p:txBody>
      </p:sp>
      <p:graphicFrame>
        <p:nvGraphicFramePr>
          <p:cNvPr id="7" name="Diyagram 6">
            <a:extLst>
              <a:ext uri="{FF2B5EF4-FFF2-40B4-BE49-F238E27FC236}">
                <a16:creationId xmlns:a16="http://schemas.microsoft.com/office/drawing/2014/main" id="{F98AF1C2-79A3-4820-A988-9021CC3AFEF8}"/>
              </a:ext>
            </a:extLst>
          </p:cNvPr>
          <p:cNvGraphicFramePr/>
          <p:nvPr>
            <p:extLst>
              <p:ext uri="{D42A27DB-BD31-4B8C-83A1-F6EECF244321}">
                <p14:modId xmlns:p14="http://schemas.microsoft.com/office/powerpoint/2010/main" val="2507185313"/>
              </p:ext>
            </p:extLst>
          </p:nvPr>
        </p:nvGraphicFramePr>
        <p:xfrm>
          <a:off x="1182847" y="3556931"/>
          <a:ext cx="9546671" cy="2581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7591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831D9E-4E40-4CC6-885D-17938133AD10}"/>
              </a:ext>
            </a:extLst>
          </p:cNvPr>
          <p:cNvSpPr>
            <a:spLocks noGrp="1"/>
          </p:cNvSpPr>
          <p:nvPr>
            <p:ph type="title"/>
          </p:nvPr>
        </p:nvSpPr>
        <p:spPr/>
        <p:txBody>
          <a:bodyPr/>
          <a:lstStyle/>
          <a:p>
            <a:r>
              <a:rPr lang="tr-TR" dirty="0"/>
              <a:t>Etkinlik Adı</a:t>
            </a:r>
          </a:p>
        </p:txBody>
      </p:sp>
      <p:sp>
        <p:nvSpPr>
          <p:cNvPr id="3" name="İçerik Yer Tutucusu 2">
            <a:extLst>
              <a:ext uri="{FF2B5EF4-FFF2-40B4-BE49-F238E27FC236}">
                <a16:creationId xmlns:a16="http://schemas.microsoft.com/office/drawing/2014/main" id="{398CE025-95AD-4255-84B1-0D8DEE5C2224}"/>
              </a:ext>
            </a:extLst>
          </p:cNvPr>
          <p:cNvSpPr>
            <a:spLocks noGrp="1"/>
          </p:cNvSpPr>
          <p:nvPr>
            <p:ph idx="1"/>
          </p:nvPr>
        </p:nvSpPr>
        <p:spPr/>
        <p:txBody>
          <a:bodyPr/>
          <a:lstStyle/>
          <a:p>
            <a:r>
              <a:rPr lang="tr-TR" dirty="0"/>
              <a:t>Bilgisayarsız etkinliklerin, hedeflenen kazanımları elde edebilmesinde gerçek yaşam durumları ile ilişkili olması etkinliğe olumlu katkı sağlayacaktır. </a:t>
            </a:r>
          </a:p>
          <a:p>
            <a:r>
              <a:rPr lang="tr-TR" dirty="0"/>
              <a:t>Bu noktada hem bahsedilen ilişkiye atıfta bulunan hem de ilgi çekebileceği düşünülen bir adlandırma etkinliğin başarısını geliştirecektir.</a:t>
            </a:r>
          </a:p>
        </p:txBody>
      </p:sp>
      <p:sp>
        <p:nvSpPr>
          <p:cNvPr id="4" name="Veri Yer Tutucusu 3">
            <a:extLst>
              <a:ext uri="{FF2B5EF4-FFF2-40B4-BE49-F238E27FC236}">
                <a16:creationId xmlns:a16="http://schemas.microsoft.com/office/drawing/2014/main" id="{43C430A8-4AA0-4388-88F4-5D335AC263D7}"/>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42445CD6-B745-4AA6-8525-6BCDE475CE65}"/>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EF527887-9F64-4F88-B3E0-5E3CDF6F801C}"/>
              </a:ext>
            </a:extLst>
          </p:cNvPr>
          <p:cNvSpPr>
            <a:spLocks noGrp="1"/>
          </p:cNvSpPr>
          <p:nvPr>
            <p:ph type="sldNum" sz="quarter" idx="12"/>
          </p:nvPr>
        </p:nvSpPr>
        <p:spPr/>
        <p:txBody>
          <a:bodyPr/>
          <a:lstStyle/>
          <a:p>
            <a:fld id="{21BDECD0-44A4-40B4-8A9E-AC2682E4C7A3}" type="slidenum">
              <a:rPr lang="en-US" smtClean="0"/>
              <a:pPr/>
              <a:t>8</a:t>
            </a:fld>
            <a:endParaRPr lang="en-US" dirty="0"/>
          </a:p>
        </p:txBody>
      </p:sp>
    </p:spTree>
    <p:extLst>
      <p:ext uri="{BB962C8B-B14F-4D97-AF65-F5344CB8AC3E}">
        <p14:creationId xmlns:p14="http://schemas.microsoft.com/office/powerpoint/2010/main" val="331147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E27D76-294F-4995-BCD5-B2352A7CEFD4}"/>
              </a:ext>
            </a:extLst>
          </p:cNvPr>
          <p:cNvSpPr>
            <a:spLocks noGrp="1"/>
          </p:cNvSpPr>
          <p:nvPr>
            <p:ph type="title"/>
          </p:nvPr>
        </p:nvSpPr>
        <p:spPr/>
        <p:txBody>
          <a:bodyPr/>
          <a:lstStyle/>
          <a:p>
            <a:r>
              <a:rPr lang="tr-TR" dirty="0"/>
              <a:t>Etkinliğin Amacı</a:t>
            </a:r>
          </a:p>
        </p:txBody>
      </p:sp>
      <p:sp>
        <p:nvSpPr>
          <p:cNvPr id="3" name="İçerik Yer Tutucusu 2">
            <a:extLst>
              <a:ext uri="{FF2B5EF4-FFF2-40B4-BE49-F238E27FC236}">
                <a16:creationId xmlns:a16="http://schemas.microsoft.com/office/drawing/2014/main" id="{CCD761F0-A08B-41E6-8FFD-9D679AAB9536}"/>
              </a:ext>
            </a:extLst>
          </p:cNvPr>
          <p:cNvSpPr>
            <a:spLocks noGrp="1"/>
          </p:cNvSpPr>
          <p:nvPr>
            <p:ph idx="1"/>
          </p:nvPr>
        </p:nvSpPr>
        <p:spPr/>
        <p:txBody>
          <a:bodyPr/>
          <a:lstStyle/>
          <a:p>
            <a:r>
              <a:rPr lang="tr-TR" dirty="0"/>
              <a:t>Etkinliğin oluşturulma gerekçesi ve oluşturulurken planlanan olası katkılar etkinliğin amacı bölümünde açıklanmalıdır. </a:t>
            </a:r>
          </a:p>
          <a:p>
            <a:r>
              <a:rPr lang="tr-TR" dirty="0"/>
              <a:t>Bu bölüm etkinliğin diğer aşamalarına yol göstereceği gibi, etkinliğin farklı ortamlarda ve farklı öğretmenler tarafından kullanılmasına ve seçilmesine de olanak sağlayacaktır. </a:t>
            </a:r>
          </a:p>
          <a:p>
            <a:r>
              <a:rPr lang="tr-TR" dirty="0"/>
              <a:t>Aynı zamanda etkinliğin amacı oluşturulurken etkinliğin gerçek yaşam ile bağlantısı da kurulabilir.</a:t>
            </a:r>
          </a:p>
        </p:txBody>
      </p:sp>
      <p:sp>
        <p:nvSpPr>
          <p:cNvPr id="4" name="Veri Yer Tutucusu 3">
            <a:extLst>
              <a:ext uri="{FF2B5EF4-FFF2-40B4-BE49-F238E27FC236}">
                <a16:creationId xmlns:a16="http://schemas.microsoft.com/office/drawing/2014/main" id="{DEC0014B-1DCB-4749-95CD-DE016DA48BED}"/>
              </a:ext>
            </a:extLst>
          </p:cNvPr>
          <p:cNvSpPr>
            <a:spLocks noGrp="1"/>
          </p:cNvSpPr>
          <p:nvPr>
            <p:ph type="dt" sz="half" idx="10"/>
          </p:nvPr>
        </p:nvSpPr>
        <p:spPr/>
        <p:txBody>
          <a:bodyPr/>
          <a:lstStyle/>
          <a:p>
            <a:r>
              <a:rPr lang="en-US" dirty="0"/>
              <a:t>© 2018</a:t>
            </a:r>
          </a:p>
        </p:txBody>
      </p:sp>
      <p:sp>
        <p:nvSpPr>
          <p:cNvPr id="5" name="Alt Bilgi Yer Tutucusu 4">
            <a:extLst>
              <a:ext uri="{FF2B5EF4-FFF2-40B4-BE49-F238E27FC236}">
                <a16:creationId xmlns:a16="http://schemas.microsoft.com/office/drawing/2014/main" id="{7053CAA5-9C04-476C-BF40-C48AB2029B44}"/>
              </a:ext>
            </a:extLst>
          </p:cNvPr>
          <p:cNvSpPr>
            <a:spLocks noGrp="1"/>
          </p:cNvSpPr>
          <p:nvPr>
            <p:ph type="ftr" sz="quarter" idx="11"/>
          </p:nvPr>
        </p:nvSpPr>
        <p:spPr/>
        <p:txBody>
          <a:bodyPr/>
          <a:lstStyle/>
          <a:p>
            <a:r>
              <a:rPr lang="tr-TR" dirty="0"/>
              <a:t>Kuramdan Uygulamaya Programlama Öğretimi</a:t>
            </a:r>
            <a:endParaRPr lang="en-US" dirty="0"/>
          </a:p>
        </p:txBody>
      </p:sp>
      <p:sp>
        <p:nvSpPr>
          <p:cNvPr id="6" name="Slayt Numarası Yer Tutucusu 5">
            <a:extLst>
              <a:ext uri="{FF2B5EF4-FFF2-40B4-BE49-F238E27FC236}">
                <a16:creationId xmlns:a16="http://schemas.microsoft.com/office/drawing/2014/main" id="{E29C3AA4-4E15-4895-B90D-F5DC00A24236}"/>
              </a:ext>
            </a:extLst>
          </p:cNvPr>
          <p:cNvSpPr>
            <a:spLocks noGrp="1"/>
          </p:cNvSpPr>
          <p:nvPr>
            <p:ph type="sldNum" sz="quarter" idx="12"/>
          </p:nvPr>
        </p:nvSpPr>
        <p:spPr/>
        <p:txBody>
          <a:bodyPr/>
          <a:lstStyle/>
          <a:p>
            <a:fld id="{21BDECD0-44A4-40B4-8A9E-AC2682E4C7A3}" type="slidenum">
              <a:rPr lang="en-US" smtClean="0"/>
              <a:pPr/>
              <a:t>9</a:t>
            </a:fld>
            <a:endParaRPr lang="en-US" dirty="0"/>
          </a:p>
        </p:txBody>
      </p:sp>
    </p:spTree>
    <p:extLst>
      <p:ext uri="{BB962C8B-B14F-4D97-AF65-F5344CB8AC3E}">
        <p14:creationId xmlns:p14="http://schemas.microsoft.com/office/powerpoint/2010/main" val="1467874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1538</TotalTime>
  <Words>1528</Words>
  <Application>Microsoft Office PowerPoint</Application>
  <PresentationFormat>Geniş ekran</PresentationFormat>
  <Paragraphs>184</Paragraphs>
  <Slides>22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Theme</vt:lpstr>
      <vt:lpstr>Bölüm 7</vt:lpstr>
      <vt:lpstr>Amaçlar</vt:lpstr>
      <vt:lpstr>Giriş</vt:lpstr>
      <vt:lpstr>Programlama Öğretimi</vt:lpstr>
      <vt:lpstr>Programlama Öğretimi</vt:lpstr>
      <vt:lpstr>Bilgisayarsız Programlama Nedir?</vt:lpstr>
      <vt:lpstr>Bilgisayarsız Etkinlik Hazırlama Aşamaları</vt:lpstr>
      <vt:lpstr>Etkinlik Adı</vt:lpstr>
      <vt:lpstr>Etkinliğin Amacı</vt:lpstr>
      <vt:lpstr>Etkinliğin Tanımı</vt:lpstr>
      <vt:lpstr>Yaş/Sınıf</vt:lpstr>
      <vt:lpstr>Gerekli Ön Beceriler</vt:lpstr>
      <vt:lpstr>Gerekli Malzemeler</vt:lpstr>
      <vt:lpstr>Aşamalar</vt:lpstr>
      <vt:lpstr>Tartışma Soruları</vt:lpstr>
      <vt:lpstr>Örnek Etkinlik: Bilgi Topluyorum (Etkinlik-3)</vt:lpstr>
      <vt:lpstr>Örnek Etkinlik: Bilgi Topluyorum (Etkinlik-3)</vt:lpstr>
      <vt:lpstr>Örnek Etkinlik: Bilgi Topluyorum (Etkinlik-3)</vt:lpstr>
      <vt:lpstr>Örnek Etkinlik: Bilgi Topluyorum (Etkinlik-3)</vt:lpstr>
      <vt:lpstr>Örnek Etkinlik: Bilgi Topluyorum (Etkinlik-3)</vt:lpstr>
      <vt:lpstr>Örnek Etkinlik: Bilgi Topluyorum (Etkinlik-3)</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USER</cp:lastModifiedBy>
  <cp:revision>16</cp:revision>
  <dcterms:created xsi:type="dcterms:W3CDTF">2019-01-04T17:54:52Z</dcterms:created>
  <dcterms:modified xsi:type="dcterms:W3CDTF">2019-01-25T11:58:29Z</dcterms:modified>
</cp:coreProperties>
</file>