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03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96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98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3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76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61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327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56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01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62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05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68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TIMSS</a:t>
            </a:r>
            <a:br>
              <a:rPr lang="tr-TR" dirty="0" smtClean="0"/>
            </a:br>
            <a:r>
              <a:rPr lang="tr-TR" dirty="0" smtClean="0"/>
              <a:t>(Uluslararası Matematik ve Fen </a:t>
            </a:r>
            <a:r>
              <a:rPr lang="tr-TR" smtClean="0"/>
              <a:t>Eğilimleri Araştırması)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Yrd</a:t>
            </a:r>
            <a:r>
              <a:rPr lang="tr-TR" dirty="0" smtClean="0"/>
              <a:t>. Doç. Dr. Ömer Kutlu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97120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Calibri  (Headings)"/>
                <a:cs typeface="Calibri  (Headings)"/>
              </a:rPr>
              <a:t>TIMSS 2015 </a:t>
            </a:r>
            <a:r>
              <a:rPr lang="en-US" sz="4000" b="1" dirty="0" err="1">
                <a:latin typeface="Calibri  (Headings)"/>
                <a:cs typeface="Calibri  (Headings)"/>
              </a:rPr>
              <a:t>Uygulama</a:t>
            </a:r>
            <a:r>
              <a:rPr lang="en-US" sz="4000" b="1" dirty="0">
                <a:latin typeface="Calibri  (Headings)"/>
                <a:cs typeface="Calibri  (Headings)"/>
              </a:rPr>
              <a:t> </a:t>
            </a:r>
            <a:r>
              <a:rPr lang="en-US" sz="4000" b="1" dirty="0" err="1">
                <a:latin typeface="Calibri  (Headings)"/>
                <a:cs typeface="Calibri  (Headings)"/>
              </a:rPr>
              <a:t>Sürecinde</a:t>
            </a:r>
            <a:r>
              <a:rPr lang="en-US" sz="4000" b="1" dirty="0">
                <a:latin typeface="Calibri  (Headings)"/>
                <a:cs typeface="Calibri  (Headings)"/>
              </a:rPr>
              <a:t> </a:t>
            </a:r>
            <a:r>
              <a:rPr lang="en-US" sz="4000" b="1" dirty="0" err="1">
                <a:latin typeface="Calibri  (Headings)"/>
                <a:cs typeface="Calibri  (Headings)"/>
              </a:rPr>
              <a:t>Yapılan</a:t>
            </a:r>
            <a:r>
              <a:rPr lang="en-US" sz="4000" b="1" dirty="0">
                <a:latin typeface="Calibri  (Headings)"/>
                <a:cs typeface="Calibri  (Headings)"/>
              </a:rPr>
              <a:t> </a:t>
            </a:r>
            <a:r>
              <a:rPr lang="en-US" sz="4000" b="1" dirty="0" err="1">
                <a:latin typeface="Calibri  (Headings)"/>
                <a:cs typeface="Calibri  (Headings)"/>
              </a:rPr>
              <a:t>Çalışmalar</a:t>
            </a:r>
            <a:endParaRPr lang="tr-TR" sz="4000" b="1" dirty="0">
              <a:latin typeface="Calibri  (Headings)"/>
              <a:cs typeface="Calibri  (Headings)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15067"/>
            <a:ext cx="10515600" cy="4161896"/>
          </a:xfrm>
        </p:spPr>
        <p:txBody>
          <a:bodyPr>
            <a:noAutofit/>
          </a:bodyPr>
          <a:lstStyle/>
          <a:p>
            <a:pPr algn="just"/>
            <a:r>
              <a:rPr lang="en-US" dirty="0"/>
              <a:t>2012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itibari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TIMSS 2015 </a:t>
            </a:r>
            <a:r>
              <a:rPr lang="en-US" dirty="0" err="1"/>
              <a:t>araştırması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çalışmalara</a:t>
            </a:r>
            <a:r>
              <a:rPr lang="en-US" dirty="0"/>
              <a:t> </a:t>
            </a:r>
            <a:r>
              <a:rPr lang="en-US" dirty="0" err="1"/>
              <a:t>başlanılmış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 smtClean="0"/>
              <a:t>uygulamada</a:t>
            </a:r>
            <a:r>
              <a:rPr lang="en-US" dirty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/>
              <a:t>alacak</a:t>
            </a:r>
            <a:r>
              <a:rPr lang="en-US" dirty="0"/>
              <a:t>, </a:t>
            </a:r>
            <a:r>
              <a:rPr lang="en-US" dirty="0" err="1"/>
              <a:t>kapsamdan</a:t>
            </a:r>
            <a:r>
              <a:rPr lang="en-US" dirty="0"/>
              <a:t> </a:t>
            </a:r>
            <a:r>
              <a:rPr lang="en-US" dirty="0" err="1"/>
              <a:t>çıkarılacak</a:t>
            </a:r>
            <a:r>
              <a:rPr lang="en-US" dirty="0"/>
              <a:t> </a:t>
            </a:r>
            <a:r>
              <a:rPr lang="en-US" dirty="0" err="1"/>
              <a:t>konular</a:t>
            </a:r>
            <a:r>
              <a:rPr lang="en-US" dirty="0"/>
              <a:t> </a:t>
            </a:r>
            <a:r>
              <a:rPr lang="en-US" dirty="0" err="1"/>
              <a:t>belirlenmiş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güncellemeler</a:t>
            </a:r>
            <a:r>
              <a:rPr lang="en-US" dirty="0"/>
              <a:t> </a:t>
            </a:r>
            <a:r>
              <a:rPr lang="en-US" dirty="0" err="1" smtClean="0"/>
              <a:t>yapılmıştır</a:t>
            </a:r>
            <a:r>
              <a:rPr lang="en-US" dirty="0" smtClean="0"/>
              <a:t>. </a:t>
            </a:r>
            <a:endParaRPr lang="tr-TR" dirty="0" smtClean="0"/>
          </a:p>
          <a:p>
            <a:pPr algn="just"/>
            <a:r>
              <a:rPr lang="en-US" dirty="0" smtClean="0"/>
              <a:t>TIMSS </a:t>
            </a:r>
            <a:r>
              <a:rPr lang="en-US" dirty="0"/>
              <a:t>2015 </a:t>
            </a:r>
            <a:r>
              <a:rPr lang="en-US" dirty="0" err="1"/>
              <a:t>araştırmasında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alacak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maddeler</a:t>
            </a:r>
            <a:r>
              <a:rPr lang="en-US" dirty="0"/>
              <a:t> </a:t>
            </a:r>
            <a:r>
              <a:rPr lang="en-US" dirty="0" err="1"/>
              <a:t>belirlenmiş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 smtClean="0"/>
              <a:t>Merkezde</a:t>
            </a:r>
            <a:r>
              <a:rPr lang="en-US" dirty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Uzmanları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Merkezin</a:t>
            </a:r>
            <a:r>
              <a:rPr lang="en-US" dirty="0"/>
              <a:t> de </a:t>
            </a:r>
            <a:r>
              <a:rPr lang="en-US" dirty="0" err="1"/>
              <a:t>görüşleri</a:t>
            </a:r>
            <a:r>
              <a:rPr lang="en-US" dirty="0"/>
              <a:t> </a:t>
            </a:r>
            <a:r>
              <a:rPr lang="en-US" dirty="0" err="1"/>
              <a:t>alınarak</a:t>
            </a:r>
            <a:r>
              <a:rPr lang="en-US" dirty="0"/>
              <a:t> </a:t>
            </a:r>
            <a:r>
              <a:rPr lang="en-US" dirty="0" err="1" smtClean="0"/>
              <a:t>bu</a:t>
            </a:r>
            <a:r>
              <a:rPr lang="en-US" dirty="0"/>
              <a:t> </a:t>
            </a:r>
            <a:r>
              <a:rPr lang="en-US" dirty="0" err="1" smtClean="0"/>
              <a:t>soruların</a:t>
            </a:r>
            <a:r>
              <a:rPr lang="en-US" dirty="0" smtClean="0"/>
              <a:t> </a:t>
            </a:r>
            <a:r>
              <a:rPr lang="en-US" dirty="0" err="1"/>
              <a:t>Türkçeye</a:t>
            </a:r>
            <a:r>
              <a:rPr lang="en-US" dirty="0"/>
              <a:t> </a:t>
            </a:r>
            <a:r>
              <a:rPr lang="en-US" dirty="0" err="1"/>
              <a:t>uyarlama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yapılmıştır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güvenirlik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geçerliğinin</a:t>
            </a:r>
            <a:r>
              <a:rPr lang="en-US" dirty="0"/>
              <a:t> </a:t>
            </a:r>
            <a:r>
              <a:rPr lang="en-US" dirty="0" err="1" smtClean="0"/>
              <a:t>ölçülmesi</a:t>
            </a:r>
            <a:r>
              <a:rPr lang="en-US" dirty="0" smtClean="0"/>
              <a:t> </a:t>
            </a:r>
            <a:r>
              <a:rPr lang="en-US" dirty="0" err="1"/>
              <a:t>amacıyla</a:t>
            </a:r>
            <a:r>
              <a:rPr lang="en-US" dirty="0"/>
              <a:t> 2014 </a:t>
            </a:r>
            <a:r>
              <a:rPr lang="en-US" dirty="0" err="1"/>
              <a:t>yılında</a:t>
            </a:r>
            <a:r>
              <a:rPr lang="en-US" dirty="0"/>
              <a:t> pilot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yapılmıştır</a:t>
            </a:r>
            <a:r>
              <a:rPr lang="en-US" dirty="0"/>
              <a:t>. Pilot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 smtClean="0"/>
              <a:t>sonrasında</a:t>
            </a:r>
            <a:r>
              <a:rPr lang="en-US" dirty="0"/>
              <a:t> </a:t>
            </a:r>
            <a:r>
              <a:rPr lang="en-US" dirty="0" err="1" smtClean="0"/>
              <a:t>nihai</a:t>
            </a:r>
            <a:r>
              <a:rPr lang="en-US" dirty="0" smtClean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hazırlıklara</a:t>
            </a:r>
            <a:r>
              <a:rPr lang="en-US" dirty="0"/>
              <a:t> </a:t>
            </a:r>
            <a:r>
              <a:rPr lang="en-US" dirty="0" err="1"/>
              <a:t>başlanılmıştır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0636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1"/>
            <a:ext cx="10515600" cy="46736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TIMSS 2015 </a:t>
            </a: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ÖDSGM’de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toplantılarda</a:t>
            </a:r>
            <a:r>
              <a:rPr lang="en-US" dirty="0"/>
              <a:t> </a:t>
            </a:r>
            <a:r>
              <a:rPr lang="en-US" dirty="0" err="1"/>
              <a:t>uygulamanın</a:t>
            </a:r>
            <a:r>
              <a:rPr lang="en-US" dirty="0"/>
              <a:t> </a:t>
            </a:r>
            <a:r>
              <a:rPr lang="en-US" dirty="0" err="1" smtClean="0"/>
              <a:t>yapılacağı</a:t>
            </a:r>
            <a:r>
              <a:rPr lang="en-US" dirty="0"/>
              <a:t> </a:t>
            </a:r>
            <a:r>
              <a:rPr lang="en-US" dirty="0" err="1" smtClean="0"/>
              <a:t>tüm</a:t>
            </a:r>
            <a:r>
              <a:rPr lang="en-US" dirty="0" smtClean="0"/>
              <a:t> </a:t>
            </a:r>
            <a:r>
              <a:rPr lang="en-US" dirty="0" err="1"/>
              <a:t>illerin</a:t>
            </a:r>
            <a:r>
              <a:rPr lang="en-US" dirty="0"/>
              <a:t> İl </a:t>
            </a:r>
            <a:r>
              <a:rPr lang="en-US" dirty="0" err="1"/>
              <a:t>Müdürlerine</a:t>
            </a:r>
            <a:r>
              <a:rPr lang="en-US" dirty="0"/>
              <a:t> </a:t>
            </a:r>
            <a:r>
              <a:rPr lang="en-US" dirty="0" err="1"/>
              <a:t>bilgilendirmeler</a:t>
            </a:r>
            <a:r>
              <a:rPr lang="en-US" dirty="0"/>
              <a:t> </a:t>
            </a:r>
            <a:r>
              <a:rPr lang="en-US" dirty="0" err="1"/>
              <a:t>yapılmıştır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en-US" dirty="0" smtClean="0"/>
              <a:t>İl </a:t>
            </a:r>
            <a:r>
              <a:rPr lang="en-US" dirty="0" err="1"/>
              <a:t>Müdürlerine</a:t>
            </a:r>
            <a:r>
              <a:rPr lang="en-US" dirty="0"/>
              <a:t> </a:t>
            </a:r>
            <a:r>
              <a:rPr lang="en-US" dirty="0" err="1"/>
              <a:t>bilgilendirme</a:t>
            </a:r>
            <a:r>
              <a:rPr lang="en-US" dirty="0"/>
              <a:t> </a:t>
            </a:r>
            <a:r>
              <a:rPr lang="en-US" dirty="0" err="1" smtClean="0"/>
              <a:t>yapıldıktan</a:t>
            </a:r>
            <a:r>
              <a:rPr lang="en-US" dirty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/>
              <a:t>da İl </a:t>
            </a:r>
            <a:r>
              <a:rPr lang="en-US" dirty="0" err="1"/>
              <a:t>Milli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Müdürlüklerinde</a:t>
            </a:r>
            <a:r>
              <a:rPr lang="en-US" dirty="0"/>
              <a:t> </a:t>
            </a:r>
            <a:r>
              <a:rPr lang="en-US" dirty="0" err="1"/>
              <a:t>sınavlardan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Şube</a:t>
            </a:r>
            <a:r>
              <a:rPr lang="en-US" dirty="0"/>
              <a:t> </a:t>
            </a:r>
            <a:r>
              <a:rPr lang="en-US" dirty="0" err="1"/>
              <a:t>Müdürleri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bilgilendirme</a:t>
            </a:r>
            <a:r>
              <a:rPr lang="en-US" dirty="0"/>
              <a:t> </a:t>
            </a:r>
            <a:r>
              <a:rPr lang="en-US" dirty="0" err="1" smtClean="0"/>
              <a:t>toplantısı</a:t>
            </a:r>
            <a:r>
              <a:rPr lang="en-US" dirty="0" smtClean="0"/>
              <a:t> </a:t>
            </a:r>
            <a:r>
              <a:rPr lang="en-US" dirty="0" err="1"/>
              <a:t>yapılmıştır</a:t>
            </a:r>
            <a:r>
              <a:rPr lang="en-US" dirty="0"/>
              <a:t>. </a:t>
            </a: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Uygulamadan</a:t>
            </a:r>
            <a:r>
              <a:rPr lang="en-US" dirty="0"/>
              <a:t> </a:t>
            </a:r>
            <a:r>
              <a:rPr lang="en-US" dirty="0" err="1"/>
              <a:t>birkaç</a:t>
            </a:r>
            <a:r>
              <a:rPr lang="en-US" dirty="0"/>
              <a:t> ay </a:t>
            </a:r>
            <a:r>
              <a:rPr lang="en-US" dirty="0" err="1"/>
              <a:t>önce</a:t>
            </a:r>
            <a:r>
              <a:rPr lang="en-US" dirty="0"/>
              <a:t> de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 smtClean="0"/>
              <a:t>Yöneticilerine</a:t>
            </a:r>
            <a:r>
              <a:rPr lang="en-US" dirty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/>
              <a:t>toplantılar</a:t>
            </a:r>
            <a:r>
              <a:rPr lang="en-US" dirty="0"/>
              <a:t> </a:t>
            </a:r>
            <a:r>
              <a:rPr lang="en-US" dirty="0" err="1"/>
              <a:t>yapılmıştır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U</a:t>
            </a:r>
            <a:r>
              <a:rPr lang="en-US" dirty="0" err="1" smtClean="0"/>
              <a:t>ygulamanın</a:t>
            </a:r>
            <a:r>
              <a:rPr lang="en-US" dirty="0" smtClean="0"/>
              <a:t> </a:t>
            </a:r>
            <a:r>
              <a:rPr lang="en-US" dirty="0" err="1"/>
              <a:t>sağlıklı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standartlara</a:t>
            </a:r>
            <a:r>
              <a:rPr lang="en-US" dirty="0"/>
              <a:t> </a:t>
            </a:r>
            <a:r>
              <a:rPr lang="en-US" dirty="0" err="1" smtClean="0"/>
              <a:t>uygun</a:t>
            </a:r>
            <a:r>
              <a:rPr lang="en-US" dirty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/>
              <a:t>yapılabilmesi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uygulamanın</a:t>
            </a:r>
            <a:r>
              <a:rPr lang="en-US" dirty="0"/>
              <a:t> </a:t>
            </a:r>
            <a:r>
              <a:rPr lang="en-US" dirty="0" err="1"/>
              <a:t>yapılacağı</a:t>
            </a:r>
            <a:r>
              <a:rPr lang="en-US" dirty="0"/>
              <a:t> </a:t>
            </a:r>
            <a:r>
              <a:rPr lang="en-US" dirty="0" err="1"/>
              <a:t>tüm</a:t>
            </a:r>
            <a:r>
              <a:rPr lang="en-US" dirty="0"/>
              <a:t> </a:t>
            </a:r>
            <a:r>
              <a:rPr lang="en-US" dirty="0" err="1"/>
              <a:t>okullara</a:t>
            </a:r>
            <a:r>
              <a:rPr lang="en-US" dirty="0"/>
              <a:t> </a:t>
            </a:r>
            <a:r>
              <a:rPr lang="en-US" dirty="0" err="1"/>
              <a:t>ÖDSGM’den</a:t>
            </a:r>
            <a:r>
              <a:rPr lang="en-US" dirty="0"/>
              <a:t> </a:t>
            </a:r>
            <a:r>
              <a:rPr lang="en-US" dirty="0" err="1" smtClean="0"/>
              <a:t>görevli</a:t>
            </a:r>
            <a:r>
              <a:rPr lang="en-US" dirty="0"/>
              <a:t> </a:t>
            </a:r>
            <a:r>
              <a:rPr lang="en-US" dirty="0" err="1" smtClean="0"/>
              <a:t>temsilciler</a:t>
            </a:r>
            <a:r>
              <a:rPr lang="en-US" dirty="0" smtClean="0"/>
              <a:t> </a:t>
            </a:r>
            <a:r>
              <a:rPr lang="en-US" dirty="0" err="1"/>
              <a:t>gönderilmiştir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409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467"/>
            <a:ext cx="10515600" cy="553349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TIMSS 2015 </a:t>
            </a:r>
            <a:r>
              <a:rPr lang="en-US" sz="3200" b="1" dirty="0" err="1"/>
              <a:t>Araştırmasına</a:t>
            </a:r>
            <a:r>
              <a:rPr lang="en-US" sz="3200" b="1" dirty="0"/>
              <a:t> </a:t>
            </a:r>
            <a:r>
              <a:rPr lang="en-US" sz="3200" b="1" dirty="0" err="1"/>
              <a:t>Türkiye’den</a:t>
            </a:r>
            <a:r>
              <a:rPr lang="en-US" sz="3200" b="1" dirty="0"/>
              <a:t> </a:t>
            </a:r>
            <a:r>
              <a:rPr lang="en-US" sz="3200" b="1" dirty="0" err="1"/>
              <a:t>Katılan</a:t>
            </a:r>
            <a:r>
              <a:rPr lang="en-US" sz="3200" b="1" dirty="0"/>
              <a:t> </a:t>
            </a:r>
            <a:r>
              <a:rPr lang="en-US" sz="3200" b="1" dirty="0" err="1"/>
              <a:t>Okul</a:t>
            </a:r>
            <a:r>
              <a:rPr lang="en-US" sz="3200" b="1" dirty="0"/>
              <a:t> </a:t>
            </a:r>
            <a:r>
              <a:rPr lang="en-US" sz="3200" b="1" dirty="0" err="1" smtClean="0"/>
              <a:t>ve</a:t>
            </a:r>
            <a:r>
              <a:rPr lang="en-US" sz="3200" b="1" dirty="0"/>
              <a:t> </a:t>
            </a:r>
            <a:r>
              <a:rPr lang="en-US" sz="3200" b="1" dirty="0" err="1" smtClean="0"/>
              <a:t>Öğrencilere</a:t>
            </a:r>
            <a:r>
              <a:rPr lang="en-US" sz="3200" b="1" dirty="0" smtClean="0"/>
              <a:t> </a:t>
            </a:r>
            <a:r>
              <a:rPr lang="en-US" sz="3200" b="1" dirty="0" err="1"/>
              <a:t>İlişkin</a:t>
            </a:r>
            <a:r>
              <a:rPr lang="en-US" sz="3200" b="1" dirty="0"/>
              <a:t> </a:t>
            </a:r>
            <a:r>
              <a:rPr lang="en-US" sz="3200" b="1" dirty="0" err="1" smtClean="0"/>
              <a:t>Bilgiler</a:t>
            </a:r>
            <a:endParaRPr lang="en-US" sz="3200" b="1" dirty="0" smtClean="0"/>
          </a:p>
          <a:p>
            <a:pPr algn="ctr"/>
            <a:endParaRPr lang="en-US" sz="3200" b="1" dirty="0"/>
          </a:p>
          <a:p>
            <a:pPr algn="just"/>
            <a:r>
              <a:rPr lang="en-US" sz="3200" dirty="0"/>
              <a:t>TIMSS 2015 </a:t>
            </a:r>
            <a:r>
              <a:rPr lang="en-US" sz="3200" dirty="0" err="1"/>
              <a:t>çalışmasına</a:t>
            </a:r>
            <a:r>
              <a:rPr lang="en-US" sz="3200" dirty="0"/>
              <a:t> </a:t>
            </a:r>
            <a:r>
              <a:rPr lang="en-US" sz="3200" dirty="0" err="1"/>
              <a:t>Türkiye’den</a:t>
            </a:r>
            <a:r>
              <a:rPr lang="en-US" sz="3200" dirty="0"/>
              <a:t> 4. </a:t>
            </a:r>
            <a:r>
              <a:rPr lang="en-US" sz="3200" dirty="0" err="1"/>
              <a:t>sınıf</a:t>
            </a:r>
            <a:r>
              <a:rPr lang="en-US" sz="3200" dirty="0"/>
              <a:t> </a:t>
            </a:r>
            <a:r>
              <a:rPr lang="en-US" sz="3200" dirty="0" err="1"/>
              <a:t>düzeyinde</a:t>
            </a:r>
            <a:r>
              <a:rPr lang="en-US" sz="3200" dirty="0"/>
              <a:t> </a:t>
            </a:r>
            <a:r>
              <a:rPr lang="en-US" sz="3200" dirty="0" err="1"/>
              <a:t>toplam</a:t>
            </a:r>
            <a:r>
              <a:rPr lang="en-US" sz="3200" dirty="0"/>
              <a:t> 260 </a:t>
            </a:r>
            <a:r>
              <a:rPr lang="en-US" sz="3200" dirty="0" err="1"/>
              <a:t>okul</a:t>
            </a:r>
            <a:r>
              <a:rPr lang="en-US" sz="3200" dirty="0"/>
              <a:t>, 8. </a:t>
            </a:r>
            <a:r>
              <a:rPr lang="en-US" sz="3200" dirty="0" err="1"/>
              <a:t>sınıf</a:t>
            </a:r>
            <a:r>
              <a:rPr lang="en-US" sz="3200" dirty="0"/>
              <a:t> </a:t>
            </a:r>
            <a:r>
              <a:rPr lang="en-US" sz="3200" dirty="0" err="1" smtClean="0"/>
              <a:t>düzeyinde</a:t>
            </a:r>
            <a:r>
              <a:rPr lang="en-US" sz="3200" dirty="0"/>
              <a:t> </a:t>
            </a:r>
            <a:r>
              <a:rPr lang="en-US" sz="3200" dirty="0" err="1" smtClean="0"/>
              <a:t>toplam</a:t>
            </a:r>
            <a:r>
              <a:rPr lang="en-US" sz="3200" dirty="0" smtClean="0"/>
              <a:t> </a:t>
            </a:r>
            <a:r>
              <a:rPr lang="en-US" sz="3200" dirty="0"/>
              <a:t>238 </a:t>
            </a:r>
            <a:r>
              <a:rPr lang="en-US" sz="3200" dirty="0" err="1"/>
              <a:t>okul</a:t>
            </a:r>
            <a:r>
              <a:rPr lang="en-US" sz="3200" dirty="0"/>
              <a:t> </a:t>
            </a:r>
            <a:r>
              <a:rPr lang="en-US" sz="3200" dirty="0" err="1"/>
              <a:t>katılmıştır</a:t>
            </a:r>
            <a:r>
              <a:rPr lang="en-US" sz="3200" dirty="0"/>
              <a:t>.</a:t>
            </a:r>
            <a:endParaRPr lang="en-US" sz="3200" b="1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0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Calibri (Headings)"/>
                <a:cs typeface="Calibri (Headings)"/>
              </a:rPr>
              <a:t>TIMSS 2015 </a:t>
            </a:r>
            <a:r>
              <a:rPr lang="en-US" sz="3200" b="1" dirty="0" err="1">
                <a:latin typeface="Calibri (Headings)"/>
                <a:cs typeface="Calibri (Headings)"/>
              </a:rPr>
              <a:t>Araştırmasının</a:t>
            </a:r>
            <a:r>
              <a:rPr lang="en-US" sz="3200" b="1" dirty="0">
                <a:latin typeface="Calibri (Headings)"/>
                <a:cs typeface="Calibri (Headings)"/>
              </a:rPr>
              <a:t> </a:t>
            </a:r>
            <a:r>
              <a:rPr lang="en-US" sz="3200" b="1" dirty="0" err="1">
                <a:latin typeface="Calibri (Headings)"/>
                <a:cs typeface="Calibri (Headings)"/>
              </a:rPr>
              <a:t>Kapsamı</a:t>
            </a:r>
            <a:endParaRPr lang="en-US" sz="3200" b="1" dirty="0">
              <a:latin typeface="Calibri (Headings)"/>
              <a:cs typeface="Calibri (Headings)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TIMSS </a:t>
            </a:r>
            <a:r>
              <a:rPr lang="en-US" dirty="0" err="1"/>
              <a:t>araştırması</a:t>
            </a:r>
            <a:r>
              <a:rPr lang="en-US" dirty="0"/>
              <a:t>, </a:t>
            </a:r>
            <a:r>
              <a:rPr lang="en-US" dirty="0" err="1"/>
              <a:t>ilköğretim</a:t>
            </a:r>
            <a:r>
              <a:rPr lang="en-US" dirty="0"/>
              <a:t> 4. </a:t>
            </a:r>
            <a:r>
              <a:rPr lang="en-US" dirty="0" err="1"/>
              <a:t>ve</a:t>
            </a:r>
            <a:r>
              <a:rPr lang="en-US" dirty="0"/>
              <a:t> 8.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öğrencilerinin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yönlu</a:t>
            </a:r>
            <a:r>
              <a:rPr lang="en-US" dirty="0"/>
              <a:t>̈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beceri</a:t>
            </a:r>
            <a:r>
              <a:rPr lang="en-US" dirty="0"/>
              <a:t> </a:t>
            </a:r>
            <a:r>
              <a:rPr lang="en-US" dirty="0" err="1" smtClean="0"/>
              <a:t>düzeylerini</a:t>
            </a:r>
            <a:r>
              <a:rPr lang="en-US" dirty="0"/>
              <a:t> </a:t>
            </a:r>
            <a:r>
              <a:rPr lang="en-US" dirty="0" err="1" smtClean="0"/>
              <a:t>belirlemek</a:t>
            </a:r>
            <a:r>
              <a:rPr lang="en-US" dirty="0" smtClean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 smtClean="0"/>
              <a:t>gerçekleşen</a:t>
            </a:r>
            <a:r>
              <a:rPr lang="en-US" dirty="0" smtClean="0"/>
              <a:t> </a:t>
            </a:r>
            <a:r>
              <a:rPr lang="en-US" dirty="0" err="1"/>
              <a:t>araştırmalardır</a:t>
            </a:r>
            <a:r>
              <a:rPr lang="en-US" dirty="0"/>
              <a:t>. TIMSS </a:t>
            </a:r>
            <a:r>
              <a:rPr lang="en-US" dirty="0" err="1"/>
              <a:t>araştırmaları</a:t>
            </a:r>
            <a:r>
              <a:rPr lang="en-US" dirty="0"/>
              <a:t> </a:t>
            </a:r>
            <a:r>
              <a:rPr lang="en-US" dirty="0" err="1" smtClean="0"/>
              <a:t>kapsamında</a:t>
            </a:r>
            <a:r>
              <a:rPr lang="en-US" dirty="0"/>
              <a:t> </a:t>
            </a:r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/>
              <a:t>ölçme</a:t>
            </a:r>
            <a:r>
              <a:rPr lang="en-US" dirty="0"/>
              <a:t> </a:t>
            </a:r>
            <a:r>
              <a:rPr lang="en-US" dirty="0" err="1" smtClean="0"/>
              <a:t>araçları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; Fen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Matematik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, </a:t>
            </a: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anketleri</a:t>
            </a:r>
            <a:r>
              <a:rPr lang="en-US" dirty="0" smtClean="0"/>
              <a:t>,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anketi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Veli</a:t>
            </a:r>
            <a:r>
              <a:rPr lang="en-US" dirty="0" smtClean="0"/>
              <a:t> </a:t>
            </a:r>
            <a:r>
              <a:rPr lang="en-US" dirty="0" err="1" smtClean="0"/>
              <a:t>anketi</a:t>
            </a:r>
            <a:r>
              <a:rPr lang="en-US" dirty="0" smtClean="0"/>
              <a:t> </a:t>
            </a:r>
            <a:r>
              <a:rPr lang="en-US" dirty="0" err="1" smtClean="0"/>
              <a:t>kullanılmaktadır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8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467"/>
            <a:ext cx="10515600" cy="5533496"/>
          </a:xfrm>
        </p:spPr>
        <p:txBody>
          <a:bodyPr>
            <a:normAutofit/>
          </a:bodyPr>
          <a:lstStyle/>
          <a:p>
            <a:pPr algn="just"/>
            <a:r>
              <a:rPr lang="en-US" sz="2600" dirty="0" smtClean="0"/>
              <a:t>TIMSS 2015 4. </a:t>
            </a:r>
            <a:r>
              <a:rPr lang="en-US" sz="2600" dirty="0" err="1" smtClean="0"/>
              <a:t>sınıf</a:t>
            </a:r>
            <a:r>
              <a:rPr lang="en-US" sz="2600" dirty="0" smtClean="0"/>
              <a:t> </a:t>
            </a:r>
            <a:r>
              <a:rPr lang="en-US" sz="2600" dirty="0" err="1" smtClean="0"/>
              <a:t>Matematik</a:t>
            </a:r>
            <a:r>
              <a:rPr lang="en-US" sz="2600" dirty="0" smtClean="0"/>
              <a:t> </a:t>
            </a:r>
            <a:r>
              <a:rPr lang="en-US" sz="2600" dirty="0" err="1" smtClean="0"/>
              <a:t>sorularının</a:t>
            </a:r>
            <a:r>
              <a:rPr lang="en-US" sz="2600" dirty="0" smtClean="0"/>
              <a:t> %</a:t>
            </a:r>
            <a:r>
              <a:rPr lang="en-US" sz="2600" dirty="0"/>
              <a:t>50’sinin </a:t>
            </a:r>
            <a:r>
              <a:rPr lang="en-US" sz="2600" dirty="0" err="1"/>
              <a:t>sayılar</a:t>
            </a:r>
            <a:r>
              <a:rPr lang="en-US" sz="2600" dirty="0"/>
              <a:t>, %35’inin </a:t>
            </a:r>
            <a:r>
              <a:rPr lang="en-US" sz="2600" dirty="0" err="1"/>
              <a:t>geometrik</a:t>
            </a:r>
            <a:r>
              <a:rPr lang="en-US" sz="2600" dirty="0"/>
              <a:t> </a:t>
            </a:r>
            <a:r>
              <a:rPr lang="en-US" sz="2600" dirty="0" err="1"/>
              <a:t>şekil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 smtClean="0"/>
              <a:t>ölçümler</a:t>
            </a:r>
            <a:r>
              <a:rPr lang="en-US" sz="2600" dirty="0"/>
              <a:t> </a:t>
            </a:r>
            <a:r>
              <a:rPr lang="en-US" sz="2600" dirty="0" err="1" smtClean="0"/>
              <a:t>ve</a:t>
            </a:r>
            <a:r>
              <a:rPr lang="en-US" sz="2600" dirty="0" smtClean="0"/>
              <a:t> </a:t>
            </a:r>
            <a:r>
              <a:rPr lang="en-US" sz="2600" dirty="0"/>
              <a:t>%15’inin </a:t>
            </a:r>
            <a:r>
              <a:rPr lang="en-US" sz="2600" dirty="0" err="1"/>
              <a:t>veri</a:t>
            </a:r>
            <a:r>
              <a:rPr lang="en-US" sz="2600" dirty="0"/>
              <a:t> </a:t>
            </a:r>
            <a:r>
              <a:rPr lang="en-US" sz="2600" dirty="0" err="1"/>
              <a:t>gösterimi</a:t>
            </a:r>
            <a:r>
              <a:rPr lang="en-US" sz="2600" dirty="0"/>
              <a:t> </a:t>
            </a:r>
            <a:r>
              <a:rPr lang="en-US" sz="2600" dirty="0" err="1"/>
              <a:t>konu</a:t>
            </a:r>
            <a:r>
              <a:rPr lang="en-US" sz="2600" dirty="0"/>
              <a:t> </a:t>
            </a:r>
            <a:r>
              <a:rPr lang="en-US" sz="2600" dirty="0" err="1"/>
              <a:t>alanlarında</a:t>
            </a:r>
            <a:r>
              <a:rPr lang="en-US" sz="2600" dirty="0"/>
              <a:t> </a:t>
            </a:r>
            <a:r>
              <a:rPr lang="en-US" sz="2600" dirty="0" err="1"/>
              <a:t>olduğu</a:t>
            </a:r>
            <a:r>
              <a:rPr lang="en-US" sz="2600" dirty="0"/>
              <a:t> </a:t>
            </a:r>
            <a:r>
              <a:rPr lang="en-US" sz="2600" dirty="0" err="1"/>
              <a:t>görülmektedir</a:t>
            </a:r>
            <a:r>
              <a:rPr lang="en-US" sz="2600" dirty="0"/>
              <a:t>. </a:t>
            </a:r>
            <a:r>
              <a:rPr lang="en-US" sz="2600" dirty="0" err="1"/>
              <a:t>Bilişsel</a:t>
            </a:r>
            <a:r>
              <a:rPr lang="en-US" sz="2600" dirty="0"/>
              <a:t> </a:t>
            </a:r>
            <a:r>
              <a:rPr lang="en-US" sz="2600" dirty="0" err="1" smtClean="0"/>
              <a:t>düzeyler</a:t>
            </a:r>
            <a:r>
              <a:rPr lang="en-US" sz="2600" dirty="0"/>
              <a:t> </a:t>
            </a:r>
            <a:r>
              <a:rPr lang="en-US" sz="2600" dirty="0" err="1" smtClean="0"/>
              <a:t>dikkate</a:t>
            </a:r>
            <a:r>
              <a:rPr lang="en-US" sz="2600" dirty="0" smtClean="0"/>
              <a:t> </a:t>
            </a:r>
            <a:r>
              <a:rPr lang="en-US" sz="2600" dirty="0" err="1"/>
              <a:t>alındığında</a:t>
            </a:r>
            <a:r>
              <a:rPr lang="en-US" sz="2600" dirty="0"/>
              <a:t> </a:t>
            </a:r>
            <a:r>
              <a:rPr lang="en-US" sz="2600" dirty="0" err="1"/>
              <a:t>ise</a:t>
            </a:r>
            <a:r>
              <a:rPr lang="en-US" sz="2600" dirty="0"/>
              <a:t>, TIMSS 2015 4. </a:t>
            </a:r>
            <a:r>
              <a:rPr lang="en-US" sz="2600" dirty="0" err="1"/>
              <a:t>sınıf</a:t>
            </a:r>
            <a:r>
              <a:rPr lang="en-US" sz="2600" dirty="0"/>
              <a:t> </a:t>
            </a:r>
            <a:r>
              <a:rPr lang="en-US" sz="2600" dirty="0" err="1"/>
              <a:t>Matematik</a:t>
            </a:r>
            <a:r>
              <a:rPr lang="en-US" sz="2600" dirty="0"/>
              <a:t> </a:t>
            </a:r>
            <a:r>
              <a:rPr lang="en-US" sz="2600" dirty="0" err="1"/>
              <a:t>başarı</a:t>
            </a:r>
            <a:r>
              <a:rPr lang="en-US" sz="2600" dirty="0"/>
              <a:t> </a:t>
            </a:r>
            <a:r>
              <a:rPr lang="en-US" sz="2600" dirty="0" err="1"/>
              <a:t>testinde</a:t>
            </a:r>
            <a:r>
              <a:rPr lang="en-US" sz="2600" dirty="0"/>
              <a:t> </a:t>
            </a:r>
            <a:r>
              <a:rPr lang="en-US" sz="2600" dirty="0" err="1"/>
              <a:t>soruların</a:t>
            </a:r>
            <a:r>
              <a:rPr lang="en-US" sz="2600" dirty="0"/>
              <a:t> </a:t>
            </a:r>
            <a:r>
              <a:rPr lang="en-US" sz="2600" dirty="0" err="1"/>
              <a:t>bilme</a:t>
            </a:r>
            <a:r>
              <a:rPr lang="en-US" sz="2600" dirty="0" smtClean="0"/>
              <a:t>, </a:t>
            </a:r>
            <a:r>
              <a:rPr lang="en-US" sz="2600" dirty="0" err="1" smtClean="0"/>
              <a:t>uygulama</a:t>
            </a:r>
            <a:r>
              <a:rPr lang="en-US" sz="2600" dirty="0" smtClean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akıl</a:t>
            </a:r>
            <a:r>
              <a:rPr lang="en-US" sz="2600" dirty="0"/>
              <a:t> </a:t>
            </a:r>
            <a:r>
              <a:rPr lang="en-US" sz="2600" dirty="0" err="1"/>
              <a:t>yürütme</a:t>
            </a:r>
            <a:r>
              <a:rPr lang="en-US" sz="2600" dirty="0"/>
              <a:t> </a:t>
            </a:r>
            <a:r>
              <a:rPr lang="en-US" sz="2600" dirty="0" err="1"/>
              <a:t>olmak</a:t>
            </a:r>
            <a:r>
              <a:rPr lang="en-US" sz="2600" dirty="0"/>
              <a:t> </a:t>
            </a:r>
            <a:r>
              <a:rPr lang="en-US" sz="2600" dirty="0" err="1"/>
              <a:t>üzere</a:t>
            </a:r>
            <a:r>
              <a:rPr lang="en-US" sz="2600" dirty="0"/>
              <a:t> </a:t>
            </a:r>
            <a:r>
              <a:rPr lang="en-US" sz="2600" dirty="0" err="1"/>
              <a:t>üç</a:t>
            </a:r>
            <a:r>
              <a:rPr lang="en-US" sz="2600" dirty="0"/>
              <a:t> </a:t>
            </a:r>
            <a:r>
              <a:rPr lang="en-US" sz="2600" dirty="0" err="1"/>
              <a:t>kategoride</a:t>
            </a:r>
            <a:r>
              <a:rPr lang="en-US" sz="2600" dirty="0"/>
              <a:t> </a:t>
            </a:r>
            <a:r>
              <a:rPr lang="en-US" sz="2600" dirty="0" err="1"/>
              <a:t>ele</a:t>
            </a:r>
            <a:r>
              <a:rPr lang="en-US" sz="2600" dirty="0"/>
              <a:t> </a:t>
            </a:r>
            <a:r>
              <a:rPr lang="en-US" sz="2600" dirty="0" err="1"/>
              <a:t>alındığı</a:t>
            </a:r>
            <a:r>
              <a:rPr lang="en-US" sz="2600" dirty="0"/>
              <a:t> </a:t>
            </a:r>
            <a:r>
              <a:rPr lang="en-US" sz="2600" dirty="0" err="1" smtClean="0"/>
              <a:t>görülmektedir</a:t>
            </a:r>
            <a:r>
              <a:rPr lang="en-US" sz="2600" dirty="0" smtClean="0"/>
              <a:t>.</a:t>
            </a:r>
          </a:p>
          <a:p>
            <a:pPr algn="just"/>
            <a:endParaRPr lang="en-US" sz="2600" dirty="0" smtClean="0"/>
          </a:p>
          <a:p>
            <a:pPr algn="just"/>
            <a:r>
              <a:rPr lang="en-US" sz="2600" dirty="0"/>
              <a:t>TIMSS 2015 8. </a:t>
            </a:r>
            <a:r>
              <a:rPr lang="en-US" sz="2600" dirty="0" err="1"/>
              <a:t>sınıf</a:t>
            </a:r>
            <a:r>
              <a:rPr lang="en-US" sz="2600" dirty="0"/>
              <a:t> </a:t>
            </a:r>
            <a:r>
              <a:rPr lang="en-US" sz="2600" dirty="0" err="1"/>
              <a:t>Matematik</a:t>
            </a:r>
            <a:r>
              <a:rPr lang="en-US" sz="2600" dirty="0"/>
              <a:t> </a:t>
            </a:r>
            <a:r>
              <a:rPr lang="en-US" sz="2600" dirty="0" err="1"/>
              <a:t>başarı</a:t>
            </a:r>
            <a:r>
              <a:rPr lang="en-US" sz="2600" dirty="0"/>
              <a:t> </a:t>
            </a:r>
            <a:r>
              <a:rPr lang="en-US" sz="2600" dirty="0" err="1" smtClean="0"/>
              <a:t>testinde</a:t>
            </a:r>
            <a:r>
              <a:rPr lang="en-US" sz="2600" dirty="0" smtClean="0"/>
              <a:t> </a:t>
            </a:r>
            <a:r>
              <a:rPr lang="en-US" sz="2600" dirty="0" err="1" smtClean="0"/>
              <a:t>soruların</a:t>
            </a:r>
            <a:r>
              <a:rPr lang="en-US" sz="2600" dirty="0" smtClean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bilme</a:t>
            </a:r>
            <a:r>
              <a:rPr lang="en-US" sz="2600" dirty="0"/>
              <a:t>, </a:t>
            </a:r>
            <a:r>
              <a:rPr lang="en-US" sz="2600" dirty="0" err="1" smtClean="0"/>
              <a:t>uygulama</a:t>
            </a:r>
            <a:r>
              <a:rPr lang="en-US" sz="2600" dirty="0"/>
              <a:t> </a:t>
            </a:r>
            <a:r>
              <a:rPr lang="en-US" sz="2600" dirty="0" err="1" smtClean="0"/>
              <a:t>ve</a:t>
            </a:r>
            <a:r>
              <a:rPr lang="en-US" sz="2600" dirty="0" smtClean="0"/>
              <a:t> </a:t>
            </a:r>
            <a:r>
              <a:rPr lang="en-US" sz="2600" dirty="0" err="1"/>
              <a:t>akıl</a:t>
            </a:r>
            <a:r>
              <a:rPr lang="en-US" sz="2600" dirty="0"/>
              <a:t> </a:t>
            </a:r>
            <a:r>
              <a:rPr lang="en-US" sz="2600" dirty="0" err="1"/>
              <a:t>yürütme</a:t>
            </a:r>
            <a:r>
              <a:rPr lang="en-US" sz="2600" dirty="0"/>
              <a:t> </a:t>
            </a:r>
            <a:r>
              <a:rPr lang="en-US" sz="2600" dirty="0" err="1"/>
              <a:t>olmak</a:t>
            </a:r>
            <a:r>
              <a:rPr lang="en-US" sz="2600" dirty="0"/>
              <a:t> </a:t>
            </a:r>
            <a:r>
              <a:rPr lang="en-US" sz="2600" dirty="0" err="1"/>
              <a:t>üzere</a:t>
            </a:r>
            <a:r>
              <a:rPr lang="en-US" sz="2600" dirty="0"/>
              <a:t> </a:t>
            </a:r>
            <a:r>
              <a:rPr lang="en-US" sz="2600" dirty="0" err="1"/>
              <a:t>üç</a:t>
            </a:r>
            <a:r>
              <a:rPr lang="en-US" sz="2600" dirty="0"/>
              <a:t> </a:t>
            </a:r>
            <a:r>
              <a:rPr lang="en-US" sz="2600" dirty="0" err="1"/>
              <a:t>kategoride</a:t>
            </a:r>
            <a:r>
              <a:rPr lang="en-US" sz="2600" dirty="0"/>
              <a:t> </a:t>
            </a:r>
            <a:r>
              <a:rPr lang="en-US" sz="2600" dirty="0" err="1"/>
              <a:t>ele</a:t>
            </a:r>
            <a:r>
              <a:rPr lang="en-US" sz="2600" dirty="0"/>
              <a:t> </a:t>
            </a:r>
            <a:r>
              <a:rPr lang="en-US" sz="2600" dirty="0" err="1"/>
              <a:t>alındığı</a:t>
            </a:r>
            <a:r>
              <a:rPr lang="en-US" sz="2600" dirty="0"/>
              <a:t> </a:t>
            </a:r>
            <a:r>
              <a:rPr lang="en-US" sz="2600" dirty="0" err="1"/>
              <a:t>görülmektedir</a:t>
            </a:r>
            <a:r>
              <a:rPr lang="en-US" sz="2600" dirty="0" smtClean="0"/>
              <a:t>. </a:t>
            </a:r>
            <a:r>
              <a:rPr lang="en-US" sz="2600" dirty="0" err="1"/>
              <a:t>S</a:t>
            </a:r>
            <a:r>
              <a:rPr lang="en-US" sz="2600" dirty="0" err="1" smtClean="0"/>
              <a:t>oruların</a:t>
            </a:r>
            <a:r>
              <a:rPr lang="en-US" sz="2600" dirty="0" smtClean="0"/>
              <a:t> </a:t>
            </a:r>
            <a:r>
              <a:rPr lang="en-US" sz="2600" dirty="0"/>
              <a:t>%30’unun </a:t>
            </a:r>
            <a:r>
              <a:rPr lang="en-US" sz="2600" dirty="0" err="1"/>
              <a:t>sayılar</a:t>
            </a:r>
            <a:r>
              <a:rPr lang="en-US" sz="2600" dirty="0"/>
              <a:t>, %30’unun </a:t>
            </a:r>
            <a:r>
              <a:rPr lang="en-US" sz="2600" dirty="0" err="1"/>
              <a:t>cebir</a:t>
            </a:r>
            <a:r>
              <a:rPr lang="en-US" sz="2600" dirty="0"/>
              <a:t>, %20’sinin </a:t>
            </a:r>
            <a:r>
              <a:rPr lang="en-US" sz="2600" dirty="0" err="1" smtClean="0"/>
              <a:t>geometri</a:t>
            </a:r>
            <a:r>
              <a:rPr lang="en-US" sz="2600" dirty="0"/>
              <a:t> </a:t>
            </a:r>
            <a:r>
              <a:rPr lang="en-US" sz="2600" dirty="0" err="1" smtClean="0"/>
              <a:t>ve</a:t>
            </a:r>
            <a:r>
              <a:rPr lang="en-US" sz="2600" dirty="0" smtClean="0"/>
              <a:t> </a:t>
            </a:r>
            <a:r>
              <a:rPr lang="en-US" sz="2600" dirty="0"/>
              <a:t>%20’sinin </a:t>
            </a:r>
            <a:r>
              <a:rPr lang="en-US" sz="2600" dirty="0" err="1"/>
              <a:t>veri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olasılık</a:t>
            </a:r>
            <a:r>
              <a:rPr lang="en-US" sz="2600" dirty="0"/>
              <a:t> </a:t>
            </a:r>
            <a:r>
              <a:rPr lang="en-US" sz="2600" dirty="0" err="1"/>
              <a:t>konu</a:t>
            </a:r>
            <a:r>
              <a:rPr lang="en-US" sz="2600" dirty="0"/>
              <a:t> </a:t>
            </a:r>
            <a:r>
              <a:rPr lang="en-US" sz="2600" dirty="0" err="1"/>
              <a:t>alanlarında</a:t>
            </a:r>
            <a:r>
              <a:rPr lang="en-US" sz="2600" dirty="0"/>
              <a:t> </a:t>
            </a:r>
            <a:r>
              <a:rPr lang="en-US" sz="2600" dirty="0" err="1"/>
              <a:t>olduğu</a:t>
            </a:r>
            <a:r>
              <a:rPr lang="en-US" sz="2600" dirty="0"/>
              <a:t> </a:t>
            </a:r>
            <a:r>
              <a:rPr lang="en-US" sz="2600" dirty="0" err="1"/>
              <a:t>görülmektedir</a:t>
            </a:r>
            <a:r>
              <a:rPr lang="en-US" sz="2600" dirty="0"/>
              <a:t>. </a:t>
            </a:r>
            <a:r>
              <a:rPr lang="en-US" sz="2600" dirty="0" err="1"/>
              <a:t>Bilişsel</a:t>
            </a:r>
            <a:r>
              <a:rPr lang="en-US" sz="2600" dirty="0"/>
              <a:t> </a:t>
            </a:r>
            <a:r>
              <a:rPr lang="en-US" sz="2600" dirty="0" err="1" smtClean="0"/>
              <a:t>düzeyler</a:t>
            </a:r>
            <a:r>
              <a:rPr lang="en-US" sz="2600" dirty="0"/>
              <a:t> </a:t>
            </a:r>
            <a:r>
              <a:rPr lang="en-US" sz="2600" dirty="0" err="1" smtClean="0"/>
              <a:t>dikkate</a:t>
            </a:r>
            <a:r>
              <a:rPr lang="en-US" sz="2600" dirty="0" smtClean="0"/>
              <a:t> </a:t>
            </a:r>
            <a:r>
              <a:rPr lang="en-US" sz="2600" dirty="0" err="1"/>
              <a:t>alındığında</a:t>
            </a:r>
            <a:r>
              <a:rPr lang="en-US" sz="2600" dirty="0"/>
              <a:t> </a:t>
            </a:r>
            <a:r>
              <a:rPr lang="en-US" sz="2600" dirty="0" err="1"/>
              <a:t>ise</a:t>
            </a:r>
            <a:r>
              <a:rPr lang="en-US" sz="2600" dirty="0"/>
              <a:t>, TIMSS 2015 8. </a:t>
            </a:r>
            <a:r>
              <a:rPr lang="en-US" sz="2600" dirty="0" err="1"/>
              <a:t>sınıf</a:t>
            </a:r>
            <a:r>
              <a:rPr lang="en-US" sz="2600" dirty="0"/>
              <a:t> </a:t>
            </a:r>
            <a:r>
              <a:rPr lang="en-US" sz="2600" dirty="0" err="1"/>
              <a:t>Matematik</a:t>
            </a:r>
            <a:r>
              <a:rPr lang="en-US" sz="2600" dirty="0"/>
              <a:t> </a:t>
            </a:r>
            <a:r>
              <a:rPr lang="en-US" sz="2600" dirty="0" err="1"/>
              <a:t>başarı</a:t>
            </a:r>
            <a:r>
              <a:rPr lang="en-US" sz="2600" dirty="0"/>
              <a:t> </a:t>
            </a:r>
            <a:r>
              <a:rPr lang="en-US" sz="2600" dirty="0" err="1"/>
              <a:t>testinde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bilme</a:t>
            </a:r>
            <a:r>
              <a:rPr lang="en-US" sz="2600" dirty="0" smtClean="0"/>
              <a:t>, </a:t>
            </a:r>
            <a:r>
              <a:rPr lang="en-US" sz="2600" dirty="0" err="1" smtClean="0"/>
              <a:t>uygulama</a:t>
            </a:r>
            <a:r>
              <a:rPr lang="en-US" sz="2600" dirty="0" smtClean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akıl</a:t>
            </a:r>
            <a:r>
              <a:rPr lang="en-US" sz="2600" dirty="0"/>
              <a:t> </a:t>
            </a:r>
            <a:r>
              <a:rPr lang="en-US" sz="2600" dirty="0" err="1"/>
              <a:t>yürütme</a:t>
            </a:r>
            <a:r>
              <a:rPr lang="en-US" sz="2600" dirty="0"/>
              <a:t> </a:t>
            </a:r>
            <a:r>
              <a:rPr lang="en-US" sz="2600" dirty="0" err="1"/>
              <a:t>olmak</a:t>
            </a:r>
            <a:r>
              <a:rPr lang="en-US" sz="2600" dirty="0"/>
              <a:t> </a:t>
            </a:r>
            <a:r>
              <a:rPr lang="en-US" sz="2600" dirty="0" err="1"/>
              <a:t>üzere</a:t>
            </a:r>
            <a:r>
              <a:rPr lang="en-US" sz="2600" dirty="0"/>
              <a:t> </a:t>
            </a:r>
            <a:r>
              <a:rPr lang="en-US" sz="2600" dirty="0" err="1"/>
              <a:t>üç</a:t>
            </a:r>
            <a:r>
              <a:rPr lang="en-US" sz="2600" dirty="0"/>
              <a:t> </a:t>
            </a:r>
            <a:r>
              <a:rPr lang="en-US" sz="2600" dirty="0" err="1"/>
              <a:t>kategoride</a:t>
            </a:r>
            <a:r>
              <a:rPr lang="en-US" sz="2600" dirty="0"/>
              <a:t> </a:t>
            </a:r>
            <a:r>
              <a:rPr lang="en-US" sz="2600" dirty="0" err="1"/>
              <a:t>ele</a:t>
            </a:r>
            <a:r>
              <a:rPr lang="en-US" sz="2600" dirty="0"/>
              <a:t> </a:t>
            </a:r>
            <a:r>
              <a:rPr lang="en-US" sz="2600" dirty="0" err="1"/>
              <a:t>alındığı</a:t>
            </a:r>
            <a:r>
              <a:rPr lang="en-US" sz="2600" dirty="0"/>
              <a:t> </a:t>
            </a:r>
            <a:r>
              <a:rPr lang="en-US" sz="2600" dirty="0" err="1" smtClean="0"/>
              <a:t>görülmektedir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53316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Autofit/>
          </a:bodyPr>
          <a:lstStyle/>
          <a:p>
            <a:pPr algn="just"/>
            <a:r>
              <a:rPr lang="en-US" sz="2600" dirty="0" smtClean="0"/>
              <a:t>Fen </a:t>
            </a:r>
            <a:r>
              <a:rPr lang="en-US" sz="2600" dirty="0" err="1" smtClean="0"/>
              <a:t>bilgisi</a:t>
            </a:r>
            <a:r>
              <a:rPr lang="en-US" sz="2600" dirty="0" smtClean="0"/>
              <a:t> 4. </a:t>
            </a:r>
            <a:r>
              <a:rPr lang="en-US" sz="2600" dirty="0" err="1" smtClean="0"/>
              <a:t>sınıf</a:t>
            </a:r>
            <a:r>
              <a:rPr lang="en-US" sz="2600" dirty="0" smtClean="0"/>
              <a:t> </a:t>
            </a:r>
            <a:r>
              <a:rPr lang="en-US" sz="2600" dirty="0" err="1" smtClean="0"/>
              <a:t>soruları</a:t>
            </a:r>
            <a:r>
              <a:rPr lang="en-US" sz="2600" dirty="0" smtClean="0"/>
              <a:t> </a:t>
            </a:r>
            <a:r>
              <a:rPr lang="en-US" sz="2600" dirty="0" err="1" smtClean="0"/>
              <a:t>incelendiğinde</a:t>
            </a:r>
            <a:r>
              <a:rPr lang="en-US" sz="2600" dirty="0" smtClean="0"/>
              <a:t> </a:t>
            </a:r>
            <a:r>
              <a:rPr lang="en-US" sz="2600" dirty="0"/>
              <a:t>%45’inin </a:t>
            </a:r>
            <a:r>
              <a:rPr lang="en-US" sz="2600" dirty="0" err="1"/>
              <a:t>canlı</a:t>
            </a:r>
            <a:r>
              <a:rPr lang="en-US" sz="2600" dirty="0"/>
              <a:t> </a:t>
            </a:r>
            <a:r>
              <a:rPr lang="en-US" sz="2600" dirty="0" err="1"/>
              <a:t>bilimleri</a:t>
            </a:r>
            <a:r>
              <a:rPr lang="en-US" sz="2600" dirty="0"/>
              <a:t>, %35’inin </a:t>
            </a:r>
            <a:r>
              <a:rPr lang="en-US" sz="2600" dirty="0" err="1"/>
              <a:t>fiziksel</a:t>
            </a:r>
            <a:r>
              <a:rPr lang="en-US" sz="2600" dirty="0"/>
              <a:t> </a:t>
            </a:r>
            <a:r>
              <a:rPr lang="en-US" sz="2600" dirty="0" err="1"/>
              <a:t>bilimler</a:t>
            </a:r>
            <a:r>
              <a:rPr lang="en-US" sz="2600" dirty="0"/>
              <a:t> </a:t>
            </a:r>
            <a:r>
              <a:rPr lang="en-US" sz="2600" dirty="0" err="1" smtClean="0"/>
              <a:t>ve</a:t>
            </a:r>
            <a:r>
              <a:rPr lang="en-US" sz="2600" dirty="0"/>
              <a:t> </a:t>
            </a:r>
            <a:r>
              <a:rPr lang="en-US" sz="2600" dirty="0" smtClean="0"/>
              <a:t>%</a:t>
            </a:r>
            <a:r>
              <a:rPr lang="en-US" sz="2600" dirty="0"/>
              <a:t>20’inin </a:t>
            </a:r>
            <a:r>
              <a:rPr lang="en-US" sz="2600" dirty="0" err="1"/>
              <a:t>yer</a:t>
            </a:r>
            <a:r>
              <a:rPr lang="en-US" sz="2600" dirty="0"/>
              <a:t> </a:t>
            </a:r>
            <a:r>
              <a:rPr lang="en-US" sz="2600" dirty="0" err="1"/>
              <a:t>bilimleri</a:t>
            </a:r>
            <a:r>
              <a:rPr lang="en-US" sz="2600" dirty="0"/>
              <a:t> </a:t>
            </a:r>
            <a:r>
              <a:rPr lang="en-US" sz="2600" dirty="0" err="1"/>
              <a:t>konu</a:t>
            </a:r>
            <a:r>
              <a:rPr lang="en-US" sz="2600" dirty="0"/>
              <a:t> </a:t>
            </a:r>
            <a:r>
              <a:rPr lang="en-US" sz="2600" dirty="0" err="1"/>
              <a:t>alanlarında</a:t>
            </a:r>
            <a:r>
              <a:rPr lang="en-US" sz="2600" dirty="0"/>
              <a:t> </a:t>
            </a:r>
            <a:r>
              <a:rPr lang="en-US" sz="2600" dirty="0" err="1"/>
              <a:t>olduğu</a:t>
            </a:r>
            <a:r>
              <a:rPr lang="en-US" sz="2600" dirty="0"/>
              <a:t> </a:t>
            </a:r>
            <a:r>
              <a:rPr lang="en-US" sz="2600" dirty="0" err="1"/>
              <a:t>görülmektedir</a:t>
            </a:r>
            <a:r>
              <a:rPr lang="en-US" sz="2600" dirty="0"/>
              <a:t>. </a:t>
            </a:r>
            <a:r>
              <a:rPr lang="en-US" sz="2600" dirty="0" err="1"/>
              <a:t>Bilişsel</a:t>
            </a:r>
            <a:r>
              <a:rPr lang="en-US" sz="2600" dirty="0"/>
              <a:t> </a:t>
            </a:r>
            <a:r>
              <a:rPr lang="en-US" sz="2600" dirty="0" err="1"/>
              <a:t>düzeyler</a:t>
            </a:r>
            <a:r>
              <a:rPr lang="en-US" sz="2600" dirty="0"/>
              <a:t> </a:t>
            </a:r>
            <a:r>
              <a:rPr lang="en-US" sz="2600" dirty="0" err="1" smtClean="0"/>
              <a:t>dikkate</a:t>
            </a:r>
            <a:r>
              <a:rPr lang="en-US" sz="2600" dirty="0"/>
              <a:t> </a:t>
            </a:r>
            <a:r>
              <a:rPr lang="en-US" sz="2600" dirty="0" err="1" smtClean="0"/>
              <a:t>alındığında</a:t>
            </a:r>
            <a:r>
              <a:rPr lang="en-US" sz="2600" dirty="0" smtClean="0"/>
              <a:t> </a:t>
            </a:r>
            <a:r>
              <a:rPr lang="en-US" sz="2600" dirty="0" err="1"/>
              <a:t>ise</a:t>
            </a:r>
            <a:r>
              <a:rPr lang="en-US" sz="2600" dirty="0"/>
              <a:t>, TIMSS 2015 4. </a:t>
            </a:r>
            <a:r>
              <a:rPr lang="en-US" sz="2600" dirty="0" err="1"/>
              <a:t>sınıf</a:t>
            </a:r>
            <a:r>
              <a:rPr lang="en-US" sz="2600" dirty="0"/>
              <a:t> fen </a:t>
            </a:r>
            <a:r>
              <a:rPr lang="en-US" sz="2600" dirty="0" err="1"/>
              <a:t>başarı</a:t>
            </a:r>
            <a:r>
              <a:rPr lang="en-US" sz="2600" dirty="0"/>
              <a:t> </a:t>
            </a:r>
            <a:r>
              <a:rPr lang="en-US" sz="2600" dirty="0" err="1"/>
              <a:t>testinde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bilme</a:t>
            </a:r>
            <a:r>
              <a:rPr lang="en-US" sz="2600" dirty="0"/>
              <a:t>, </a:t>
            </a:r>
            <a:r>
              <a:rPr lang="en-US" sz="2600" dirty="0" err="1"/>
              <a:t>uygulama</a:t>
            </a:r>
            <a:r>
              <a:rPr lang="en-US" sz="2600" dirty="0"/>
              <a:t> </a:t>
            </a:r>
            <a:r>
              <a:rPr lang="en-US" sz="2600" dirty="0" err="1" smtClean="0"/>
              <a:t>ve</a:t>
            </a:r>
            <a:r>
              <a:rPr lang="en-US" sz="2600" dirty="0"/>
              <a:t> </a:t>
            </a:r>
            <a:r>
              <a:rPr lang="en-US" sz="2600" dirty="0" err="1" smtClean="0"/>
              <a:t>akıl</a:t>
            </a:r>
            <a:r>
              <a:rPr lang="en-US" sz="2600" dirty="0" smtClean="0"/>
              <a:t> </a:t>
            </a:r>
            <a:r>
              <a:rPr lang="en-US" sz="2600" dirty="0" err="1"/>
              <a:t>yürütme</a:t>
            </a:r>
            <a:r>
              <a:rPr lang="en-US" sz="2600" dirty="0"/>
              <a:t> </a:t>
            </a:r>
            <a:r>
              <a:rPr lang="en-US" sz="2600" dirty="0" err="1"/>
              <a:t>olmak</a:t>
            </a:r>
            <a:r>
              <a:rPr lang="en-US" sz="2600" dirty="0"/>
              <a:t> </a:t>
            </a:r>
            <a:r>
              <a:rPr lang="en-US" sz="2600" dirty="0" err="1"/>
              <a:t>üzere</a:t>
            </a:r>
            <a:r>
              <a:rPr lang="en-US" sz="2600" dirty="0"/>
              <a:t> </a:t>
            </a:r>
            <a:r>
              <a:rPr lang="en-US" sz="2600" dirty="0" err="1"/>
              <a:t>üç</a:t>
            </a:r>
            <a:r>
              <a:rPr lang="en-US" sz="2600" dirty="0"/>
              <a:t> </a:t>
            </a:r>
            <a:r>
              <a:rPr lang="en-US" sz="2600" dirty="0" err="1"/>
              <a:t>kategoride</a:t>
            </a:r>
            <a:r>
              <a:rPr lang="en-US" sz="2600" dirty="0"/>
              <a:t> </a:t>
            </a:r>
            <a:r>
              <a:rPr lang="en-US" sz="2600" dirty="0" err="1"/>
              <a:t>ele</a:t>
            </a:r>
            <a:r>
              <a:rPr lang="en-US" sz="2600" dirty="0"/>
              <a:t> </a:t>
            </a:r>
            <a:r>
              <a:rPr lang="en-US" sz="2600" dirty="0" err="1"/>
              <a:t>alındığı</a:t>
            </a:r>
            <a:r>
              <a:rPr lang="en-US" sz="2600" dirty="0"/>
              <a:t> </a:t>
            </a:r>
            <a:r>
              <a:rPr lang="en-US" sz="2600" dirty="0" err="1" smtClean="0"/>
              <a:t>görülmektedir</a:t>
            </a:r>
            <a:r>
              <a:rPr lang="en-US" sz="2600" dirty="0" smtClean="0"/>
              <a:t>.</a:t>
            </a:r>
          </a:p>
          <a:p>
            <a:pPr algn="just"/>
            <a:endParaRPr lang="en-US" sz="2600" dirty="0" smtClean="0"/>
          </a:p>
          <a:p>
            <a:pPr algn="just"/>
            <a:r>
              <a:rPr lang="en-US" sz="2600" dirty="0" err="1" smtClean="0"/>
              <a:t>Bilişsel</a:t>
            </a:r>
            <a:r>
              <a:rPr lang="en-US" sz="2600" dirty="0" smtClean="0"/>
              <a:t> </a:t>
            </a:r>
            <a:r>
              <a:rPr lang="en-US" sz="2600" dirty="0" err="1"/>
              <a:t>düzeyler</a:t>
            </a:r>
            <a:r>
              <a:rPr lang="en-US" sz="2600" dirty="0"/>
              <a:t> </a:t>
            </a:r>
            <a:r>
              <a:rPr lang="en-US" sz="2600" dirty="0" err="1" smtClean="0"/>
              <a:t>dikkate</a:t>
            </a:r>
            <a:r>
              <a:rPr lang="en-US" sz="2600" dirty="0"/>
              <a:t> </a:t>
            </a:r>
            <a:r>
              <a:rPr lang="en-US" sz="2600" dirty="0" err="1" smtClean="0"/>
              <a:t>alındığında</a:t>
            </a:r>
            <a:r>
              <a:rPr lang="en-US" sz="2600" dirty="0" smtClean="0"/>
              <a:t> </a:t>
            </a:r>
            <a:r>
              <a:rPr lang="en-US" sz="2600" dirty="0" err="1"/>
              <a:t>ise</a:t>
            </a:r>
            <a:r>
              <a:rPr lang="en-US" sz="2600" dirty="0"/>
              <a:t>, TIMSS 2015 8. </a:t>
            </a:r>
            <a:r>
              <a:rPr lang="en-US" sz="2600" dirty="0" err="1"/>
              <a:t>sınıf</a:t>
            </a:r>
            <a:r>
              <a:rPr lang="en-US" sz="2600" dirty="0"/>
              <a:t> Fen </a:t>
            </a:r>
            <a:r>
              <a:rPr lang="en-US" sz="2600" dirty="0" err="1"/>
              <a:t>başarı</a:t>
            </a:r>
            <a:r>
              <a:rPr lang="en-US" sz="2600" dirty="0"/>
              <a:t> </a:t>
            </a:r>
            <a:r>
              <a:rPr lang="en-US" sz="2600" dirty="0" err="1"/>
              <a:t>testinde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bilme</a:t>
            </a:r>
            <a:r>
              <a:rPr lang="en-US" sz="2600" dirty="0"/>
              <a:t>, </a:t>
            </a:r>
            <a:r>
              <a:rPr lang="en-US" sz="2600" dirty="0" err="1"/>
              <a:t>uygulama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 smtClean="0"/>
              <a:t>akıl</a:t>
            </a:r>
            <a:r>
              <a:rPr lang="en-US" sz="2600" dirty="0"/>
              <a:t> </a:t>
            </a:r>
            <a:r>
              <a:rPr lang="en-US" sz="2600" dirty="0" err="1" smtClean="0"/>
              <a:t>yürütme</a:t>
            </a:r>
            <a:r>
              <a:rPr lang="en-US" sz="2600" dirty="0" smtClean="0"/>
              <a:t> </a:t>
            </a:r>
            <a:r>
              <a:rPr lang="en-US" sz="2600" dirty="0" err="1"/>
              <a:t>olmak</a:t>
            </a:r>
            <a:r>
              <a:rPr lang="en-US" sz="2600" dirty="0"/>
              <a:t> </a:t>
            </a:r>
            <a:r>
              <a:rPr lang="en-US" sz="2600" dirty="0" err="1"/>
              <a:t>üzere</a:t>
            </a:r>
            <a:r>
              <a:rPr lang="en-US" sz="2600" dirty="0"/>
              <a:t> </a:t>
            </a:r>
            <a:r>
              <a:rPr lang="en-US" sz="2600" dirty="0" err="1"/>
              <a:t>üç</a:t>
            </a:r>
            <a:r>
              <a:rPr lang="en-US" sz="2600" dirty="0"/>
              <a:t> </a:t>
            </a:r>
            <a:r>
              <a:rPr lang="en-US" sz="2600" dirty="0" err="1"/>
              <a:t>kategoride</a:t>
            </a:r>
            <a:r>
              <a:rPr lang="en-US" sz="2600" dirty="0"/>
              <a:t> </a:t>
            </a:r>
            <a:r>
              <a:rPr lang="en-US" sz="2600" dirty="0" err="1"/>
              <a:t>ele</a:t>
            </a:r>
            <a:r>
              <a:rPr lang="en-US" sz="2600" dirty="0"/>
              <a:t> </a:t>
            </a:r>
            <a:r>
              <a:rPr lang="en-US" sz="2600" dirty="0" err="1"/>
              <a:t>alındığı</a:t>
            </a:r>
            <a:r>
              <a:rPr lang="en-US" sz="2600" dirty="0"/>
              <a:t> </a:t>
            </a:r>
            <a:r>
              <a:rPr lang="en-US" sz="2600" dirty="0" err="1"/>
              <a:t>görülmektedir</a:t>
            </a:r>
            <a:r>
              <a:rPr lang="en-US" sz="2600" dirty="0" smtClean="0"/>
              <a:t>. </a:t>
            </a:r>
            <a:endParaRPr lang="tr-TR" sz="2600" dirty="0" smtClean="0"/>
          </a:p>
          <a:p>
            <a:pPr algn="just"/>
            <a:endParaRPr lang="tr-TR" sz="2600" dirty="0"/>
          </a:p>
          <a:p>
            <a:pPr algn="just"/>
            <a:r>
              <a:rPr lang="en-US" sz="2600" dirty="0" smtClean="0"/>
              <a:t>8</a:t>
            </a:r>
            <a:r>
              <a:rPr lang="en-US" sz="2600" dirty="0"/>
              <a:t>. </a:t>
            </a:r>
            <a:r>
              <a:rPr lang="en-US" sz="2600" dirty="0" err="1"/>
              <a:t>Sınıf</a:t>
            </a:r>
            <a:r>
              <a:rPr lang="en-US" sz="2600" dirty="0"/>
              <a:t> Fen </a:t>
            </a:r>
            <a:r>
              <a:rPr lang="en-US" sz="2600" dirty="0" err="1"/>
              <a:t>Öğrenme</a:t>
            </a:r>
            <a:r>
              <a:rPr lang="en-US" sz="2600" dirty="0"/>
              <a:t> </a:t>
            </a:r>
            <a:r>
              <a:rPr lang="en-US" sz="2600" dirty="0" err="1"/>
              <a:t>Alanlarının</a:t>
            </a:r>
            <a:r>
              <a:rPr lang="en-US" sz="2600" dirty="0"/>
              <a:t> </a:t>
            </a:r>
            <a:r>
              <a:rPr lang="en-US" sz="2600" dirty="0" err="1" smtClean="0"/>
              <a:t>Dağılımı</a:t>
            </a:r>
            <a:r>
              <a:rPr lang="en-US" sz="2600" dirty="0"/>
              <a:t> </a:t>
            </a:r>
            <a:r>
              <a:rPr lang="en-US" sz="2600" dirty="0" err="1" smtClean="0"/>
              <a:t>incelendiğinde</a:t>
            </a:r>
            <a:r>
              <a:rPr lang="en-US" sz="2600" dirty="0" smtClean="0"/>
              <a:t> </a:t>
            </a:r>
            <a:r>
              <a:rPr lang="en-US" sz="2600" dirty="0" err="1"/>
              <a:t>soruların</a:t>
            </a:r>
            <a:r>
              <a:rPr lang="en-US" sz="2600" dirty="0"/>
              <a:t> %35‟inin </a:t>
            </a:r>
            <a:r>
              <a:rPr lang="en-US" sz="2600" dirty="0" err="1"/>
              <a:t>biyoloji</a:t>
            </a:r>
            <a:r>
              <a:rPr lang="en-US" sz="2600" dirty="0"/>
              <a:t>, %25‟inin </a:t>
            </a:r>
            <a:r>
              <a:rPr lang="en-US" sz="2600" dirty="0" err="1"/>
              <a:t>fizik</a:t>
            </a:r>
            <a:r>
              <a:rPr lang="en-US" sz="2600" dirty="0"/>
              <a:t>, %20‟inin </a:t>
            </a:r>
            <a:r>
              <a:rPr lang="en-US" sz="2600" dirty="0" err="1"/>
              <a:t>kimya</a:t>
            </a:r>
            <a:r>
              <a:rPr lang="en-US" sz="2600" dirty="0"/>
              <a:t> </a:t>
            </a:r>
            <a:r>
              <a:rPr lang="en-US" sz="2600" dirty="0" err="1" smtClean="0"/>
              <a:t>ve</a:t>
            </a:r>
            <a:r>
              <a:rPr lang="en-US" sz="2600" dirty="0"/>
              <a:t> </a:t>
            </a:r>
            <a:r>
              <a:rPr lang="en-US" sz="2600" dirty="0" smtClean="0"/>
              <a:t>%</a:t>
            </a:r>
            <a:r>
              <a:rPr lang="en-US" sz="2600" dirty="0"/>
              <a:t>20‟inin </a:t>
            </a:r>
            <a:r>
              <a:rPr lang="en-US" sz="2600" dirty="0" err="1"/>
              <a:t>yer</a:t>
            </a:r>
            <a:r>
              <a:rPr lang="en-US" sz="2600" dirty="0"/>
              <a:t> </a:t>
            </a:r>
            <a:r>
              <a:rPr lang="en-US" sz="2600" dirty="0" err="1"/>
              <a:t>bilimleri</a:t>
            </a:r>
            <a:r>
              <a:rPr lang="en-US" sz="2600" dirty="0"/>
              <a:t> </a:t>
            </a:r>
            <a:r>
              <a:rPr lang="en-US" sz="2600" dirty="0" err="1"/>
              <a:t>konu</a:t>
            </a:r>
            <a:r>
              <a:rPr lang="en-US" sz="2600" dirty="0"/>
              <a:t> </a:t>
            </a:r>
            <a:r>
              <a:rPr lang="en-US" sz="2600" dirty="0" err="1"/>
              <a:t>alanlarında</a:t>
            </a:r>
            <a:r>
              <a:rPr lang="en-US" sz="2600" dirty="0"/>
              <a:t> </a:t>
            </a:r>
            <a:r>
              <a:rPr lang="en-US" sz="2600" dirty="0" err="1"/>
              <a:t>olduğu</a:t>
            </a:r>
            <a:r>
              <a:rPr lang="en-US" sz="2600" dirty="0"/>
              <a:t> </a:t>
            </a:r>
            <a:r>
              <a:rPr lang="en-US" sz="2600" dirty="0" err="1"/>
              <a:t>görülmektedir</a:t>
            </a:r>
            <a:r>
              <a:rPr lang="en-US" sz="2600" dirty="0"/>
              <a:t>. </a:t>
            </a:r>
            <a:r>
              <a:rPr lang="en-US" sz="2600" dirty="0" err="1"/>
              <a:t>Bilişsel</a:t>
            </a:r>
            <a:r>
              <a:rPr lang="en-US" sz="2600" dirty="0"/>
              <a:t> </a:t>
            </a:r>
            <a:r>
              <a:rPr lang="en-US" sz="2600" dirty="0" err="1"/>
              <a:t>düzeyler</a:t>
            </a:r>
            <a:r>
              <a:rPr lang="en-US" sz="2600" dirty="0"/>
              <a:t> </a:t>
            </a:r>
            <a:r>
              <a:rPr lang="en-US" sz="2600" dirty="0" err="1" smtClean="0"/>
              <a:t>dikkate</a:t>
            </a:r>
            <a:r>
              <a:rPr lang="en-US" sz="2600" dirty="0"/>
              <a:t> </a:t>
            </a:r>
            <a:r>
              <a:rPr lang="en-US" sz="2600" dirty="0" err="1" smtClean="0"/>
              <a:t>alındığında</a:t>
            </a:r>
            <a:r>
              <a:rPr lang="en-US" sz="2600" dirty="0" smtClean="0"/>
              <a:t> </a:t>
            </a:r>
            <a:r>
              <a:rPr lang="en-US" sz="2600" dirty="0" err="1"/>
              <a:t>ise</a:t>
            </a:r>
            <a:r>
              <a:rPr lang="en-US" sz="2600" dirty="0"/>
              <a:t>, TIMSS 2015 8. </a:t>
            </a:r>
            <a:r>
              <a:rPr lang="en-US" sz="2600" dirty="0" err="1"/>
              <a:t>sınıf</a:t>
            </a:r>
            <a:r>
              <a:rPr lang="en-US" sz="2600" dirty="0"/>
              <a:t> Fen </a:t>
            </a:r>
            <a:r>
              <a:rPr lang="en-US" sz="2600" dirty="0" err="1"/>
              <a:t>başarı</a:t>
            </a:r>
            <a:r>
              <a:rPr lang="en-US" sz="2600" dirty="0"/>
              <a:t> </a:t>
            </a:r>
            <a:r>
              <a:rPr lang="en-US" sz="2600" dirty="0" err="1"/>
              <a:t>testinde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bilme</a:t>
            </a:r>
            <a:r>
              <a:rPr lang="en-US" sz="2600" dirty="0"/>
              <a:t>, </a:t>
            </a:r>
            <a:r>
              <a:rPr lang="en-US" sz="2600" dirty="0" err="1" smtClean="0"/>
              <a:t>uygulama</a:t>
            </a:r>
            <a:r>
              <a:rPr lang="en-US" sz="2600" dirty="0" smtClean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akıl</a:t>
            </a:r>
            <a:r>
              <a:rPr lang="en-US" sz="2600" dirty="0"/>
              <a:t> </a:t>
            </a:r>
            <a:r>
              <a:rPr lang="en-US" sz="2600" dirty="0" err="1"/>
              <a:t>yürütme</a:t>
            </a:r>
            <a:r>
              <a:rPr lang="en-US" sz="2600" dirty="0"/>
              <a:t> </a:t>
            </a:r>
            <a:r>
              <a:rPr lang="en-US" sz="2600" dirty="0" err="1"/>
              <a:t>olmak</a:t>
            </a:r>
            <a:r>
              <a:rPr lang="en-US" sz="2600" dirty="0"/>
              <a:t> </a:t>
            </a:r>
            <a:r>
              <a:rPr lang="en-US" sz="2600" dirty="0" err="1"/>
              <a:t>üzere</a:t>
            </a:r>
            <a:r>
              <a:rPr lang="en-US" sz="2600" dirty="0"/>
              <a:t> </a:t>
            </a:r>
            <a:r>
              <a:rPr lang="en-US" sz="2600" dirty="0" err="1"/>
              <a:t>üç</a:t>
            </a:r>
            <a:r>
              <a:rPr lang="en-US" sz="2600" dirty="0"/>
              <a:t> </a:t>
            </a:r>
            <a:r>
              <a:rPr lang="en-US" sz="2600" dirty="0" err="1"/>
              <a:t>kategoride</a:t>
            </a:r>
            <a:r>
              <a:rPr lang="en-US" sz="2600" dirty="0"/>
              <a:t> </a:t>
            </a:r>
            <a:r>
              <a:rPr lang="en-US" sz="2600" dirty="0" err="1"/>
              <a:t>ele</a:t>
            </a:r>
            <a:r>
              <a:rPr lang="en-US" sz="2600" dirty="0"/>
              <a:t> </a:t>
            </a:r>
            <a:r>
              <a:rPr lang="en-US" sz="2600" dirty="0" err="1"/>
              <a:t>alındığı</a:t>
            </a:r>
            <a:r>
              <a:rPr lang="en-US" sz="2600" dirty="0"/>
              <a:t> </a:t>
            </a:r>
            <a:r>
              <a:rPr lang="en-US" sz="2600" dirty="0" err="1" smtClean="0"/>
              <a:t>görülmektedir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27192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Calibri (Headings)"/>
                <a:cs typeface="Calibri (Headings)"/>
              </a:rPr>
              <a:t>KAYNAKLAR</a:t>
            </a:r>
            <a:endParaRPr lang="tr-TR" b="1" dirty="0">
              <a:latin typeface="Calibri (Headings)"/>
              <a:cs typeface="Calibri (Headings)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Polat, M., Gönen, E., Parlak, B., Yıldırım, A. ve Özgürlük, B. (2016)</a:t>
            </a:r>
            <a:r>
              <a:rPr lang="tr-TR" dirty="0" smtClean="0"/>
              <a:t>.</a:t>
            </a:r>
            <a:r>
              <a:rPr lang="tr-TR" i="1" dirty="0" smtClean="0"/>
              <a:t>TIMSS </a:t>
            </a:r>
            <a:r>
              <a:rPr lang="tr-TR" i="1" dirty="0" smtClean="0"/>
              <a:t>	2015 </a:t>
            </a:r>
            <a:r>
              <a:rPr lang="tr-TR" i="1" dirty="0" smtClean="0"/>
              <a:t>Ulusal </a:t>
            </a:r>
            <a:r>
              <a:rPr lang="tr-TR" i="1" dirty="0"/>
              <a:t>Matematik ve Fen Bilimleri Ön Raporu: 4. </a:t>
            </a:r>
            <a:r>
              <a:rPr lang="tr-TR" i="1" dirty="0" smtClean="0"/>
              <a:t>ve 	 </a:t>
            </a:r>
            <a:r>
              <a:rPr lang="tr-TR" i="1" dirty="0" smtClean="0"/>
              <a:t>8. 	Sınıflar</a:t>
            </a:r>
            <a:r>
              <a:rPr lang="tr-TR" i="1" dirty="0"/>
              <a:t>.</a:t>
            </a:r>
            <a:r>
              <a:rPr lang="tr-TR" dirty="0"/>
              <a:t> Milli Eğitim </a:t>
            </a:r>
            <a:r>
              <a:rPr lang="tr-TR" dirty="0" smtClean="0"/>
              <a:t>Bakanlığı </a:t>
            </a:r>
            <a:r>
              <a:rPr lang="tr-TR" dirty="0"/>
              <a:t>Ölçme, Değerlendirme ve </a:t>
            </a:r>
            <a:r>
              <a:rPr lang="tr-TR" dirty="0" smtClean="0"/>
              <a:t>Sınav 	Hizmetleri </a:t>
            </a:r>
            <a:r>
              <a:rPr lang="tr-TR" dirty="0"/>
              <a:t>Genel Müdürlüğü, Ankara.</a:t>
            </a:r>
          </a:p>
        </p:txBody>
      </p:sp>
    </p:spTree>
    <p:extLst>
      <p:ext uri="{BB962C8B-B14F-4D97-AF65-F5344CB8AC3E}">
        <p14:creationId xmlns:p14="http://schemas.microsoft.com/office/powerpoint/2010/main" val="2308849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666</Words>
  <Application>Microsoft Office PowerPoint</Application>
  <PresentationFormat>Geniş ekran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 (Headings)</vt:lpstr>
      <vt:lpstr>Calibri (Headings)</vt:lpstr>
      <vt:lpstr>Calibri Light</vt:lpstr>
      <vt:lpstr>Office Teması</vt:lpstr>
      <vt:lpstr>TIMSS (Uluslararası Matematik ve Fen Eğilimleri Araştırması)</vt:lpstr>
      <vt:lpstr>TIMSS 2015 Uygulama Sürecinde Yapılan Çalışmalar</vt:lpstr>
      <vt:lpstr>PowerPoint Sunusu</vt:lpstr>
      <vt:lpstr>PowerPoint Sunusu</vt:lpstr>
      <vt:lpstr>TIMSS 2015 Araştırmasının Kapsamı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TIMSS</dc:title>
  <dc:creator>Cagla ALPAYAR</dc:creator>
  <cp:lastModifiedBy>Cagla ALPAYAR</cp:lastModifiedBy>
  <cp:revision>17</cp:revision>
  <dcterms:created xsi:type="dcterms:W3CDTF">2018-01-27T20:00:39Z</dcterms:created>
  <dcterms:modified xsi:type="dcterms:W3CDTF">2018-02-01T02:59:52Z</dcterms:modified>
</cp:coreProperties>
</file>