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FAB977-F39B-438D-8E23-BED0B0615218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F658DE-E567-465E-81D7-BD0AD4D2ACE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BD4078-E492-4CDC-9CCD-DB6A1FE5FF1C}" type="slidenum">
              <a:rPr lang="tr-TR" altLang="en-US" smtClean="0"/>
              <a:pPr/>
              <a:t>3</a:t>
            </a:fld>
            <a:endParaRPr lang="tr-TR" altLang="en-US" smtClean="0"/>
          </a:p>
        </p:txBody>
      </p:sp>
      <p:sp>
        <p:nvSpPr>
          <p:cNvPr id="135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E2F1530-A7F6-43E1-98EC-B09DAE241866}" type="slidenum">
              <a:rPr lang="tr-TR" altLang="en-US" smtClean="0">
                <a:latin typeface="Arial" charset="0"/>
              </a:rPr>
              <a:pPr/>
              <a:t>9</a:t>
            </a:fld>
            <a:endParaRPr lang="tr-TR" altLang="en-US" smtClean="0">
              <a:latin typeface="Arial" charset="0"/>
            </a:endParaRPr>
          </a:p>
        </p:txBody>
      </p:sp>
      <p:sp>
        <p:nvSpPr>
          <p:cNvPr id="136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DA323-654F-4E02-A79F-52BB0FDE7B49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BAA91F-5267-4AFA-8681-7248ADC68B44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jpeg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 sz="quarter"/>
          </p:nvPr>
        </p:nvSpPr>
        <p:spPr>
          <a:xfrm>
            <a:off x="457200" y="277813"/>
            <a:ext cx="8229600" cy="3222625"/>
          </a:xfrm>
        </p:spPr>
        <p:txBody>
          <a:bodyPr/>
          <a:lstStyle/>
          <a:p>
            <a:pPr eaLnBrk="1" hangingPunct="1"/>
            <a:r>
              <a:rPr lang="tr-TR" altLang="en-US" sz="4000" smtClean="0">
                <a:latin typeface="Verdana" pitchFamily="34" charset="0"/>
              </a:rPr>
              <a:t>İŞİTME ENGELLİ ÇOCUKLAR</a:t>
            </a:r>
            <a:br>
              <a:rPr lang="tr-TR" altLang="en-US" sz="4000" smtClean="0">
                <a:latin typeface="Verdana" pitchFamily="34" charset="0"/>
              </a:rPr>
            </a:br>
            <a:r>
              <a:rPr lang="tr-TR" altLang="en-US" sz="4000" smtClean="0">
                <a:latin typeface="Verdana" pitchFamily="34" charset="0"/>
              </a:rPr>
              <a:t>CGL413</a:t>
            </a:r>
            <a:br>
              <a:rPr lang="tr-TR" altLang="en-US" sz="4000" smtClean="0">
                <a:latin typeface="Verdana" pitchFamily="34" charset="0"/>
              </a:rPr>
            </a:br>
            <a:r>
              <a:rPr lang="tr-TR" altLang="en-US" sz="4000" smtClean="0">
                <a:latin typeface="Verdana" pitchFamily="34" charset="0"/>
              </a:rPr>
              <a:t>Çocuk Gelişimi</a:t>
            </a:r>
            <a:br>
              <a:rPr lang="tr-TR" altLang="en-US" sz="4000" smtClean="0">
                <a:latin typeface="Verdana" pitchFamily="34" charset="0"/>
              </a:rPr>
            </a:br>
            <a:r>
              <a:rPr lang="tr-TR" altLang="en-US" sz="4000" smtClean="0">
                <a:latin typeface="Verdana" pitchFamily="34" charset="0"/>
              </a:rPr>
              <a:t>Yrd. Doç. Suna YILMAZ</a:t>
            </a:r>
          </a:p>
        </p:txBody>
      </p:sp>
      <p:pic>
        <p:nvPicPr>
          <p:cNvPr id="10243" name="Picture 22" descr="MCj04284250000[1]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4932363" y="4292600"/>
            <a:ext cx="1905000" cy="1689100"/>
          </a:xfrm>
        </p:spPr>
      </p:pic>
      <p:pic>
        <p:nvPicPr>
          <p:cNvPr id="10244" name="Picture 31" descr="MCj03453270000[1]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6875463" y="4149725"/>
            <a:ext cx="1776412" cy="1820863"/>
          </a:xfrm>
        </p:spPr>
      </p:pic>
      <p:graphicFrame>
        <p:nvGraphicFramePr>
          <p:cNvPr id="10245" name="Object 3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68313" y="3933825"/>
          <a:ext cx="4035425" cy="2189163"/>
        </p:xfrm>
        <a:graphic>
          <a:graphicData uri="http://schemas.openxmlformats.org/presentationml/2006/ole">
            <p:oleObj spid="_x0000_s1026" name="Grafik" r:id="rId5" imgW="4038735" imgH="2190642" progId="MSGraph.Chart.8">
              <p:embed followColorScheme="full"/>
            </p:oleObj>
          </a:graphicData>
        </a:graphic>
      </p:graphicFrame>
      <p:pic>
        <p:nvPicPr>
          <p:cNvPr id="10246" name="Picture 35" descr="MPj04230320000[1]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6"/>
          <a:srcRect/>
          <a:stretch>
            <a:fillRect/>
          </a:stretch>
        </p:blipFill>
        <p:spPr>
          <a:xfrm>
            <a:off x="250825" y="3860800"/>
            <a:ext cx="4321175" cy="2663825"/>
          </a:xfr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916238" y="476250"/>
            <a:ext cx="5473700" cy="1719263"/>
          </a:xfrm>
        </p:spPr>
        <p:txBody>
          <a:bodyPr/>
          <a:lstStyle/>
          <a:p>
            <a:pPr eaLnBrk="1" hangingPunct="1"/>
            <a:r>
              <a:rPr lang="tr-TR" altLang="en-US" sz="2800" b="1" smtClean="0">
                <a:latin typeface="Comic Sans MS" pitchFamily="66" charset="0"/>
              </a:rPr>
              <a:t>İşitme kaybının etyolojisi</a:t>
            </a:r>
            <a:endParaRPr lang="tr-TR" altLang="en-US" sz="4800" smtClean="0">
              <a:latin typeface="Comic Sans MS" pitchFamily="66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492375"/>
            <a:ext cx="8569325" cy="31670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tr-TR" altLang="en-US" sz="1800" smtClean="0">
              <a:latin typeface="Comic Sans MS" pitchFamily="66" charset="0"/>
            </a:endParaRPr>
          </a:p>
          <a:p>
            <a:pPr eaLnBrk="1" hangingPunct="1">
              <a:lnSpc>
                <a:spcPct val="130000"/>
              </a:lnSpc>
              <a:buFontTx/>
              <a:buNone/>
            </a:pPr>
            <a:endParaRPr lang="tr-TR" altLang="en-US" sz="4000" smtClean="0">
              <a:latin typeface="Comic Sans MS" pitchFamily="66" charset="0"/>
            </a:endParaRPr>
          </a:p>
          <a:p>
            <a:pPr eaLnBrk="1" hangingPunct="1">
              <a:lnSpc>
                <a:spcPct val="130000"/>
              </a:lnSpc>
              <a:buFontTx/>
              <a:buNone/>
            </a:pPr>
            <a:endParaRPr lang="tr-TR" altLang="en-US" sz="3600" smtClean="0">
              <a:latin typeface="Comic Sans MS" pitchFamily="66" charset="0"/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2268538" y="1700213"/>
            <a:ext cx="45720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tr-TR" altLang="en-US">
              <a:latin typeface="Arial" charset="0"/>
            </a:endParaRPr>
          </a:p>
          <a:p>
            <a:endParaRPr lang="tr-TR" altLang="en-US">
              <a:latin typeface="Arial" charset="0"/>
            </a:endParaRPr>
          </a:p>
          <a:p>
            <a:endParaRPr lang="tr-TR" altLang="en-US">
              <a:latin typeface="Arial" charset="0"/>
            </a:endParaRPr>
          </a:p>
          <a:p>
            <a:endParaRPr lang="tr-TR" altLang="en-US">
              <a:latin typeface="Arial" charset="0"/>
            </a:endParaRPr>
          </a:p>
        </p:txBody>
      </p:sp>
      <p:pic>
        <p:nvPicPr>
          <p:cNvPr id="19461" name="Picture 5" descr="MCj0404161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3" y="476250"/>
            <a:ext cx="150812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395288" y="6243638"/>
            <a:ext cx="8602662" cy="44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  <a:spcBef>
                <a:spcPct val="20000"/>
              </a:spcBef>
            </a:pPr>
            <a:r>
              <a:rPr lang="tr-TR" altLang="en-US">
                <a:latin typeface="Comic Sans MS" pitchFamily="66" charset="0"/>
              </a:rPr>
              <a:t>(Peckham CS, Hearing Impairment in Childhood, British Medical Bulletin, 1986.)</a:t>
            </a: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468313" y="2420938"/>
            <a:ext cx="8424862" cy="316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210000"/>
              </a:lnSpc>
            </a:pPr>
            <a:r>
              <a:rPr lang="tr-TR" altLang="en-US" sz="3200">
                <a:solidFill>
                  <a:schemeClr val="tx2"/>
                </a:solidFill>
                <a:latin typeface="Comic Sans MS" pitchFamily="66" charset="0"/>
              </a:rPr>
              <a:t>% 30 Genetik, </a:t>
            </a:r>
          </a:p>
          <a:p>
            <a:pPr>
              <a:lnSpc>
                <a:spcPct val="210000"/>
              </a:lnSpc>
            </a:pPr>
            <a:r>
              <a:rPr lang="tr-TR" altLang="en-US" sz="3200">
                <a:solidFill>
                  <a:schemeClr val="tx2"/>
                </a:solidFill>
                <a:latin typeface="Comic Sans MS" pitchFamily="66" charset="0"/>
              </a:rPr>
              <a:t>% 30 Kazanılmış, </a:t>
            </a:r>
          </a:p>
          <a:p>
            <a:pPr>
              <a:lnSpc>
                <a:spcPct val="210000"/>
              </a:lnSpc>
            </a:pPr>
            <a:r>
              <a:rPr lang="tr-TR" altLang="en-US" sz="3200">
                <a:solidFill>
                  <a:schemeClr val="tx2"/>
                </a:solidFill>
                <a:latin typeface="Comic Sans MS" pitchFamily="66" charset="0"/>
              </a:rPr>
              <a:t>% 30 İdiopatik sebepler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altLang="en-US" sz="3600" b="1" smtClean="0">
                <a:latin typeface="Comic Sans MS" pitchFamily="66" charset="0"/>
              </a:rPr>
              <a:t>İşitme kaybı başlangıç yaşına göre sınıflandırılabilir</a:t>
            </a:r>
            <a:endParaRPr lang="en-US" altLang="en-US" sz="3600" smtClean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825" y="1600200"/>
            <a:ext cx="8642350" cy="5141913"/>
          </a:xfrm>
        </p:spPr>
        <p:txBody>
          <a:bodyPr rtlCol="0">
            <a:normAutofit fontScale="92500" lnSpcReduction="10000"/>
          </a:bodyPr>
          <a:lstStyle/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tr-TR" b="1" dirty="0" smtClean="0">
                <a:latin typeface="Comic Sans MS" panose="030F0702030302020204" pitchFamily="66" charset="0"/>
              </a:rPr>
              <a:t>Prenatal (doğum öncesi) Dönem:</a:t>
            </a:r>
            <a:r>
              <a:rPr lang="tr-TR" dirty="0" smtClean="0">
                <a:latin typeface="Comic Sans MS" panose="030F0702030302020204" pitchFamily="66" charset="0"/>
              </a:rPr>
              <a:t> Bu dönem annenin hamileliği sırasında geçirilen işitme kaybı risk faktörlerini kapsar. </a:t>
            </a:r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latin typeface="Comic Sans MS" panose="030F0702030302020204" pitchFamily="66" charset="0"/>
            </a:endParaRP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tr-TR" b="1" dirty="0" smtClean="0">
                <a:latin typeface="Comic Sans MS" panose="030F0702030302020204" pitchFamily="66" charset="0"/>
              </a:rPr>
              <a:t>Perinatal (doğum anı) Dönem:</a:t>
            </a:r>
            <a:r>
              <a:rPr lang="tr-TR" dirty="0" smtClean="0">
                <a:latin typeface="Comic Sans MS" panose="030F0702030302020204" pitchFamily="66" charset="0"/>
              </a:rPr>
              <a:t> Bu dönem doğum sırasında meydana gelen işitme kaybı risk faktörlerini kapsar. </a:t>
            </a:r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tr-TR" sz="3000" dirty="0" smtClean="0">
              <a:latin typeface="Comic Sans MS" panose="030F0702030302020204" pitchFamily="66" charset="0"/>
            </a:endParaRP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tr-TR" b="1" dirty="0" smtClean="0">
                <a:latin typeface="Comic Sans MS" panose="030F0702030302020204" pitchFamily="66" charset="0"/>
              </a:rPr>
              <a:t>Postnatal (doğum sonrası) Dönem:</a:t>
            </a:r>
            <a:r>
              <a:rPr lang="tr-TR" dirty="0" smtClean="0">
                <a:latin typeface="Comic Sans MS" panose="030F0702030302020204" pitchFamily="66" charset="0"/>
              </a:rPr>
              <a:t> Bu dönem doğumdan sonra çocuğa ilişkin işitme kaybı risk faktörlerini kapsar. </a:t>
            </a:r>
            <a:endParaRPr lang="en-US" dirty="0" smtClean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İçerik Yer Tutucusu 5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6335713"/>
          </a:xfrm>
        </p:spPr>
        <p:txBody>
          <a:bodyPr/>
          <a:lstStyle/>
          <a:p>
            <a:r>
              <a:rPr lang="tr-TR" altLang="en-US" sz="1600" smtClean="0">
                <a:latin typeface="Comic Sans MS" pitchFamily="66" charset="0"/>
              </a:rPr>
              <a:t>Peckham CS, Hearing Impairment in Childhood, British Medical Bulletin, 1986</a:t>
            </a:r>
          </a:p>
          <a:p>
            <a:r>
              <a:rPr lang="tr-TR" altLang="tr-TR" sz="1600" smtClean="0">
                <a:latin typeface="Comic Sans MS" pitchFamily="66" charset="0"/>
              </a:rPr>
              <a:t>Clark JG. Uses and abuses of hearing loss classification. </a:t>
            </a:r>
            <a:r>
              <a:rPr lang="tr-TR" altLang="tr-TR" sz="1600" i="1" smtClean="0">
                <a:latin typeface="Comic Sans MS" pitchFamily="66" charset="0"/>
              </a:rPr>
              <a:t>Asha. </a:t>
            </a:r>
            <a:r>
              <a:rPr lang="tr-TR" altLang="tr-TR" sz="1600" smtClean="0">
                <a:latin typeface="Comic Sans MS" pitchFamily="66" charset="0"/>
              </a:rPr>
              <a:t>Jul 1981;23(7):493-500.</a:t>
            </a:r>
          </a:p>
          <a:p>
            <a:r>
              <a:rPr lang="tr-TR" altLang="tr-TR" sz="1600" smtClean="0">
                <a:latin typeface="Comic Sans MS" pitchFamily="66" charset="0"/>
              </a:rPr>
              <a:t>Eisen, M. D. &amp; Ryugo, D. K. (2007). Hearing molecules: Contributions from genetic deafness. </a:t>
            </a:r>
            <a:r>
              <a:rPr lang="tr-TR" altLang="tr-TR" sz="1600" i="1" smtClean="0">
                <a:latin typeface="Comic Sans MS" pitchFamily="66" charset="0"/>
              </a:rPr>
              <a:t>Cellular and Molecular Life Sciences, 64</a:t>
            </a:r>
            <a:r>
              <a:rPr lang="tr-TR" altLang="tr-TR" sz="1600" smtClean="0">
                <a:latin typeface="Comic Sans MS" pitchFamily="66" charset="0"/>
              </a:rPr>
              <a:t>(5)</a:t>
            </a:r>
            <a:r>
              <a:rPr lang="tr-TR" altLang="tr-TR" sz="1600" i="1" smtClean="0">
                <a:latin typeface="Comic Sans MS" pitchFamily="66" charset="0"/>
              </a:rPr>
              <a:t>, </a:t>
            </a:r>
            <a:r>
              <a:rPr lang="tr-TR" altLang="tr-TR" sz="1600" smtClean="0">
                <a:latin typeface="Comic Sans MS" pitchFamily="66" charset="0"/>
              </a:rPr>
              <a:t>566-580.Eisen, Ryugo 2007.</a:t>
            </a:r>
          </a:p>
          <a:p>
            <a:r>
              <a:rPr lang="tr-TR" altLang="tr-TR" sz="1600" smtClean="0">
                <a:latin typeface="Comic Sans MS" pitchFamily="66" charset="0"/>
              </a:rPr>
              <a:t>Nance, W.&amp; Dodson, K. (2007). 2007 Marion Downs lecture part 1: How can newborn hearing screening be improved? </a:t>
            </a:r>
            <a:r>
              <a:rPr lang="tr-TR" altLang="tr-TR" sz="1600" i="1" smtClean="0">
                <a:latin typeface="Comic Sans MS" pitchFamily="66" charset="0"/>
              </a:rPr>
              <a:t>Audiology Today, 19</a:t>
            </a:r>
            <a:r>
              <a:rPr lang="tr-TR" altLang="tr-TR" sz="1600" smtClean="0">
                <a:latin typeface="Comic Sans MS" pitchFamily="66" charset="0"/>
              </a:rPr>
              <a:t>(4)</a:t>
            </a:r>
            <a:r>
              <a:rPr lang="tr-TR" altLang="tr-TR" sz="1600" i="1" smtClean="0">
                <a:latin typeface="Comic Sans MS" pitchFamily="66" charset="0"/>
              </a:rPr>
              <a:t>, </a:t>
            </a:r>
            <a:r>
              <a:rPr lang="tr-TR" altLang="tr-TR" sz="1600" smtClean="0">
                <a:latin typeface="Comic Sans MS" pitchFamily="66" charset="0"/>
              </a:rPr>
              <a:t>15-19.</a:t>
            </a:r>
          </a:p>
          <a:p>
            <a:r>
              <a:rPr lang="tr-TR" altLang="tr-TR" sz="1600" smtClean="0">
                <a:latin typeface="Comic Sans MS" pitchFamily="66" charset="0"/>
              </a:rPr>
              <a:t>Yenidoğan İşitme Taraması Eğitim Kitabı, T.C. Sağlık Bakanlığı, </a:t>
            </a:r>
            <a:r>
              <a:rPr lang="tr-TR" altLang="tr-TR" sz="1600" b="1" smtClean="0">
                <a:latin typeface="Comic Sans MS" pitchFamily="66" charset="0"/>
              </a:rPr>
              <a:t> </a:t>
            </a:r>
            <a:r>
              <a:rPr lang="tr-TR" altLang="tr-TR" sz="1600" smtClean="0">
                <a:latin typeface="Comic Sans MS" pitchFamily="66" charset="0"/>
              </a:rPr>
              <a:t>Başbakanlık Özürlüler İdaresi Başkanlığı, Dokuz Eylül, Gazi, Hacettepe ve Marmara Üniversiteleri, 2006.</a:t>
            </a:r>
          </a:p>
          <a:p>
            <a:r>
              <a:rPr lang="tr-TR" altLang="tr-TR" sz="1600" smtClean="0">
                <a:latin typeface="Comic Sans MS" pitchFamily="66" charset="0"/>
              </a:rPr>
              <a:t>Pediatric Audiology 0-5 years, McCormick, B., Taylor and Francis, 1988</a:t>
            </a:r>
          </a:p>
          <a:p>
            <a:r>
              <a:rPr lang="tr-TR" altLang="tr-TR" sz="1600" smtClean="0">
                <a:latin typeface="Comic Sans MS" pitchFamily="66" charset="0"/>
              </a:rPr>
              <a:t>Pediatric audiology: Diagnosis, Technology, and Management. Madell, J.R., &amp; Flexer, C.,2008 New York: Thieme.</a:t>
            </a:r>
          </a:p>
          <a:p>
            <a:r>
              <a:rPr lang="tr-TR" altLang="tr-TR" sz="1600" smtClean="0">
                <a:latin typeface="Comic Sans MS" pitchFamily="66" charset="0"/>
              </a:rPr>
              <a:t>Behavioral evaluation of hearing in infants and young children, Madell, J.R., Thieme, 1998</a:t>
            </a:r>
          </a:p>
          <a:p>
            <a:r>
              <a:rPr lang="tr-TR" altLang="tr-TR" sz="1600" smtClean="0">
                <a:latin typeface="Comic Sans MS" pitchFamily="66" charset="0"/>
              </a:rPr>
              <a:t>Mynders JM. How hearing aids work. Goldenberg RA, ed. Hearing Aids. 1st ed. Philadelphia: Lippincott-Raven; 1996 p:117-140.</a:t>
            </a:r>
          </a:p>
          <a:p>
            <a:r>
              <a:rPr lang="tr-TR" altLang="tr-TR" sz="1600" smtClean="0">
                <a:latin typeface="Comic Sans MS" pitchFamily="66" charset="0"/>
              </a:rPr>
              <a:t>Kim HH, Barrs MD. Hearing aids: a review of what’s new. Otolaryngol Head Neck Surgery 2006;131:1043-50.</a:t>
            </a:r>
          </a:p>
          <a:p>
            <a:r>
              <a:rPr lang="tr-TR" altLang="tr-TR" sz="1600" smtClean="0">
                <a:latin typeface="Comic Sans MS" pitchFamily="66" charset="0"/>
              </a:rPr>
              <a:t>Suna Tokgöz-Yılmaz, Ahmet Ataş. İşitme Cihazlarında Teknolojik Gelişmeler. N Tan Ergin (Ed.), Kulak Burun Boğaz Hastalıklarında İleri Teknoloji. İstanbul: Amerikan Hastanesi Yayınları 201; (20): ss.48-68. </a:t>
            </a:r>
          </a:p>
          <a:p>
            <a:endParaRPr lang="tr-TR" altLang="tr-TR" sz="1600" smtClean="0">
              <a:latin typeface="Comic Sans MS" pitchFamily="66" charset="0"/>
            </a:endParaRPr>
          </a:p>
          <a:p>
            <a:endParaRPr lang="tr-TR" altLang="tr-TR" sz="160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3" descr="MCj02505310000[1]"/>
          <p:cNvPicPr>
            <a:picLocks noGrp="1" noChangeAspect="1" noChangeArrowheads="1"/>
          </p:cNvPicPr>
          <p:nvPr>
            <p:ph/>
          </p:nvPr>
        </p:nvPicPr>
        <p:blipFill>
          <a:blip r:embed="rId2"/>
          <a:srcRect/>
          <a:stretch>
            <a:fillRect/>
          </a:stretch>
        </p:blipFill>
        <p:spPr>
          <a:xfrm>
            <a:off x="5580063" y="1125538"/>
            <a:ext cx="2592387" cy="3095625"/>
          </a:xfrm>
        </p:spPr>
      </p:pic>
      <p:sp>
        <p:nvSpPr>
          <p:cNvPr id="1126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388" y="188913"/>
            <a:ext cx="5832475" cy="302418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altLang="en-US" sz="4000" b="1" dirty="0" smtClean="0">
                <a:latin typeface="Comic Sans MS" panose="030F0702030302020204" pitchFamily="66" charset="0"/>
              </a:rPr>
              <a:t>İşitme duyusu</a:t>
            </a:r>
            <a:r>
              <a:rPr lang="tr-TR" altLang="en-US" sz="4000" dirty="0" smtClean="0">
                <a:latin typeface="Comic Sans MS" panose="030F0702030302020204" pitchFamily="66" charset="0"/>
              </a:rPr>
              <a:t>; </a:t>
            </a:r>
            <a:r>
              <a:rPr lang="en-US" altLang="en-US" sz="4000" dirty="0" smtClean="0">
                <a:latin typeface="Comic Sans MS" panose="030F0702030302020204" pitchFamily="66" charset="0"/>
              </a:rPr>
              <a:t/>
            </a:r>
            <a:br>
              <a:rPr lang="en-US" altLang="en-US" sz="4000" dirty="0" smtClean="0">
                <a:latin typeface="Comic Sans MS" panose="030F0702030302020204" pitchFamily="66" charset="0"/>
              </a:rPr>
            </a:br>
            <a:r>
              <a:rPr lang="tr-TR" altLang="en-US" sz="4000" dirty="0" smtClean="0">
                <a:latin typeface="Comic Sans MS" panose="030F0702030302020204" pitchFamily="66" charset="0"/>
              </a:rPr>
              <a:t>ses olarak adlandırdığımız mekanik titreşimleri tanıma yeteneğidir. </a:t>
            </a:r>
          </a:p>
        </p:txBody>
      </p:sp>
      <p:sp>
        <p:nvSpPr>
          <p:cNvPr id="11268" name="Text Box 5"/>
          <p:cNvSpPr txBox="1">
            <a:spLocks noChangeArrowheads="1"/>
          </p:cNvSpPr>
          <p:nvPr/>
        </p:nvSpPr>
        <p:spPr bwMode="auto">
          <a:xfrm>
            <a:off x="323850" y="4437063"/>
            <a:ext cx="8640763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tr-TR" altLang="en-US" sz="2400">
                <a:latin typeface="Comic Sans MS" pitchFamily="66" charset="0"/>
              </a:rPr>
              <a:t>İşitme engeli; işitme duyarlılığının kişinin gelişim, uyum, özellikle iletişimdeki görevlerini yerine getirmesinde en büyük engeli oluşturur.</a:t>
            </a:r>
            <a:endParaRPr lang="tr-TR" altLang="en-US">
              <a:latin typeface="Comic Sans MS" pitchFamily="66" charset="0"/>
            </a:endParaRPr>
          </a:p>
          <a:p>
            <a:r>
              <a:rPr lang="tr-TR" altLang="en-US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>
          <a:xfrm>
            <a:off x="971550" y="2060575"/>
            <a:ext cx="5040313" cy="3960813"/>
          </a:xfrm>
        </p:spPr>
        <p:txBody>
          <a:bodyPr>
            <a:normAutofit lnSpcReduction="10000"/>
          </a:bodyPr>
          <a:lstStyle/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sz="2400" dirty="0" smtClean="0"/>
              <a:t>	</a:t>
            </a:r>
            <a:endParaRPr lang="tr-TR" dirty="0" smtClean="0"/>
          </a:p>
          <a:p>
            <a:pPr marL="914400" lvl="1" indent="-457200" eaLnBrk="1" hangingPunct="1">
              <a:lnSpc>
                <a:spcPct val="90000"/>
              </a:lnSpc>
              <a:defRPr/>
            </a:pPr>
            <a:r>
              <a:rPr lang="tr-TR" dirty="0" smtClean="0">
                <a:latin typeface="Comic Sans MS" panose="030F0702030302020204" pitchFamily="66" charset="0"/>
              </a:rPr>
              <a:t>Dil ve Konuşma  </a:t>
            </a:r>
          </a:p>
          <a:p>
            <a:pPr marL="1295400" lvl="2" indent="-381000" eaLnBrk="1" hangingPunct="1">
              <a:lnSpc>
                <a:spcPct val="90000"/>
              </a:lnSpc>
              <a:defRPr/>
            </a:pPr>
            <a:r>
              <a:rPr lang="tr-TR" sz="2800" dirty="0" smtClean="0">
                <a:latin typeface="Comic Sans MS" panose="030F0702030302020204" pitchFamily="66" charset="0"/>
              </a:rPr>
              <a:t>Alıcı Dil </a:t>
            </a:r>
          </a:p>
          <a:p>
            <a:pPr marL="1295400" lvl="2" indent="-381000" eaLnBrk="1" hangingPunct="1">
              <a:lnSpc>
                <a:spcPct val="90000"/>
              </a:lnSpc>
              <a:defRPr/>
            </a:pPr>
            <a:r>
              <a:rPr lang="tr-TR" sz="2800" dirty="0" smtClean="0">
                <a:latin typeface="Comic Sans MS" panose="030F0702030302020204" pitchFamily="66" charset="0"/>
              </a:rPr>
              <a:t>İfade edici dil </a:t>
            </a:r>
          </a:p>
          <a:p>
            <a:pPr marL="1295400" lvl="2" indent="-381000" eaLnBrk="1" hangingPunct="1">
              <a:lnSpc>
                <a:spcPct val="90000"/>
              </a:lnSpc>
              <a:defRPr/>
            </a:pPr>
            <a:r>
              <a:rPr lang="tr-TR" sz="2800" dirty="0" smtClean="0">
                <a:latin typeface="Comic Sans MS" panose="030F0702030302020204" pitchFamily="66" charset="0"/>
              </a:rPr>
              <a:t>Artikülasyon, fonoloji </a:t>
            </a:r>
          </a:p>
          <a:p>
            <a:pPr marL="914400" lvl="1" indent="-457200" eaLnBrk="1" hangingPunct="1">
              <a:lnSpc>
                <a:spcPct val="90000"/>
              </a:lnSpc>
              <a:defRPr/>
            </a:pPr>
            <a:r>
              <a:rPr lang="tr-TR" dirty="0" smtClean="0">
                <a:latin typeface="Comic Sans MS" panose="030F0702030302020204" pitchFamily="66" charset="0"/>
              </a:rPr>
              <a:t>Bilişsel </a:t>
            </a:r>
          </a:p>
          <a:p>
            <a:pPr marL="914400" lvl="1" indent="-457200" eaLnBrk="1" hangingPunct="1">
              <a:lnSpc>
                <a:spcPct val="90000"/>
              </a:lnSpc>
              <a:defRPr/>
            </a:pPr>
            <a:r>
              <a:rPr lang="tr-TR" dirty="0" smtClean="0">
                <a:latin typeface="Comic Sans MS" panose="030F0702030302020204" pitchFamily="66" charset="0"/>
              </a:rPr>
              <a:t>Akademik  </a:t>
            </a:r>
          </a:p>
          <a:p>
            <a:pPr marL="914400" lvl="1" indent="-457200" eaLnBrk="1" hangingPunct="1">
              <a:lnSpc>
                <a:spcPct val="90000"/>
              </a:lnSpc>
              <a:defRPr/>
            </a:pPr>
            <a:r>
              <a:rPr lang="tr-TR" dirty="0" smtClean="0">
                <a:latin typeface="Comic Sans MS" panose="030F0702030302020204" pitchFamily="66" charset="0"/>
              </a:rPr>
              <a:t>Duygusal  </a:t>
            </a:r>
          </a:p>
          <a:p>
            <a:pPr marL="914400" lvl="1" indent="-457200" eaLnBrk="1" hangingPunct="1">
              <a:lnSpc>
                <a:spcPct val="90000"/>
              </a:lnSpc>
              <a:defRPr/>
            </a:pPr>
            <a:r>
              <a:rPr lang="tr-TR" dirty="0" smtClean="0">
                <a:latin typeface="Comic Sans MS" panose="030F0702030302020204" pitchFamily="66" charset="0"/>
              </a:rPr>
              <a:t>Sosyal 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76250"/>
            <a:ext cx="8304212" cy="1200150"/>
          </a:xfrm>
        </p:spPr>
        <p:txBody>
          <a:bodyPr/>
          <a:lstStyle/>
          <a:p>
            <a:pPr algn="l" eaLnBrk="1" hangingPunct="1"/>
            <a:r>
              <a:rPr lang="tr-TR" altLang="en-US" sz="3200" smtClean="0">
                <a:latin typeface="Comic Sans MS" pitchFamily="66" charset="0"/>
              </a:rPr>
              <a:t>İşitme kaybı, çocuğun gelişimsel  </a:t>
            </a:r>
            <a:r>
              <a:rPr lang="en-US" altLang="en-US" sz="3200" smtClean="0">
                <a:latin typeface="Comic Sans MS" pitchFamily="66" charset="0"/>
              </a:rPr>
              <a:t/>
            </a:r>
            <a:br>
              <a:rPr lang="en-US" altLang="en-US" sz="3200" smtClean="0">
                <a:latin typeface="Comic Sans MS" pitchFamily="66" charset="0"/>
              </a:rPr>
            </a:br>
            <a:r>
              <a:rPr lang="tr-TR" altLang="en-US" sz="3200" smtClean="0">
                <a:latin typeface="Comic Sans MS" pitchFamily="66" charset="0"/>
              </a:rPr>
              <a:t>beceri</a:t>
            </a:r>
            <a:r>
              <a:rPr lang="en-US" altLang="en-US" sz="3200" smtClean="0">
                <a:latin typeface="Comic Sans MS" pitchFamily="66" charset="0"/>
              </a:rPr>
              <a:t>lerini </a:t>
            </a:r>
            <a:r>
              <a:rPr lang="tr-TR" altLang="en-US" sz="3200" smtClean="0">
                <a:latin typeface="Comic Sans MS" pitchFamily="66" charset="0"/>
              </a:rPr>
              <a:t>olumsuz yönde etkilemektedir.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2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923925"/>
          </a:xfrm>
        </p:spPr>
        <p:txBody>
          <a:bodyPr/>
          <a:lstStyle/>
          <a:p>
            <a:pPr eaLnBrk="1" hangingPunct="1"/>
            <a:r>
              <a:rPr lang="tr-TR" altLang="en-US" smtClean="0"/>
              <a:t>NASIL DUYARIZ ?</a:t>
            </a:r>
            <a:br>
              <a:rPr lang="tr-TR" altLang="en-US" smtClean="0"/>
            </a:br>
            <a:endParaRPr lang="en-US" altLang="en-US" smtClean="0"/>
          </a:p>
        </p:txBody>
      </p:sp>
      <p:pic>
        <p:nvPicPr>
          <p:cNvPr id="13315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23850" y="4005263"/>
            <a:ext cx="8569325" cy="2663825"/>
          </a:xfrm>
        </p:spPr>
      </p:pic>
      <p:sp>
        <p:nvSpPr>
          <p:cNvPr id="13316" name="Text Placeholder 4"/>
          <p:cNvSpPr>
            <a:spLocks noGrp="1"/>
          </p:cNvSpPr>
          <p:nvPr>
            <p:ph type="body" sz="half" idx="2"/>
          </p:nvPr>
        </p:nvSpPr>
        <p:spPr>
          <a:xfrm>
            <a:off x="107950" y="1196975"/>
            <a:ext cx="8928100" cy="2736850"/>
          </a:xfrm>
        </p:spPr>
        <p:txBody>
          <a:bodyPr>
            <a:normAutofit lnSpcReduction="10000"/>
          </a:bodyPr>
          <a:lstStyle/>
          <a:p>
            <a:pPr marL="457200" indent="-457200" eaLnBrk="1" hangingPunct="1">
              <a:buFont typeface="Calibri" pitchFamily="34" charset="0"/>
              <a:buAutoNum type="arabicPeriod"/>
            </a:pPr>
            <a:r>
              <a:rPr lang="tr-TR" altLang="en-US" sz="2000" smtClean="0"/>
              <a:t>Ses titreşimleri kulak kepçesi tarafından toplanır ve kulak kanalına gönderilir.</a:t>
            </a:r>
            <a:endParaRPr lang="en-US" altLang="en-US" sz="2000" smtClean="0"/>
          </a:p>
          <a:p>
            <a:pPr marL="457200" indent="-457200" eaLnBrk="1" hangingPunct="1">
              <a:buFont typeface="Calibri" pitchFamily="34" charset="0"/>
              <a:buAutoNum type="arabicPeriod"/>
            </a:pPr>
            <a:r>
              <a:rPr lang="tr-TR" altLang="en-US" sz="2000" smtClean="0"/>
              <a:t>Ses dalgaları kulak zarında titreşime yol açar.</a:t>
            </a:r>
            <a:endParaRPr lang="en-US" altLang="en-US" sz="2000" smtClean="0"/>
          </a:p>
          <a:p>
            <a:pPr marL="457200" indent="-457200" eaLnBrk="1" hangingPunct="1">
              <a:buFont typeface="Calibri" pitchFamily="34" charset="0"/>
              <a:buAutoNum type="arabicPeriod"/>
            </a:pPr>
            <a:r>
              <a:rPr lang="tr-TR" altLang="en-US" sz="2000" smtClean="0"/>
              <a:t>Orta kulaktaki 3 adet kemikçik (çekiç, örs ve üzengi) bu titreşimleri yükseltir ve iç kulağın oval penceresine gönderir.</a:t>
            </a:r>
            <a:endParaRPr lang="en-US" altLang="en-US" sz="2000" smtClean="0"/>
          </a:p>
          <a:p>
            <a:pPr marL="457200" indent="-457200" eaLnBrk="1" hangingPunct="1">
              <a:buFont typeface="Calibri" pitchFamily="34" charset="0"/>
              <a:buAutoNum type="arabicPeriod"/>
            </a:pPr>
            <a:r>
              <a:rPr lang="tr-TR" altLang="en-US" sz="2000" smtClean="0"/>
              <a:t>İç kulakta bulunan tüy hücreleri bu titreşimleri alır, elektriksel uyaranlara dönüştürür.</a:t>
            </a:r>
            <a:endParaRPr lang="en-US" altLang="en-US" sz="2000" smtClean="0"/>
          </a:p>
          <a:p>
            <a:pPr marL="457200" indent="-457200" eaLnBrk="1" hangingPunct="1">
              <a:buFont typeface="Calibri" pitchFamily="34" charset="0"/>
              <a:buAutoNum type="arabicPeriod"/>
            </a:pPr>
            <a:r>
              <a:rPr lang="tr-TR" altLang="en-US" sz="2000" smtClean="0"/>
              <a:t>Tüy hücrelerinden gelen bu elektriksel uyaranlar işitme siniri aracılığı ile beyne iletilir. Beyin bu sinyalleri analiz eder ve yorumlar </a:t>
            </a:r>
            <a:endParaRPr lang="en-US" altLang="en-US" sz="200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250" y="277813"/>
            <a:ext cx="7067550" cy="16383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tr-TR" altLang="en-US" sz="2400" b="1" smtClean="0">
                <a:solidFill>
                  <a:srgbClr val="000099"/>
                </a:solidFill>
              </a:rPr>
              <a:t>İşitme kaybı :</a:t>
            </a:r>
            <a:r>
              <a:rPr lang="tr-TR" altLang="en-US" sz="2400" smtClean="0">
                <a:solidFill>
                  <a:srgbClr val="000099"/>
                </a:solidFill>
              </a:rPr>
              <a:t> Normal işitme aralığının dışında işitsel yapı ve işitsel fonksiyonda kötüleşme şeklinde tanımlanmaktadır.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2205038"/>
            <a:ext cx="8569325" cy="4248150"/>
          </a:xfrm>
        </p:spPr>
        <p:txBody>
          <a:bodyPr/>
          <a:lstStyle/>
          <a:p>
            <a:pPr eaLnBrk="1" hangingPunct="1">
              <a:lnSpc>
                <a:spcPct val="180000"/>
              </a:lnSpc>
            </a:pPr>
            <a:r>
              <a:rPr lang="tr-TR" altLang="en-US" sz="2800" smtClean="0">
                <a:latin typeface="Comic Sans MS" pitchFamily="66" charset="0"/>
              </a:rPr>
              <a:t>Yapılan testlerle, işitme kaybının derecesi belirlenir. Çocuklarda normal işitme seviyesi -10-15 dB arasındadır, işitme kaybının seviyesi; çok hafiften çok ileri derecelere kadar değişmektedir.</a:t>
            </a:r>
          </a:p>
        </p:txBody>
      </p:sp>
      <p:pic>
        <p:nvPicPr>
          <p:cNvPr id="14340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333375"/>
            <a:ext cx="1296988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/>
          </p:nvPr>
        </p:nvGraphicFramePr>
        <p:xfrm>
          <a:off x="457200" y="1125538"/>
          <a:ext cx="8229600" cy="52562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84396">
                <a:tc>
                  <a:txBody>
                    <a:bodyPr/>
                    <a:lstStyle/>
                    <a:p>
                      <a:r>
                        <a:rPr lang="tr-T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İşitme kaybı dereceleri </a:t>
                      </a:r>
                      <a:endParaRPr lang="en-US" sz="1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r>
                        <a:rPr lang="tr-T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İşitme kaybı aralığı (dB HL)</a:t>
                      </a:r>
                      <a:endParaRPr lang="en-US" sz="1800" dirty="0"/>
                    </a:p>
                  </a:txBody>
                  <a:tcPr marT="45716" marB="45716"/>
                </a:tc>
              </a:tr>
              <a:tr h="6634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altLang="en-US" sz="1800" dirty="0" smtClean="0"/>
                        <a:t>Normal İşitme	</a:t>
                      </a:r>
                    </a:p>
                    <a:p>
                      <a:endParaRPr lang="en-US" sz="1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altLang="en-US" sz="1800" dirty="0" smtClean="0"/>
                        <a:t>-10 – 15 dB</a:t>
                      </a:r>
                    </a:p>
                    <a:p>
                      <a:endParaRPr lang="en-US" sz="1800" dirty="0"/>
                    </a:p>
                  </a:txBody>
                  <a:tcPr marT="45716" marB="45716"/>
                </a:tc>
              </a:tr>
              <a:tr h="6634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altLang="en-US" sz="1800" dirty="0" smtClean="0"/>
                        <a:t>Çok hafif derecede işitme kaybı </a:t>
                      </a:r>
                    </a:p>
                    <a:p>
                      <a:endParaRPr lang="en-US" sz="1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altLang="en-US" sz="1800" dirty="0" smtClean="0"/>
                        <a:t>16 – 25 dB</a:t>
                      </a:r>
                    </a:p>
                    <a:p>
                      <a:endParaRPr lang="en-US" sz="1800" dirty="0"/>
                    </a:p>
                  </a:txBody>
                  <a:tcPr marT="45716" marB="45716"/>
                </a:tc>
              </a:tr>
              <a:tr h="89095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altLang="en-US" sz="1800" dirty="0" smtClean="0"/>
                        <a:t>Hafif derecede işitme kaybı</a:t>
                      </a:r>
                    </a:p>
                    <a:p>
                      <a:endParaRPr lang="en-US" sz="1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buFont typeface="Wingdings" pitchFamily="2" charset="2"/>
                        <a:buNone/>
                      </a:pPr>
                      <a:r>
                        <a:rPr lang="tr-TR" altLang="en-US" sz="1800" dirty="0" smtClean="0"/>
                        <a:t>26 – 40 dB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endParaRPr lang="tr-TR" altLang="en-US" sz="1800" dirty="0" smtClean="0"/>
                    </a:p>
                    <a:p>
                      <a:endParaRPr lang="en-US" sz="1800" dirty="0"/>
                    </a:p>
                  </a:txBody>
                  <a:tcPr marT="45716" marB="45716"/>
                </a:tc>
              </a:tr>
              <a:tr h="6634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altLang="en-US" sz="1800" dirty="0" smtClean="0"/>
                        <a:t>Orta derecede işitme kaybı</a:t>
                      </a:r>
                    </a:p>
                    <a:p>
                      <a:endParaRPr lang="en-US" sz="1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buFont typeface="Wingdings" pitchFamily="2" charset="2"/>
                        <a:buNone/>
                      </a:pPr>
                      <a:r>
                        <a:rPr lang="tr-TR" altLang="en-US" sz="1800" dirty="0" smtClean="0"/>
                        <a:t>41 – 55 dB</a:t>
                      </a:r>
                    </a:p>
                    <a:p>
                      <a:endParaRPr lang="en-US" sz="1800" dirty="0"/>
                    </a:p>
                  </a:txBody>
                  <a:tcPr marT="45716" marB="45716"/>
                </a:tc>
              </a:tr>
              <a:tr h="6634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altLang="en-US" sz="1800" dirty="0" smtClean="0"/>
                        <a:t>Orta-ileri derecede işitme kaybı</a:t>
                      </a:r>
                    </a:p>
                    <a:p>
                      <a:endParaRPr lang="en-US" sz="1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buFont typeface="Wingdings" pitchFamily="2" charset="2"/>
                        <a:buNone/>
                      </a:pPr>
                      <a:r>
                        <a:rPr lang="tr-TR" altLang="en-US" sz="1800" dirty="0" smtClean="0"/>
                        <a:t>56 – 70 dB</a:t>
                      </a:r>
                    </a:p>
                    <a:p>
                      <a:endParaRPr lang="en-US" sz="1800" dirty="0"/>
                    </a:p>
                  </a:txBody>
                  <a:tcPr marT="45716" marB="45716"/>
                </a:tc>
              </a:tr>
              <a:tr h="6634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altLang="en-US" sz="1800" dirty="0" smtClean="0"/>
                        <a:t>İleri derecede işitme kaybı</a:t>
                      </a:r>
                    </a:p>
                    <a:p>
                      <a:endParaRPr lang="en-US" sz="1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buFont typeface="Wingdings" pitchFamily="2" charset="2"/>
                        <a:buNone/>
                      </a:pPr>
                      <a:r>
                        <a:rPr lang="tr-TR" altLang="en-US" sz="1800" dirty="0" smtClean="0"/>
                        <a:t>71 – 90 dB</a:t>
                      </a:r>
                    </a:p>
                    <a:p>
                      <a:endParaRPr lang="en-US" sz="1800" dirty="0"/>
                    </a:p>
                  </a:txBody>
                  <a:tcPr marT="45716" marB="45716"/>
                </a:tc>
              </a:tr>
              <a:tr h="6634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altLang="en-US" sz="1800" dirty="0" smtClean="0"/>
                        <a:t>Çok ileri derecede işitme kaybı</a:t>
                      </a:r>
                    </a:p>
                    <a:p>
                      <a:endParaRPr lang="en-US" sz="1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altLang="en-US" sz="1800" dirty="0" smtClean="0"/>
                        <a:t>91 db ve üstü</a:t>
                      </a:r>
                    </a:p>
                    <a:p>
                      <a:endParaRPr lang="en-US" sz="1800" dirty="0"/>
                    </a:p>
                  </a:txBody>
                  <a:tcPr marT="45716" marB="45716"/>
                </a:tc>
              </a:tr>
            </a:tbl>
          </a:graphicData>
        </a:graphic>
      </p:graphicFrame>
      <p:sp>
        <p:nvSpPr>
          <p:cNvPr id="15391" name="TextBox 1"/>
          <p:cNvSpPr txBox="1">
            <a:spLocks noChangeArrowheads="1"/>
          </p:cNvSpPr>
          <p:nvPr/>
        </p:nvSpPr>
        <p:spPr bwMode="auto">
          <a:xfrm>
            <a:off x="250825" y="404813"/>
            <a:ext cx="864235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altLang="en-US" sz="2800" b="1">
                <a:latin typeface="Comic Sans MS" pitchFamily="66" charset="0"/>
              </a:rPr>
              <a:t>Derecesine göre işitme kaybının sınıflandırılması</a:t>
            </a:r>
            <a:endParaRPr lang="en-US" altLang="en-US" sz="2800" b="1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2"/>
          <p:cNvSpPr>
            <a:spLocks noGrp="1"/>
          </p:cNvSpPr>
          <p:nvPr>
            <p:ph type="title"/>
          </p:nvPr>
        </p:nvSpPr>
        <p:spPr>
          <a:xfrm>
            <a:off x="395288" y="62071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altLang="en-US" sz="3600" b="1" smtClean="0">
                <a:latin typeface="Comic Sans MS" pitchFamily="66" charset="0"/>
              </a:rPr>
              <a:t>İşitme kaybının tipine göre yapılan sınıflandırma</a:t>
            </a:r>
            <a:endParaRPr lang="en-US" altLang="en-US" sz="3600" b="1" smtClean="0">
              <a:latin typeface="Comic Sans MS" pitchFamily="66" charset="0"/>
            </a:endParaRPr>
          </a:p>
        </p:txBody>
      </p:sp>
      <p:sp>
        <p:nvSpPr>
          <p:cNvPr id="16387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tr-TR" altLang="en-US" sz="280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tr-TR" altLang="en-US" sz="2800" smtClean="0">
                <a:latin typeface="Comic Sans MS" pitchFamily="66" charset="0"/>
              </a:rPr>
              <a:t>İletim Tipi işitme kayıpları</a:t>
            </a:r>
          </a:p>
          <a:p>
            <a:pPr>
              <a:lnSpc>
                <a:spcPct val="150000"/>
              </a:lnSpc>
            </a:pPr>
            <a:r>
              <a:rPr lang="tr-TR" altLang="en-US" sz="2800" smtClean="0">
                <a:latin typeface="Comic Sans MS" pitchFamily="66" charset="0"/>
              </a:rPr>
              <a:t>Mixt Tip işitme kayıpları</a:t>
            </a:r>
          </a:p>
          <a:p>
            <a:pPr>
              <a:lnSpc>
                <a:spcPct val="150000"/>
              </a:lnSpc>
            </a:pPr>
            <a:r>
              <a:rPr lang="tr-TR" altLang="en-US" sz="2800" smtClean="0">
                <a:latin typeface="Comic Sans MS" pitchFamily="66" charset="0"/>
              </a:rPr>
              <a:t>Sensorinöral işitme kayıpları</a:t>
            </a:r>
          </a:p>
          <a:p>
            <a:pPr>
              <a:lnSpc>
                <a:spcPct val="150000"/>
              </a:lnSpc>
            </a:pPr>
            <a:r>
              <a:rPr lang="tr-TR" altLang="en-US" sz="2800" smtClean="0">
                <a:latin typeface="Comic Sans MS" pitchFamily="66" charset="0"/>
              </a:rPr>
              <a:t>Sentral işitme kayıpları</a:t>
            </a:r>
          </a:p>
          <a:p>
            <a:pPr>
              <a:lnSpc>
                <a:spcPct val="150000"/>
              </a:lnSpc>
            </a:pPr>
            <a:r>
              <a:rPr lang="tr-TR" altLang="en-US" sz="2800" smtClean="0">
                <a:latin typeface="Comic Sans MS" pitchFamily="66" charset="0"/>
              </a:rPr>
              <a:t>Fonksiyonel işitme kayıpları</a:t>
            </a:r>
          </a:p>
          <a:p>
            <a:endParaRPr lang="en-US" altLang="en-US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0"/>
            <a:ext cx="8712200" cy="1403350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atin typeface="Comic Sans MS" panose="030F0702030302020204" pitchFamily="66" charset="0"/>
              </a:rPr>
              <a:t/>
            </a:r>
            <a:br>
              <a:rPr lang="en-US" b="1" dirty="0" smtClean="0">
                <a:latin typeface="Comic Sans MS" panose="030F0702030302020204" pitchFamily="66" charset="0"/>
              </a:rPr>
            </a:br>
            <a:r>
              <a:rPr lang="tr-TR" b="1" dirty="0" smtClean="0">
                <a:latin typeface="Comic Sans MS" panose="030F0702030302020204" pitchFamily="66" charset="0"/>
              </a:rPr>
              <a:t>Konuşmayı kazanma dönemine göre işitme kaybının </a:t>
            </a:r>
            <a:r>
              <a:rPr lang="en-US" b="1" dirty="0" smtClean="0">
                <a:latin typeface="Comic Sans MS" panose="030F0702030302020204" pitchFamily="66" charset="0"/>
              </a:rPr>
              <a:t>s</a:t>
            </a:r>
            <a:r>
              <a:rPr lang="tr-TR" b="1" dirty="0" smtClean="0">
                <a:latin typeface="Comic Sans MS" panose="030F0702030302020204" pitchFamily="66" charset="0"/>
              </a:rPr>
              <a:t>ınıflandırılması</a:t>
            </a:r>
            <a:r>
              <a:rPr lang="en-US" dirty="0" smtClean="0">
                <a:latin typeface="Comic Sans MS" panose="030F0702030302020204" pitchFamily="66" charset="0"/>
              </a:rPr>
              <a:t/>
            </a:r>
            <a:br>
              <a:rPr lang="en-US" dirty="0" smtClean="0">
                <a:latin typeface="Comic Sans MS" panose="030F0702030302020204" pitchFamily="66" charset="0"/>
              </a:rPr>
            </a:br>
            <a:endParaRPr lang="en-US" dirty="0" smtClean="0">
              <a:latin typeface="Comic Sans MS" panose="030F0702030302020204" pitchFamily="66" charset="0"/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141913"/>
          </a:xfrm>
        </p:spPr>
        <p:txBody>
          <a:bodyPr/>
          <a:lstStyle/>
          <a:p>
            <a:pPr eaLnBrk="1" hangingPunct="1"/>
            <a:r>
              <a:rPr lang="tr-TR" altLang="en-US" sz="2400" b="1" smtClean="0">
                <a:latin typeface="Comic Sans MS" pitchFamily="66" charset="0"/>
              </a:rPr>
              <a:t>Prelingual İ</a:t>
            </a:r>
            <a:r>
              <a:rPr lang="en-US" altLang="en-US" sz="2400" b="1" smtClean="0">
                <a:latin typeface="Comic Sans MS" pitchFamily="66" charset="0"/>
              </a:rPr>
              <a:t>K</a:t>
            </a:r>
            <a:r>
              <a:rPr lang="tr-TR" altLang="en-US" sz="2400" b="1" smtClean="0">
                <a:latin typeface="Comic Sans MS" pitchFamily="66" charset="0"/>
              </a:rPr>
              <a:t>:</a:t>
            </a:r>
            <a:r>
              <a:rPr lang="tr-TR" altLang="en-US" sz="2400" smtClean="0">
                <a:latin typeface="Comic Sans MS" pitchFamily="66" charset="0"/>
              </a:rPr>
              <a:t> Dilin karakteristik özelliklerini öğrenmeden önce meydana gelen işitme kayıplarıdır. İşitme kaybı doğuştan olabileceği gibi dili kazanmadan önce meydana gelebilir (0-2 yaş) .</a:t>
            </a:r>
          </a:p>
          <a:p>
            <a:pPr eaLnBrk="1" hangingPunct="1"/>
            <a:endParaRPr lang="en-US" altLang="en-US" sz="2400" smtClean="0">
              <a:latin typeface="Comic Sans MS" pitchFamily="66" charset="0"/>
            </a:endParaRPr>
          </a:p>
          <a:p>
            <a:pPr eaLnBrk="1" hangingPunct="1"/>
            <a:r>
              <a:rPr lang="tr-TR" altLang="en-US" sz="2400" b="1" smtClean="0">
                <a:latin typeface="Comic Sans MS" pitchFamily="66" charset="0"/>
              </a:rPr>
              <a:t>Perilingual İ</a:t>
            </a:r>
            <a:r>
              <a:rPr lang="en-US" altLang="en-US" sz="2400" b="1" smtClean="0">
                <a:latin typeface="Comic Sans MS" pitchFamily="66" charset="0"/>
              </a:rPr>
              <a:t>K</a:t>
            </a:r>
            <a:r>
              <a:rPr lang="tr-TR" altLang="en-US" sz="2400" b="1" smtClean="0">
                <a:latin typeface="Comic Sans MS" pitchFamily="66" charset="0"/>
              </a:rPr>
              <a:t>:  </a:t>
            </a:r>
            <a:r>
              <a:rPr lang="tr-TR" altLang="en-US" sz="2400" smtClean="0">
                <a:latin typeface="Comic Sans MS" pitchFamily="66" charset="0"/>
              </a:rPr>
              <a:t>Çocuk konuşmaya başladıktan sonra ancak dil gelişimini tamamlamadan önce meydana gelen işitme kaybıdır; yaş grubu 2-6 yaş olarak kabul edilebilir.</a:t>
            </a:r>
          </a:p>
          <a:p>
            <a:pPr eaLnBrk="1" hangingPunct="1"/>
            <a:endParaRPr lang="en-US" altLang="en-US" sz="2400" smtClean="0">
              <a:latin typeface="Comic Sans MS" pitchFamily="66" charset="0"/>
            </a:endParaRPr>
          </a:p>
          <a:p>
            <a:pPr eaLnBrk="1" hangingPunct="1"/>
            <a:r>
              <a:rPr lang="tr-TR" altLang="en-US" sz="2400" b="1" smtClean="0">
                <a:latin typeface="Comic Sans MS" pitchFamily="66" charset="0"/>
              </a:rPr>
              <a:t>Postlingual İ</a:t>
            </a:r>
            <a:r>
              <a:rPr lang="en-US" altLang="en-US" sz="2400" b="1" smtClean="0">
                <a:latin typeface="Comic Sans MS" pitchFamily="66" charset="0"/>
              </a:rPr>
              <a:t>K</a:t>
            </a:r>
            <a:r>
              <a:rPr lang="tr-TR" altLang="en-US" sz="2400" b="1" smtClean="0">
                <a:latin typeface="Comic Sans MS" pitchFamily="66" charset="0"/>
              </a:rPr>
              <a:t>:</a:t>
            </a:r>
            <a:r>
              <a:rPr lang="tr-TR" altLang="en-US" sz="2400" smtClean="0">
                <a:latin typeface="Comic Sans MS" pitchFamily="66" charset="0"/>
              </a:rPr>
              <a:t> Dil ve konuşma gelişimi tamamlandıktan (6 yaşından) sonra çocuk ve yetişkinlerde meydana gelen işitme kaybıdır.</a:t>
            </a:r>
            <a:endParaRPr lang="en-US" altLang="en-US" sz="2400" smtClean="0">
              <a:latin typeface="Comic Sans MS" pitchFamily="66" charset="0"/>
            </a:endParaRP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49263" y="260350"/>
            <a:ext cx="8229600" cy="1223963"/>
          </a:xfrm>
        </p:spPr>
        <p:txBody>
          <a:bodyPr/>
          <a:lstStyle/>
          <a:p>
            <a:pPr eaLnBrk="1" hangingPunct="1"/>
            <a:r>
              <a:rPr lang="tr-TR" altLang="en-US" sz="3200" b="1" smtClean="0">
                <a:solidFill>
                  <a:schemeClr val="folHlink"/>
                </a:solidFill>
                <a:latin typeface="Comic Sans MS" pitchFamily="66" charset="0"/>
              </a:rPr>
              <a:t>Oluş Nedenine Göre İşitme Kaybının Sınıflandırılması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862138"/>
            <a:ext cx="3754438" cy="48291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en-US" sz="2400" b="1" smtClean="0">
                <a:latin typeface="Comic Sans MS" pitchFamily="66" charset="0"/>
              </a:rPr>
              <a:t>A-Çevresel nedenli işitme kaybı;</a:t>
            </a:r>
          </a:p>
          <a:p>
            <a:pPr eaLnBrk="1" hangingPunct="1">
              <a:buFontTx/>
              <a:buNone/>
            </a:pPr>
            <a:endParaRPr lang="tr-TR" altLang="en-US" sz="2400" b="1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tr-TR" altLang="en-US" sz="1300" smtClean="0">
                <a:latin typeface="Comic Sans MS" pitchFamily="66" charset="0"/>
              </a:rPr>
              <a:t>     </a:t>
            </a:r>
            <a:r>
              <a:rPr lang="tr-TR" altLang="en-US" sz="2000" smtClean="0">
                <a:latin typeface="Comic Sans MS" pitchFamily="66" charset="0"/>
              </a:rPr>
              <a:t>a. Rubella, sitomegalovirüs gibi terotolojik ajanlar</a:t>
            </a:r>
          </a:p>
          <a:p>
            <a:pPr eaLnBrk="1" hangingPunct="1">
              <a:lnSpc>
                <a:spcPct val="130000"/>
              </a:lnSpc>
              <a:buFontTx/>
              <a:buNone/>
            </a:pPr>
            <a:r>
              <a:rPr lang="tr-TR" altLang="en-US" sz="2000" smtClean="0">
                <a:latin typeface="Comic Sans MS" pitchFamily="66" charset="0"/>
              </a:rPr>
              <a:t>   b. Menenjit ve kabakulak gibi enfeksiyonlar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tr-TR" altLang="en-US" sz="2000" smtClean="0">
                <a:latin typeface="Comic Sans MS" pitchFamily="66" charset="0"/>
              </a:rPr>
              <a:t>   c. Ototoksik ilaçlar</a:t>
            </a:r>
          </a:p>
          <a:p>
            <a:pPr eaLnBrk="1" hangingPunct="1">
              <a:lnSpc>
                <a:spcPct val="130000"/>
              </a:lnSpc>
              <a:buFontTx/>
              <a:buNone/>
            </a:pPr>
            <a:r>
              <a:rPr lang="tr-TR" altLang="en-US" sz="2000" smtClean="0">
                <a:latin typeface="Comic Sans MS" pitchFamily="66" charset="0"/>
              </a:rPr>
              <a:t>   d. Akustik travma</a:t>
            </a:r>
          </a:p>
          <a:p>
            <a:pPr eaLnBrk="1" hangingPunct="1">
              <a:lnSpc>
                <a:spcPct val="130000"/>
              </a:lnSpc>
              <a:buFontTx/>
              <a:buNone/>
            </a:pPr>
            <a:r>
              <a:rPr lang="tr-TR" altLang="en-US" sz="2000" smtClean="0">
                <a:latin typeface="Comic Sans MS" pitchFamily="66" charset="0"/>
              </a:rPr>
              <a:t>   e. Erken doğum  </a:t>
            </a:r>
          </a:p>
          <a:p>
            <a:pPr eaLnBrk="1" hangingPunct="1">
              <a:lnSpc>
                <a:spcPct val="140000"/>
              </a:lnSpc>
              <a:buFontTx/>
              <a:buNone/>
            </a:pPr>
            <a:r>
              <a:rPr lang="tr-TR" altLang="en-US" sz="2000" smtClean="0">
                <a:latin typeface="Comic Sans MS" pitchFamily="66" charset="0"/>
              </a:rPr>
              <a:t>   f. Düşük doğum ağırlığı</a:t>
            </a:r>
          </a:p>
          <a:p>
            <a:pPr eaLnBrk="1" hangingPunct="1">
              <a:buFontTx/>
              <a:buNone/>
            </a:pPr>
            <a:endParaRPr lang="tr-TR" altLang="en-US" sz="2000" smtClean="0">
              <a:latin typeface="Comic Sans MS" pitchFamily="66" charset="0"/>
            </a:endParaRP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4695825" y="857250"/>
            <a:ext cx="40528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altLang="en-US">
              <a:latin typeface="Arial" charset="0"/>
            </a:endParaRP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4202113" y="1841500"/>
            <a:ext cx="4762500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altLang="en-US" sz="2400" b="1">
                <a:latin typeface="Comic Sans MS" pitchFamily="66" charset="0"/>
              </a:rPr>
              <a:t>B-Genetik nedenli işitme kayıpları;</a:t>
            </a:r>
          </a:p>
          <a:p>
            <a:endParaRPr lang="tr-TR" altLang="en-US" sz="2400" b="1">
              <a:latin typeface="Comic Sans MS" pitchFamily="66" charset="0"/>
            </a:endParaRPr>
          </a:p>
          <a:p>
            <a:r>
              <a:rPr lang="tr-TR" altLang="en-US" sz="2000">
                <a:latin typeface="Comic Sans MS" pitchFamily="66" charset="0"/>
              </a:rPr>
              <a:t>I. Fenotipe yansımasına göre;</a:t>
            </a:r>
          </a:p>
          <a:p>
            <a:pPr>
              <a:lnSpc>
                <a:spcPct val="130000"/>
              </a:lnSpc>
            </a:pPr>
            <a:r>
              <a:rPr lang="tr-TR" altLang="en-US" sz="2000">
                <a:latin typeface="Comic Sans MS" pitchFamily="66" charset="0"/>
              </a:rPr>
              <a:t>    a. Sendromik işitme kaybı</a:t>
            </a:r>
          </a:p>
          <a:p>
            <a:pPr>
              <a:lnSpc>
                <a:spcPct val="130000"/>
              </a:lnSpc>
            </a:pPr>
            <a:r>
              <a:rPr lang="tr-TR" altLang="en-US" sz="2000">
                <a:latin typeface="Comic Sans MS" pitchFamily="66" charset="0"/>
              </a:rPr>
              <a:t>    b. Sendromik olmayan işitme kaybı</a:t>
            </a:r>
          </a:p>
          <a:p>
            <a:pPr>
              <a:lnSpc>
                <a:spcPct val="130000"/>
              </a:lnSpc>
            </a:pPr>
            <a:r>
              <a:rPr lang="tr-TR" altLang="en-US" sz="2000">
                <a:latin typeface="Comic Sans MS" pitchFamily="66" charset="0"/>
              </a:rPr>
              <a:t>II. Kalıtım şekline göre;</a:t>
            </a:r>
          </a:p>
          <a:p>
            <a:pPr>
              <a:lnSpc>
                <a:spcPct val="130000"/>
              </a:lnSpc>
            </a:pPr>
            <a:r>
              <a:rPr lang="tr-TR" altLang="en-US" sz="2000">
                <a:latin typeface="Comic Sans MS" pitchFamily="66" charset="0"/>
              </a:rPr>
              <a:t>    a. Tek genli kalıtım: Otozomal Dominant, otozomal resesif, X’e bağlı, Mitokondrial</a:t>
            </a:r>
          </a:p>
          <a:p>
            <a:pPr>
              <a:lnSpc>
                <a:spcPct val="120000"/>
              </a:lnSpc>
            </a:pPr>
            <a:r>
              <a:rPr lang="tr-TR" altLang="en-US" sz="2000">
                <a:latin typeface="Comic Sans MS" pitchFamily="66" charset="0"/>
              </a:rPr>
              <a:t>    b. Çok genli kalıtım: Kromozom anomalileri, oligogenik kalıtım.</a:t>
            </a:r>
          </a:p>
          <a:p>
            <a:pPr>
              <a:lnSpc>
                <a:spcPct val="120000"/>
              </a:lnSpc>
            </a:pPr>
            <a:r>
              <a:rPr lang="tr-TR" altLang="en-US" sz="2000">
                <a:latin typeface="Comic Sans MS" pitchFamily="66" charset="0"/>
              </a:rPr>
              <a:t>    c. Multifaktoriyel kalıtım.      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395288" y="6092825"/>
            <a:ext cx="7848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2000" i="1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804</Words>
  <Application>Microsoft Office PowerPoint</Application>
  <PresentationFormat>Ekran Gösterisi (4:3)</PresentationFormat>
  <Paragraphs>98</Paragraphs>
  <Slides>12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4" baseType="lpstr">
      <vt:lpstr>Ofis Teması</vt:lpstr>
      <vt:lpstr>Grafik</vt:lpstr>
      <vt:lpstr>İŞİTME ENGELLİ ÇOCUKLAR CGL413 Çocuk Gelişimi Yrd. Doç. Suna YILMAZ</vt:lpstr>
      <vt:lpstr>İşitme duyusu;  ses olarak adlandırdığımız mekanik titreşimleri tanıma yeteneğidir. </vt:lpstr>
      <vt:lpstr>İşitme kaybı, çocuğun gelişimsel   becerilerini olumsuz yönde etkilemektedir. </vt:lpstr>
      <vt:lpstr>NASIL DUYARIZ ? </vt:lpstr>
      <vt:lpstr>İşitme kaybı : Normal işitme aralığının dışında işitsel yapı ve işitsel fonksiyonda kötüleşme şeklinde tanımlanmaktadır.</vt:lpstr>
      <vt:lpstr>Slayt 6</vt:lpstr>
      <vt:lpstr>İşitme kaybının tipine göre yapılan sınıflandırma</vt:lpstr>
      <vt:lpstr> Konuşmayı kazanma dönemine göre işitme kaybının sınıflandırılması </vt:lpstr>
      <vt:lpstr>Oluş Nedenine Göre İşitme Kaybının Sınıflandırılması</vt:lpstr>
      <vt:lpstr>İşitme kaybının etyolojisi</vt:lpstr>
      <vt:lpstr>İşitme kaybı başlangıç yaşına göre sınıflandırılabilir</vt:lpstr>
      <vt:lpstr>Slayt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İŞİTME ENGELLİ ÇOCUKLAR CGL413 Çocuk Gelişimi Yrd. Doç. Suna YILMAZ</dc:title>
  <dc:creator>Sb</dc:creator>
  <cp:lastModifiedBy>Sb</cp:lastModifiedBy>
  <cp:revision>5</cp:revision>
  <dcterms:created xsi:type="dcterms:W3CDTF">2019-03-14T14:20:54Z</dcterms:created>
  <dcterms:modified xsi:type="dcterms:W3CDTF">2019-03-14T14:45:44Z</dcterms:modified>
</cp:coreProperties>
</file>