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460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8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73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103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99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11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99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87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22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65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47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91896-A784-4EE7-B33B-A94FBB5BE31D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D4F95-99FC-437C-8D7D-AC44DADDBB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265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Cinsellik ve Toplum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1269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Konular ve Tartışmalar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Ergen Gebelikleri </a:t>
            </a:r>
            <a:endParaRPr lang="tr-TR" dirty="0"/>
          </a:p>
          <a:p>
            <a:pPr lvl="0"/>
            <a:r>
              <a:rPr lang="tr-TR" dirty="0" smtClean="0"/>
              <a:t>“</a:t>
            </a:r>
            <a:r>
              <a:rPr lang="tr-TR" dirty="0"/>
              <a:t>ABD’de çoğu planlanmamış, 750.000 civarında ergen gebeliği” </a:t>
            </a:r>
            <a:r>
              <a:rPr lang="tr-TR" dirty="0" smtClean="0"/>
              <a:t>var.</a:t>
            </a:r>
          </a:p>
          <a:p>
            <a:pPr lvl="0"/>
            <a:r>
              <a:rPr lang="tr-TR" dirty="0" smtClean="0"/>
              <a:t>Düşük </a:t>
            </a:r>
            <a:r>
              <a:rPr lang="tr-TR" dirty="0"/>
              <a:t>gelirli aile çocuklarında ergen </a:t>
            </a:r>
            <a:r>
              <a:rPr lang="tr-TR" dirty="0" smtClean="0"/>
              <a:t>gebeliği daha </a:t>
            </a:r>
            <a:r>
              <a:rPr lang="tr-TR" dirty="0"/>
              <a:t>yüksek. </a:t>
            </a:r>
            <a:endParaRPr lang="tr-TR" dirty="0" smtClean="0"/>
          </a:p>
          <a:p>
            <a:pPr lvl="0"/>
            <a:r>
              <a:rPr lang="tr-TR" dirty="0" smtClean="0"/>
              <a:t>Ergen </a:t>
            </a:r>
            <a:r>
              <a:rPr lang="tr-TR" dirty="0"/>
              <a:t>yaşta gebe kalınca eğitim yarım kalıyor ve yoksulluk riski doğuyor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3590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Pornografi: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Tanım</a:t>
            </a:r>
            <a:r>
              <a:rPr lang="tr-TR" dirty="0"/>
              <a:t>: cinsel uyarılma yaratmak için tasarlanmış cinsel içerikli </a:t>
            </a:r>
            <a:r>
              <a:rPr lang="tr-TR" dirty="0" smtClean="0"/>
              <a:t>malzeme</a:t>
            </a:r>
            <a:endParaRPr lang="tr-TR" dirty="0"/>
          </a:p>
          <a:p>
            <a:pPr lvl="0"/>
            <a:r>
              <a:rPr lang="tr-TR" dirty="0" smtClean="0"/>
              <a:t>Kadınların metalaştırılması </a:t>
            </a:r>
          </a:p>
          <a:p>
            <a:pPr lvl="0"/>
            <a:r>
              <a:rPr lang="tr-TR" dirty="0" smtClean="0"/>
              <a:t>Kadın üzerinde g</a:t>
            </a:r>
            <a:r>
              <a:rPr lang="tr-TR" dirty="0" smtClean="0"/>
              <a:t>üç uygulamanın çirkin bir biçimde meşrulaştırılması  </a:t>
            </a:r>
            <a:endParaRPr lang="tr-TR" dirty="0"/>
          </a:p>
          <a:p>
            <a:pPr lvl="0"/>
            <a:r>
              <a:rPr lang="tr-TR" dirty="0"/>
              <a:t>Kadına şiddetin </a:t>
            </a:r>
            <a:r>
              <a:rPr lang="tr-TR" dirty="0" smtClean="0"/>
              <a:t>onaylanması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7488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Fuhuş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Tanım</a:t>
            </a:r>
            <a:r>
              <a:rPr lang="tr-TR" dirty="0"/>
              <a:t>: cinsel hizmetlerin satılmasıdır</a:t>
            </a:r>
          </a:p>
          <a:p>
            <a:pPr lvl="0"/>
            <a:r>
              <a:rPr lang="tr-TR" dirty="0" smtClean="0"/>
              <a:t>Dünyadan </a:t>
            </a:r>
            <a:r>
              <a:rPr lang="tr-TR" dirty="0"/>
              <a:t>fuhuş en çok ataerkilliğin güçlü olduğu ve geleneksel kültür kurallarının kadının çalışmasını kısıtladığı yoksul ülkelerde </a:t>
            </a:r>
            <a:r>
              <a:rPr lang="tr-TR" dirty="0" smtClean="0"/>
              <a:t>yaygındır</a:t>
            </a:r>
          </a:p>
          <a:p>
            <a:pPr lvl="0"/>
            <a:r>
              <a:rPr lang="tr-TR" dirty="0"/>
              <a:t>Tüm seks </a:t>
            </a:r>
            <a:r>
              <a:rPr lang="tr-TR" dirty="0" smtClean="0"/>
              <a:t>işçiliği araştırmaları çalışanların yaşadıklarını </a:t>
            </a:r>
            <a:r>
              <a:rPr lang="tr-TR" dirty="0"/>
              <a:t>aşağılayıcı </a:t>
            </a:r>
            <a:r>
              <a:rPr lang="tr-TR" dirty="0" smtClean="0"/>
              <a:t>bulduğunu kanıtlıyor</a:t>
            </a:r>
            <a:endParaRPr lang="tr-TR" dirty="0"/>
          </a:p>
          <a:p>
            <a:pPr lvl="0"/>
            <a:r>
              <a:rPr lang="tr-TR" dirty="0"/>
              <a:t>Ağırlıklı olarak </a:t>
            </a:r>
            <a:r>
              <a:rPr lang="tr-TR" dirty="0" smtClean="0"/>
              <a:t>heteroseksüellere satılan bir hizmet </a:t>
            </a:r>
            <a:endParaRPr lang="tr-TR" dirty="0"/>
          </a:p>
          <a:p>
            <a:pPr lvl="0"/>
            <a:r>
              <a:rPr lang="tr-TR" dirty="0" smtClean="0"/>
              <a:t>Genel </a:t>
            </a:r>
            <a:r>
              <a:rPr lang="tr-TR" dirty="0"/>
              <a:t>anlamda fuhuş, kadınların düşük statüde olduğu toplumda yaygındır. </a:t>
            </a:r>
          </a:p>
          <a:p>
            <a:pPr lvl="0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078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Cinselliği Anlamak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Seks </a:t>
            </a:r>
            <a:r>
              <a:rPr lang="tr-TR" dirty="0"/>
              <a:t>gündelik </a:t>
            </a:r>
            <a:r>
              <a:rPr lang="tr-TR" dirty="0" smtClean="0"/>
              <a:t>yaşamın rutin bir </a:t>
            </a:r>
            <a:r>
              <a:rPr lang="tr-TR" dirty="0"/>
              <a:t>parçası olmasına karşın </a:t>
            </a:r>
            <a:r>
              <a:rPr lang="tr-TR" dirty="0" smtClean="0"/>
              <a:t>halen </a:t>
            </a:r>
            <a:r>
              <a:rPr lang="tr-TR" dirty="0" err="1" smtClean="0"/>
              <a:t>toplmun</a:t>
            </a:r>
            <a:r>
              <a:rPr lang="tr-TR" dirty="0" smtClean="0"/>
              <a:t> büyük kesimi için tabu özelliği gösterir  </a:t>
            </a:r>
          </a:p>
          <a:p>
            <a:r>
              <a:rPr lang="tr-TR" dirty="0" smtClean="0"/>
              <a:t>Cinsellik</a:t>
            </a:r>
            <a:r>
              <a:rPr lang="tr-TR" dirty="0"/>
              <a:t>: kadın ve erkekler arasındaki biyolojik fark</a:t>
            </a:r>
          </a:p>
          <a:p>
            <a:r>
              <a:rPr lang="tr-TR" dirty="0"/>
              <a:t>Cinsellik ve Beden</a:t>
            </a:r>
          </a:p>
          <a:p>
            <a:r>
              <a:rPr lang="tr-TR" dirty="0"/>
              <a:t>İnsanlar cinsel olgunluğa ulaştıkça </a:t>
            </a:r>
            <a:r>
              <a:rPr lang="tr-TR" dirty="0" smtClean="0"/>
              <a:t>biyolojik kimliklerin yanı sıra sosyal kimlikleri de oluşmaya başlar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532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İnterseksüelliğin</a:t>
            </a:r>
            <a:r>
              <a:rPr lang="tr-TR" dirty="0"/>
              <a:t> diğer adı </a:t>
            </a:r>
            <a:r>
              <a:rPr lang="tr-TR" dirty="0" err="1"/>
              <a:t>hermafrodittir</a:t>
            </a:r>
            <a:r>
              <a:rPr lang="tr-TR" dirty="0"/>
              <a:t> ve Afrodit ve </a:t>
            </a:r>
            <a:r>
              <a:rPr lang="tr-TR" dirty="0" err="1"/>
              <a:t>Hermes’in</a:t>
            </a:r>
            <a:r>
              <a:rPr lang="tr-TR" dirty="0"/>
              <a:t> çift cinsiyetli çocukları </a:t>
            </a:r>
            <a:r>
              <a:rPr lang="tr-TR" dirty="0" err="1"/>
              <a:t>Hermaphroditus’tan</a:t>
            </a:r>
            <a:r>
              <a:rPr lang="tr-TR" dirty="0"/>
              <a:t> türemiştir bu kelime. Hem </a:t>
            </a:r>
            <a:r>
              <a:rPr lang="tr-TR" dirty="0" smtClean="0"/>
              <a:t>kadın </a:t>
            </a:r>
            <a:r>
              <a:rPr lang="tr-TR" dirty="0"/>
              <a:t>hem de erkek </a:t>
            </a:r>
            <a:r>
              <a:rPr lang="tr-TR" dirty="0" smtClean="0"/>
              <a:t>cinsel organı bulunma durumu </a:t>
            </a:r>
            <a:endParaRPr lang="tr-TR" dirty="0"/>
          </a:p>
          <a:p>
            <a:r>
              <a:rPr lang="tr-TR" dirty="0" smtClean="0"/>
              <a:t>Far</a:t>
            </a:r>
            <a:r>
              <a:rPr lang="tr-TR" dirty="0" smtClean="0"/>
              <a:t>klı kültürlerde farklı reaksiyonlara yo açar: ABD’de </a:t>
            </a:r>
            <a:r>
              <a:rPr lang="tr-TR" dirty="0"/>
              <a:t>kafa karmaşası ve tiksinti, Doğu Afrika’daki </a:t>
            </a:r>
            <a:r>
              <a:rPr lang="tr-TR" dirty="0" err="1"/>
              <a:t>Pokot</a:t>
            </a:r>
            <a:r>
              <a:rPr lang="tr-TR" dirty="0"/>
              <a:t> halkı </a:t>
            </a:r>
            <a:r>
              <a:rPr lang="tr-TR" dirty="0" smtClean="0"/>
              <a:t>için kayıtsızlık, </a:t>
            </a:r>
            <a:r>
              <a:rPr lang="tr-TR" dirty="0" err="1" smtClean="0"/>
              <a:t>Navajo</a:t>
            </a:r>
            <a:r>
              <a:rPr lang="tr-TR" dirty="0" smtClean="0"/>
              <a:t> </a:t>
            </a:r>
            <a:r>
              <a:rPr lang="tr-TR" dirty="0"/>
              <a:t>halkı </a:t>
            </a:r>
            <a:r>
              <a:rPr lang="tr-TR" dirty="0" smtClean="0"/>
              <a:t>için hayranlık</a:t>
            </a:r>
            <a:endParaRPr lang="tr-TR" dirty="0"/>
          </a:p>
          <a:p>
            <a:r>
              <a:rPr lang="tr-TR" b="1" dirty="0"/>
              <a:t>Kültürel farklılık: </a:t>
            </a:r>
            <a:r>
              <a:rPr lang="tr-TR" dirty="0"/>
              <a:t>her cinsel eylem toplum bazında farklılık gösterir. Seks yapma biçimleri</a:t>
            </a:r>
            <a:r>
              <a:rPr lang="tr-TR" dirty="0" smtClean="0"/>
              <a:t>, cinsel tutumlar, kur yapma biçimleri farklıdır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439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Ensest</a:t>
            </a:r>
            <a:r>
              <a:rPr lang="tr-TR" b="1" dirty="0"/>
              <a:t> Tabusu: </a:t>
            </a:r>
            <a:r>
              <a:rPr lang="tr-TR" dirty="0"/>
              <a:t>akrabalar arasında cinsel ilişkiyi veya evliliği yasaklayan norm olan </a:t>
            </a:r>
            <a:r>
              <a:rPr lang="tr-TR" dirty="0" err="1"/>
              <a:t>ensest</a:t>
            </a:r>
            <a:r>
              <a:rPr lang="tr-TR" dirty="0"/>
              <a:t> tabusu kültürel evrenseldir.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D</a:t>
            </a:r>
            <a:r>
              <a:rPr lang="tr-TR" dirty="0" smtClean="0"/>
              <a:t>oğacak </a:t>
            </a:r>
            <a:r>
              <a:rPr lang="tr-TR" dirty="0"/>
              <a:t>çocukların problemli doğma </a:t>
            </a:r>
            <a:r>
              <a:rPr lang="tr-TR" dirty="0" smtClean="0"/>
              <a:t>riski.</a:t>
            </a:r>
          </a:p>
          <a:p>
            <a:pPr marL="0" indent="0">
              <a:buNone/>
            </a:pPr>
            <a:r>
              <a:rPr lang="tr-TR" dirty="0"/>
              <a:t>A</a:t>
            </a:r>
            <a:r>
              <a:rPr lang="tr-TR" dirty="0" smtClean="0"/>
              <a:t>ile </a:t>
            </a:r>
            <a:r>
              <a:rPr lang="tr-TR" dirty="0"/>
              <a:t>içi ilişkilerde karışıklığa sebep </a:t>
            </a:r>
            <a:r>
              <a:rPr lang="tr-TR" dirty="0" smtClean="0"/>
              <a:t>olması</a:t>
            </a:r>
          </a:p>
          <a:p>
            <a:pPr marL="0" indent="0">
              <a:buNone/>
            </a:pPr>
            <a:r>
              <a:rPr lang="tr-TR" dirty="0" smtClean="0"/>
              <a:t>A</a:t>
            </a:r>
            <a:r>
              <a:rPr lang="tr-TR" dirty="0" smtClean="0"/>
              <a:t>krabalar </a:t>
            </a:r>
            <a:r>
              <a:rPr lang="tr-TR" dirty="0"/>
              <a:t>dışındaki kişilerle sosyalleşme ve toplumun yakın ilişkiye geçmesine imkan verme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9683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ABD’de Cinsel Tutumlar: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Cinsellik </a:t>
            </a:r>
            <a:r>
              <a:rPr lang="tr-TR" dirty="0"/>
              <a:t>hakkında kültürel tutumlar </a:t>
            </a:r>
            <a:r>
              <a:rPr lang="tr-TR" dirty="0" smtClean="0"/>
              <a:t>çelişkilidir </a:t>
            </a:r>
            <a:endParaRPr lang="tr-TR" dirty="0"/>
          </a:p>
          <a:p>
            <a:pPr lvl="0"/>
            <a:r>
              <a:rPr lang="tr-TR" dirty="0"/>
              <a:t>ABD’ye Avrupa’dan göç edenler ve New </a:t>
            </a:r>
            <a:r>
              <a:rPr lang="tr-TR" dirty="0" err="1"/>
              <a:t>England’ın</a:t>
            </a:r>
            <a:r>
              <a:rPr lang="tr-TR" dirty="0"/>
              <a:t> ilk püriten sakinleri cinsellik bağlamında katı ve </a:t>
            </a:r>
            <a:r>
              <a:rPr lang="tr-TR" dirty="0" smtClean="0"/>
              <a:t>kuralcı idiler</a:t>
            </a:r>
            <a:endParaRPr lang="tr-TR" dirty="0"/>
          </a:p>
          <a:p>
            <a:pPr lvl="0"/>
            <a:r>
              <a:rPr lang="tr-TR" dirty="0"/>
              <a:t>1960’lara dek pek çok eyalette kondom satışı ve eşcinsel ilişki </a:t>
            </a:r>
            <a:r>
              <a:rPr lang="tr-TR" dirty="0" smtClean="0"/>
              <a:t>yasaktı</a:t>
            </a:r>
            <a:endParaRPr lang="tr-TR" dirty="0"/>
          </a:p>
          <a:p>
            <a:pPr lvl="0"/>
            <a:r>
              <a:rPr lang="tr-TR" dirty="0"/>
              <a:t>Diğer yanda ABD’de bireysel özgürlükler evdeki mahrem alanda ne yapılacağına dair kimse kimseye karışamaz fikri vermektedir. </a:t>
            </a:r>
          </a:p>
          <a:p>
            <a:pPr lvl="0"/>
            <a:r>
              <a:rPr lang="tr-TR" dirty="0"/>
              <a:t>ABD’de birçok insan cinsel davranışı ahlakın parçası olarak görür. Ama </a:t>
            </a:r>
            <a:r>
              <a:rPr lang="tr-TR" dirty="0" err="1"/>
              <a:t>TV’da</a:t>
            </a:r>
            <a:r>
              <a:rPr lang="tr-TR" dirty="0"/>
              <a:t> cinsel içeriklerde artış </a:t>
            </a:r>
            <a:r>
              <a:rPr lang="tr-TR" dirty="0" smtClean="0"/>
              <a:t>vardır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4618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Devrim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smtClean="0"/>
              <a:t>1920’lerde </a:t>
            </a:r>
            <a:r>
              <a:rPr lang="tr-TR" dirty="0"/>
              <a:t>sanayileşme ve </a:t>
            </a:r>
            <a:r>
              <a:rPr lang="tr-TR" dirty="0" smtClean="0"/>
              <a:t>göçün </a:t>
            </a:r>
            <a:r>
              <a:rPr lang="tr-TR" dirty="0"/>
              <a:t>etkisi ile cinsel özgürlük, kükreyen 20’ler</a:t>
            </a:r>
          </a:p>
          <a:p>
            <a:pPr lvl="0"/>
            <a:r>
              <a:rPr lang="tr-TR" dirty="0"/>
              <a:t>1930 ve 40’larda Büyük Buhran, 2. </a:t>
            </a:r>
            <a:r>
              <a:rPr lang="tr-TR" dirty="0" smtClean="0"/>
              <a:t>Dünya  Savaşı</a:t>
            </a:r>
            <a:r>
              <a:rPr lang="tr-TR" dirty="0"/>
              <a:t>. Cinsel değişim yavaşladı. </a:t>
            </a:r>
          </a:p>
          <a:p>
            <a:pPr lvl="0"/>
            <a:r>
              <a:rPr lang="tr-TR" dirty="0"/>
              <a:t>2. </a:t>
            </a:r>
            <a:r>
              <a:rPr lang="tr-TR" dirty="0" smtClean="0"/>
              <a:t>Dünya </a:t>
            </a:r>
            <a:r>
              <a:rPr lang="tr-TR" dirty="0"/>
              <a:t>Savaşı sonrası </a:t>
            </a:r>
            <a:r>
              <a:rPr lang="tr-TR" dirty="0" err="1"/>
              <a:t>Kinsey’in</a:t>
            </a:r>
            <a:r>
              <a:rPr lang="tr-TR" dirty="0"/>
              <a:t> 1948’de cinselliğe dair çalışması </a:t>
            </a:r>
            <a:r>
              <a:rPr lang="tr-TR" dirty="0" err="1"/>
              <a:t>değşimi</a:t>
            </a:r>
            <a:r>
              <a:rPr lang="tr-TR" dirty="0"/>
              <a:t> </a:t>
            </a:r>
            <a:r>
              <a:rPr lang="tr-TR" dirty="0" smtClean="0"/>
              <a:t>tetikledi</a:t>
            </a:r>
            <a:r>
              <a:rPr lang="tr-TR" dirty="0"/>
              <a:t>. </a:t>
            </a:r>
            <a:r>
              <a:rPr lang="tr-TR" dirty="0" smtClean="0"/>
              <a:t>Çalışma </a:t>
            </a:r>
            <a:r>
              <a:rPr lang="tr-TR" dirty="0"/>
              <a:t>ile ABD’nin sanıldığı kadar muhafazakar olmadığı ortaya çıktı</a:t>
            </a:r>
          </a:p>
          <a:p>
            <a:pPr lvl="0"/>
            <a:r>
              <a:rPr lang="tr-TR" dirty="0"/>
              <a:t>1960’lar: “Seks, uyuşturucu ve </a:t>
            </a:r>
            <a:r>
              <a:rPr lang="tr-TR" dirty="0" err="1"/>
              <a:t>rock-and-roll</a:t>
            </a:r>
            <a:r>
              <a:rPr lang="tr-TR" dirty="0"/>
              <a:t>”, “iyi hissettiriyorsa yap”</a:t>
            </a:r>
          </a:p>
          <a:p>
            <a:pPr lvl="0"/>
            <a:r>
              <a:rPr lang="tr-TR" dirty="0"/>
              <a:t>1946-64 </a:t>
            </a:r>
            <a:r>
              <a:rPr lang="tr-TR" dirty="0" err="1"/>
              <a:t>baby</a:t>
            </a:r>
            <a:r>
              <a:rPr lang="tr-TR" dirty="0"/>
              <a:t> </a:t>
            </a:r>
            <a:r>
              <a:rPr lang="tr-TR" dirty="0" err="1" smtClean="0"/>
              <a:t>boom</a:t>
            </a:r>
            <a:r>
              <a:rPr lang="tr-TR" dirty="0" smtClean="0"/>
              <a:t> (bebek patlaması)</a:t>
            </a:r>
            <a:endParaRPr lang="tr-TR" dirty="0"/>
          </a:p>
          <a:p>
            <a:pPr lvl="0"/>
            <a:r>
              <a:rPr lang="tr-TR" dirty="0"/>
              <a:t>Teknolojinin cinsel devrimde rolü: 1960-doğum kontrol </a:t>
            </a:r>
            <a:r>
              <a:rPr lang="tr-TR" dirty="0" smtClean="0"/>
              <a:t>haplarının keşfi</a:t>
            </a:r>
            <a:endParaRPr lang="tr-TR" dirty="0"/>
          </a:p>
          <a:p>
            <a:pPr lvl="0"/>
            <a:r>
              <a:rPr lang="tr-TR" dirty="0"/>
              <a:t>“Cinsel devrim cinsel aktiviteyi bütünüyle artırdı, fakat kadınların davranışını erkeklerden daha çok değiştirdi.”</a:t>
            </a:r>
          </a:p>
          <a:p>
            <a:pPr lvl="0"/>
            <a:r>
              <a:rPr lang="tr-TR" dirty="0"/>
              <a:t>Gelir seviyesi yüksek toplumlarda doğum kontrol hapı </a:t>
            </a:r>
            <a:r>
              <a:rPr lang="tr-TR" dirty="0" smtClean="0"/>
              <a:t>kullanımı daha </a:t>
            </a:r>
            <a:r>
              <a:rPr lang="tr-TR" dirty="0"/>
              <a:t>yaygın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9863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Cinsel Karşı Devrim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1970’ler </a:t>
            </a:r>
            <a:r>
              <a:rPr lang="tr-TR" dirty="0"/>
              <a:t>ülke ahlaki çöküntüde eleştirisi </a:t>
            </a:r>
            <a:r>
              <a:rPr lang="tr-TR" dirty="0" smtClean="0"/>
              <a:t>ve cinsel karşı devrimin başlaması</a:t>
            </a:r>
          </a:p>
          <a:p>
            <a:pPr lvl="0"/>
            <a:r>
              <a:rPr lang="tr-TR" dirty="0" smtClean="0"/>
              <a:t>AİDS etkisi</a:t>
            </a:r>
          </a:p>
          <a:p>
            <a:pPr lvl="0"/>
            <a:r>
              <a:rPr lang="tr-TR" dirty="0" err="1" smtClean="0"/>
              <a:t>Neoliberalizmin</a:t>
            </a:r>
            <a:r>
              <a:rPr lang="tr-TR" dirty="0" smtClean="0"/>
              <a:t> etkisi, yeni sağın yükselişi   </a:t>
            </a:r>
            <a:endParaRPr lang="tr-TR" dirty="0"/>
          </a:p>
          <a:p>
            <a:pPr lvl="0"/>
            <a:r>
              <a:rPr lang="tr-TR" dirty="0"/>
              <a:t>C</a:t>
            </a:r>
            <a:r>
              <a:rPr lang="tr-TR" dirty="0" smtClean="0"/>
              <a:t>insellik deneyimlerinin kısıtlanması, ailevi değerlerin yeniden ihyası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194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Eşcinsel Hakları Hareketi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err="1" smtClean="0"/>
              <a:t>Astin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ark’nın</a:t>
            </a:r>
            <a:r>
              <a:rPr lang="tr-TR" dirty="0"/>
              <a:t> 2001, </a:t>
            </a:r>
            <a:r>
              <a:rPr lang="tr-TR" dirty="0" err="1"/>
              <a:t>Pryor</a:t>
            </a:r>
            <a:r>
              <a:rPr lang="tr-TR" dirty="0"/>
              <a:t> ve </a:t>
            </a:r>
            <a:r>
              <a:rPr lang="tr-TR" dirty="0" err="1"/>
              <a:t>ark’nın</a:t>
            </a:r>
            <a:r>
              <a:rPr lang="tr-TR" dirty="0"/>
              <a:t> 2008’de yaptıkları araştırmaya göre 1980’den 2008’e eşcinsel ilişkiyi yasaklayan yasaların olmasını destekleyenlerin oranı (üniversite öğrencileri arasında) azalmıştır. </a:t>
            </a:r>
          </a:p>
          <a:p>
            <a:pPr lvl="0"/>
            <a:r>
              <a:rPr lang="tr-TR" dirty="0" err="1"/>
              <a:t>Macionis’e</a:t>
            </a:r>
            <a:r>
              <a:rPr lang="tr-TR" dirty="0"/>
              <a:t> göre bu olumlu yaklaşımlarda eşcinsel hareketin rolü var.</a:t>
            </a:r>
          </a:p>
          <a:p>
            <a:pPr lvl="0"/>
            <a:r>
              <a:rPr lang="tr-TR" dirty="0"/>
              <a:t>20. </a:t>
            </a:r>
            <a:r>
              <a:rPr lang="tr-TR" dirty="0" smtClean="0"/>
              <a:t>Yüzyıla </a:t>
            </a:r>
            <a:r>
              <a:rPr lang="tr-TR" dirty="0" smtClean="0"/>
              <a:t>dek </a:t>
            </a:r>
            <a:r>
              <a:rPr lang="tr-TR" dirty="0"/>
              <a:t>Amerika’da eşcinsellik akıl hastalığı ile eş </a:t>
            </a:r>
            <a:r>
              <a:rPr lang="tr-TR" dirty="0" smtClean="0"/>
              <a:t>tutuluyordu. </a:t>
            </a:r>
            <a:r>
              <a:rPr lang="tr-TR" dirty="0"/>
              <a:t>Eşcinsel çalışanların işten çıkarılması </a:t>
            </a:r>
            <a:r>
              <a:rPr lang="tr-TR" dirty="0" smtClean="0"/>
              <a:t>yaygındı </a:t>
            </a:r>
            <a:endParaRPr lang="tr-TR" dirty="0"/>
          </a:p>
          <a:p>
            <a:pPr lvl="0"/>
            <a:r>
              <a:rPr lang="tr-TR" dirty="0" smtClean="0"/>
              <a:t>“</a:t>
            </a:r>
            <a:r>
              <a:rPr lang="tr-TR" dirty="0"/>
              <a:t>Eşcinsel hakları hareketi 1960’larda güç kazandı”</a:t>
            </a:r>
          </a:p>
          <a:p>
            <a:pPr lvl="0"/>
            <a:r>
              <a:rPr lang="tr-TR" dirty="0"/>
              <a:t>APA, “homoseksüelliğin bir hastalık değil, sadece bir davranış formu olduğunu” 1973’de açıkladı. </a:t>
            </a:r>
          </a:p>
        </p:txBody>
      </p:sp>
    </p:spTree>
    <p:extLst>
      <p:ext uri="{BB962C8B-B14F-4D97-AF65-F5344CB8AC3E}">
        <p14:creationId xmlns:p14="http://schemas.microsoft.com/office/powerpoint/2010/main" val="64768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Homofobi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Homofobi</a:t>
            </a:r>
            <a:r>
              <a:rPr lang="tr-TR" b="1" dirty="0"/>
              <a:t>:</a:t>
            </a:r>
            <a:r>
              <a:rPr lang="tr-TR" dirty="0"/>
              <a:t> “eşcinsel erkek, lezbiyen ya da </a:t>
            </a:r>
            <a:r>
              <a:rPr lang="tr-TR" dirty="0" err="1"/>
              <a:t>biseksüel</a:t>
            </a:r>
            <a:r>
              <a:rPr lang="tr-TR" dirty="0"/>
              <a:t> olduğu düşünülen insanlarla yakın kişisel ilişkiden rahatsızlık duyma” (</a:t>
            </a:r>
            <a:r>
              <a:rPr lang="tr-TR" dirty="0" err="1"/>
              <a:t>Weinberg</a:t>
            </a:r>
            <a:r>
              <a:rPr lang="tr-TR" dirty="0"/>
              <a:t>, 1973)</a:t>
            </a:r>
          </a:p>
          <a:p>
            <a:pPr lvl="0"/>
            <a:r>
              <a:rPr lang="tr-TR" dirty="0"/>
              <a:t>Bu tanımlama eşcinsel hareketin içinde ve bu hareketin etkisi ile gelişti, </a:t>
            </a:r>
            <a:r>
              <a:rPr lang="tr-TR" dirty="0" err="1"/>
              <a:t>aktivistler</a:t>
            </a:r>
            <a:r>
              <a:rPr lang="tr-TR" dirty="0"/>
              <a:t> bu tabiri kullandı.</a:t>
            </a:r>
          </a:p>
          <a:p>
            <a:pPr lvl="0"/>
            <a:r>
              <a:rPr lang="tr-TR" dirty="0" smtClean="0"/>
              <a:t>2004’te </a:t>
            </a:r>
            <a:r>
              <a:rPr lang="tr-TR" dirty="0"/>
              <a:t>ABD’de </a:t>
            </a:r>
            <a:r>
              <a:rPr lang="tr-TR" dirty="0" smtClean="0"/>
              <a:t>bazı eyaletler eşcinsel </a:t>
            </a:r>
            <a:r>
              <a:rPr lang="tr-TR" dirty="0"/>
              <a:t>evlilikleri </a:t>
            </a:r>
            <a:r>
              <a:rPr lang="tr-TR" dirty="0" smtClean="0"/>
              <a:t>yasal kabul </a:t>
            </a:r>
            <a:r>
              <a:rPr lang="tr-TR" dirty="0"/>
              <a:t>etti. Kimi eyaletler ise, “aile ortaklığı ya da sosyal </a:t>
            </a:r>
            <a:r>
              <a:rPr lang="tr-TR" dirty="0" smtClean="0"/>
              <a:t>birlikteliğini </a:t>
            </a:r>
            <a:r>
              <a:rPr lang="tr-TR" dirty="0"/>
              <a:t>onaylıyor.”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14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621</Words>
  <Application>Microsoft Office PowerPoint</Application>
  <PresentationFormat>Geniş ekran</PresentationFormat>
  <Paragraphs>59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Cinsellik ve Toplum  </vt:lpstr>
      <vt:lpstr>Cinselliği Anlamak </vt:lpstr>
      <vt:lpstr>PowerPoint Sunusu</vt:lpstr>
      <vt:lpstr>PowerPoint Sunusu</vt:lpstr>
      <vt:lpstr>ABD’de Cinsel Tutumlar: </vt:lpstr>
      <vt:lpstr>Cinsel Devrim </vt:lpstr>
      <vt:lpstr>Cinsel Karşı Devrim </vt:lpstr>
      <vt:lpstr>Eşcinsel Hakları Hareketi </vt:lpstr>
      <vt:lpstr>Homofobi</vt:lpstr>
      <vt:lpstr>Cinsel Konular ve Tartışmalar </vt:lpstr>
      <vt:lpstr>Pornografi:  </vt:lpstr>
      <vt:lpstr>Fuhuş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Cinsellik ve Toplum  </dc:title>
  <dc:creator>Kullanıcı</dc:creator>
  <cp:lastModifiedBy>Kullanıcı</cp:lastModifiedBy>
  <cp:revision>34</cp:revision>
  <dcterms:created xsi:type="dcterms:W3CDTF">2018-02-21T20:52:17Z</dcterms:created>
  <dcterms:modified xsi:type="dcterms:W3CDTF">2018-03-13T19:35:21Z</dcterms:modified>
</cp:coreProperties>
</file>