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6"/>
  </p:notesMasterIdLst>
  <p:sldIdLst>
    <p:sldId id="339" r:id="rId2"/>
    <p:sldId id="469" r:id="rId3"/>
    <p:sldId id="342" r:id="rId4"/>
    <p:sldId id="390" r:id="rId5"/>
    <p:sldId id="426" r:id="rId6"/>
    <p:sldId id="372" r:id="rId7"/>
    <p:sldId id="373" r:id="rId8"/>
    <p:sldId id="428" r:id="rId9"/>
    <p:sldId id="429" r:id="rId10"/>
    <p:sldId id="430" r:id="rId11"/>
    <p:sldId id="443" r:id="rId12"/>
    <p:sldId id="431" r:id="rId13"/>
    <p:sldId id="375" r:id="rId14"/>
    <p:sldId id="392" r:id="rId15"/>
    <p:sldId id="385" r:id="rId16"/>
    <p:sldId id="272" r:id="rId17"/>
    <p:sldId id="396" r:id="rId18"/>
    <p:sldId id="442" r:id="rId19"/>
    <p:sldId id="386" r:id="rId20"/>
    <p:sldId id="445" r:id="rId21"/>
    <p:sldId id="352" r:id="rId22"/>
    <p:sldId id="353" r:id="rId23"/>
    <p:sldId id="354" r:id="rId24"/>
    <p:sldId id="446" r:id="rId25"/>
    <p:sldId id="397" r:id="rId26"/>
    <p:sldId id="357" r:id="rId27"/>
    <p:sldId id="358" r:id="rId28"/>
    <p:sldId id="378" r:id="rId29"/>
    <p:sldId id="444" r:id="rId30"/>
    <p:sldId id="486" r:id="rId31"/>
    <p:sldId id="487" r:id="rId32"/>
    <p:sldId id="401" r:id="rId33"/>
    <p:sldId id="379" r:id="rId34"/>
    <p:sldId id="453" r:id="rId35"/>
    <p:sldId id="447" r:id="rId36"/>
    <p:sldId id="468" r:id="rId37"/>
    <p:sldId id="467" r:id="rId38"/>
    <p:sldId id="454" r:id="rId39"/>
    <p:sldId id="448" r:id="rId40"/>
    <p:sldId id="455" r:id="rId41"/>
    <p:sldId id="450" r:id="rId42"/>
    <p:sldId id="452" r:id="rId43"/>
    <p:sldId id="456" r:id="rId44"/>
    <p:sldId id="457" r:id="rId45"/>
    <p:sldId id="458" r:id="rId46"/>
    <p:sldId id="459" r:id="rId47"/>
    <p:sldId id="460" r:id="rId48"/>
    <p:sldId id="461" r:id="rId49"/>
    <p:sldId id="462" r:id="rId50"/>
    <p:sldId id="463" r:id="rId51"/>
    <p:sldId id="416" r:id="rId52"/>
    <p:sldId id="417" r:id="rId53"/>
    <p:sldId id="418" r:id="rId54"/>
    <p:sldId id="419" r:id="rId55"/>
    <p:sldId id="437" r:id="rId56"/>
    <p:sldId id="466" r:id="rId57"/>
    <p:sldId id="465" r:id="rId58"/>
    <p:sldId id="474" r:id="rId59"/>
    <p:sldId id="464" r:id="rId60"/>
    <p:sldId id="361" r:id="rId61"/>
    <p:sldId id="362" r:id="rId62"/>
    <p:sldId id="363" r:id="rId63"/>
    <p:sldId id="365" r:id="rId64"/>
    <p:sldId id="366" r:id="rId65"/>
    <p:sldId id="367" r:id="rId66"/>
    <p:sldId id="368" r:id="rId67"/>
    <p:sldId id="477" r:id="rId68"/>
    <p:sldId id="478" r:id="rId69"/>
    <p:sldId id="309" r:id="rId70"/>
    <p:sldId id="476" r:id="rId71"/>
    <p:sldId id="479" r:id="rId72"/>
    <p:sldId id="475" r:id="rId73"/>
    <p:sldId id="480" r:id="rId74"/>
    <p:sldId id="481" r:id="rId75"/>
    <p:sldId id="484" r:id="rId76"/>
    <p:sldId id="488" r:id="rId77"/>
    <p:sldId id="321" r:id="rId78"/>
    <p:sldId id="423" r:id="rId79"/>
    <p:sldId id="323" r:id="rId80"/>
    <p:sldId id="328" r:id="rId81"/>
    <p:sldId id="329" r:id="rId82"/>
    <p:sldId id="338" r:id="rId83"/>
    <p:sldId id="424" r:id="rId84"/>
    <p:sldId id="425" r:id="rId8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ACF8"/>
    <a:srgbClr val="EA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61" autoAdjust="0"/>
    <p:restoredTop sz="94086" autoAdjust="0"/>
  </p:normalViewPr>
  <p:slideViewPr>
    <p:cSldViewPr>
      <p:cViewPr varScale="1">
        <p:scale>
          <a:sx n="86" d="100"/>
          <a:sy n="86" d="100"/>
        </p:scale>
        <p:origin x="13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3295DB-4103-4C7F-8EF9-D0A5A9F9A48A}" type="doc">
      <dgm:prSet loTypeId="urn:microsoft.com/office/officeart/2005/8/layout/vList2" loCatId="list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425A6B29-E176-4EF1-B564-E2850E151AB6}">
      <dgm:prSet custT="1"/>
      <dgm:spPr/>
      <dgm:t>
        <a:bodyPr/>
        <a:lstStyle/>
        <a:p>
          <a:pPr rtl="0"/>
          <a:r>
            <a:rPr lang="tr-TR" sz="3200" b="0" i="0" baseline="0" dirty="0" smtClean="0"/>
            <a:t>Akut </a:t>
          </a:r>
          <a:r>
            <a:rPr lang="tr-TR" sz="3200" b="0" i="0" baseline="0" dirty="0" err="1" smtClean="0"/>
            <a:t>Myeloblastik</a:t>
          </a:r>
          <a:r>
            <a:rPr lang="tr-TR" sz="3200" b="0" i="0" baseline="0" dirty="0" smtClean="0"/>
            <a:t> Lösemide KÖK HÜCRE NAKLİ</a:t>
          </a:r>
          <a:endParaRPr lang="tr-TR" sz="3200" b="0" i="0" baseline="0" dirty="0"/>
        </a:p>
      </dgm:t>
    </dgm:pt>
    <dgm:pt modelId="{0FA28455-70F2-44DD-858F-9688081C053C}" type="parTrans" cxnId="{7746B915-4FF2-4883-A37F-5B08AF61EBFC}">
      <dgm:prSet/>
      <dgm:spPr/>
      <dgm:t>
        <a:bodyPr/>
        <a:lstStyle/>
        <a:p>
          <a:endParaRPr lang="tr-TR"/>
        </a:p>
      </dgm:t>
    </dgm:pt>
    <dgm:pt modelId="{83D963F9-67DD-408F-B4DF-81A745C82013}" type="sibTrans" cxnId="{7746B915-4FF2-4883-A37F-5B08AF61EBFC}">
      <dgm:prSet/>
      <dgm:spPr/>
      <dgm:t>
        <a:bodyPr/>
        <a:lstStyle/>
        <a:p>
          <a:endParaRPr lang="tr-TR"/>
        </a:p>
      </dgm:t>
    </dgm:pt>
    <dgm:pt modelId="{4DDE663A-C03D-4FFD-92C8-70ED9B74751E}">
      <dgm:prSet custT="1"/>
      <dgm:spPr/>
      <dgm:t>
        <a:bodyPr/>
        <a:lstStyle/>
        <a:p>
          <a:pPr rtl="0"/>
          <a:r>
            <a:rPr lang="tr-TR" sz="1600" b="0" i="0" baseline="0" dirty="0" smtClean="0"/>
            <a:t>1-OTOLOG- </a:t>
          </a:r>
          <a:r>
            <a:rPr lang="tr-TR" sz="1600" b="0" i="0" baseline="0" dirty="0" err="1" smtClean="0"/>
            <a:t>Sitogenetik</a:t>
          </a:r>
          <a:r>
            <a:rPr lang="tr-TR" sz="1600" b="0" i="0" baseline="0" dirty="0" smtClean="0"/>
            <a:t> iyi gruptaki hastalar</a:t>
          </a:r>
          <a:endParaRPr lang="tr-TR" sz="1600" b="0" i="0" baseline="0" dirty="0"/>
        </a:p>
      </dgm:t>
    </dgm:pt>
    <dgm:pt modelId="{28A913BE-EE20-4AC4-A66A-58D926635E03}" type="parTrans" cxnId="{EF59FBAE-FB59-4722-B46A-42B0C4C4F76B}">
      <dgm:prSet/>
      <dgm:spPr/>
      <dgm:t>
        <a:bodyPr/>
        <a:lstStyle/>
        <a:p>
          <a:endParaRPr lang="tr-TR"/>
        </a:p>
      </dgm:t>
    </dgm:pt>
    <dgm:pt modelId="{001382C8-EE24-475B-BF5B-5B8C014D9681}" type="sibTrans" cxnId="{EF59FBAE-FB59-4722-B46A-42B0C4C4F76B}">
      <dgm:prSet/>
      <dgm:spPr/>
      <dgm:t>
        <a:bodyPr/>
        <a:lstStyle/>
        <a:p>
          <a:endParaRPr lang="tr-TR"/>
        </a:p>
      </dgm:t>
    </dgm:pt>
    <dgm:pt modelId="{85571D5C-8058-4936-B62A-EDB0714FB29A}">
      <dgm:prSet custT="1"/>
      <dgm:spPr/>
      <dgm:t>
        <a:bodyPr/>
        <a:lstStyle/>
        <a:p>
          <a:pPr rtl="0"/>
          <a:r>
            <a:rPr lang="tr-TR" sz="1600" b="0" i="0" baseline="0" dirty="0" smtClean="0"/>
            <a:t>2-ALLOGENEİK  (Orta ve Kötü </a:t>
          </a:r>
          <a:r>
            <a:rPr lang="tr-TR" sz="1600" b="0" i="0" baseline="0" dirty="0" err="1" smtClean="0"/>
            <a:t>Sitogenetik</a:t>
          </a:r>
          <a:r>
            <a:rPr lang="tr-TR" sz="1600" b="0" i="0" baseline="0" dirty="0" smtClean="0"/>
            <a:t> grup)</a:t>
          </a:r>
        </a:p>
        <a:p>
          <a:pPr rtl="0"/>
          <a:r>
            <a:rPr lang="tr-TR" sz="1600" b="0" i="0" baseline="0" dirty="0" smtClean="0"/>
            <a:t>-   Kardeş </a:t>
          </a:r>
        </a:p>
        <a:p>
          <a:pPr rtl="0"/>
          <a:r>
            <a:rPr lang="tr-TR" sz="1600" b="0" i="0" baseline="0" dirty="0" smtClean="0"/>
            <a:t>Akraba Dışı,gönüllü verici </a:t>
          </a:r>
        </a:p>
        <a:p>
          <a:pPr rtl="0"/>
          <a:r>
            <a:rPr lang="tr-TR" sz="1600" b="0" i="0" baseline="0" dirty="0" smtClean="0"/>
            <a:t>TÜRKKÖK-Dünya Bankası</a:t>
          </a:r>
          <a:endParaRPr lang="tr-TR" sz="1600" b="0" i="0" baseline="0" dirty="0"/>
        </a:p>
      </dgm:t>
    </dgm:pt>
    <dgm:pt modelId="{066A05C0-EA7C-4242-B2D3-59687F2E0A95}" type="parTrans" cxnId="{D69D5509-3BDB-4118-87B8-2CE3783F3F12}">
      <dgm:prSet/>
      <dgm:spPr/>
      <dgm:t>
        <a:bodyPr/>
        <a:lstStyle/>
        <a:p>
          <a:endParaRPr lang="tr-TR"/>
        </a:p>
      </dgm:t>
    </dgm:pt>
    <dgm:pt modelId="{CF7488DF-0BCC-4C28-A5C8-AD9790E683BA}" type="sibTrans" cxnId="{D69D5509-3BDB-4118-87B8-2CE3783F3F12}">
      <dgm:prSet/>
      <dgm:spPr/>
      <dgm:t>
        <a:bodyPr/>
        <a:lstStyle/>
        <a:p>
          <a:endParaRPr lang="tr-TR"/>
        </a:p>
      </dgm:t>
    </dgm:pt>
    <dgm:pt modelId="{7781FF8A-CFEA-4508-9D45-A41451F2B998}">
      <dgm:prSet custT="1"/>
      <dgm:spPr/>
      <dgm:t>
        <a:bodyPr/>
        <a:lstStyle/>
        <a:p>
          <a:pPr rtl="0"/>
          <a:r>
            <a:rPr lang="tr-TR" sz="1800" b="0" i="0" baseline="0" dirty="0" smtClean="0"/>
            <a:t>3-Kordon Kanı</a:t>
          </a:r>
          <a:endParaRPr lang="tr-TR" sz="1800" b="0" i="0" baseline="0" dirty="0"/>
        </a:p>
      </dgm:t>
    </dgm:pt>
    <dgm:pt modelId="{428EFFC3-BEB4-4B1A-93A7-FBBA76C50728}" type="parTrans" cxnId="{14DBAC17-AA62-4C48-AC54-79B30D689DE3}">
      <dgm:prSet/>
      <dgm:spPr/>
      <dgm:t>
        <a:bodyPr/>
        <a:lstStyle/>
        <a:p>
          <a:endParaRPr lang="tr-TR"/>
        </a:p>
      </dgm:t>
    </dgm:pt>
    <dgm:pt modelId="{4278BF6B-30EA-48C0-A979-EC0D842F5975}" type="sibTrans" cxnId="{14DBAC17-AA62-4C48-AC54-79B30D689DE3}">
      <dgm:prSet/>
      <dgm:spPr/>
      <dgm:t>
        <a:bodyPr/>
        <a:lstStyle/>
        <a:p>
          <a:endParaRPr lang="tr-TR"/>
        </a:p>
      </dgm:t>
    </dgm:pt>
    <dgm:pt modelId="{63FC2D2B-AE34-41E6-97F5-A6A03C7AA616}">
      <dgm:prSet custT="1"/>
      <dgm:spPr/>
      <dgm:t>
        <a:bodyPr/>
        <a:lstStyle/>
        <a:p>
          <a:pPr rtl="0"/>
          <a:r>
            <a:rPr lang="tr-TR" sz="1800" b="0" i="0" baseline="0" dirty="0" smtClean="0"/>
            <a:t>4-HAPLO (Anne-Baba,Kardeş (%50 HLA uygun) )</a:t>
          </a:r>
          <a:endParaRPr lang="tr-TR" sz="1800" b="0" i="0" baseline="0" dirty="0"/>
        </a:p>
      </dgm:t>
    </dgm:pt>
    <dgm:pt modelId="{5C8E3638-6B31-44A4-B338-B982FCC91E1A}" type="parTrans" cxnId="{A2A99DED-1CA2-40FE-A488-F5BD6B0EC7A2}">
      <dgm:prSet/>
      <dgm:spPr/>
      <dgm:t>
        <a:bodyPr/>
        <a:lstStyle/>
        <a:p>
          <a:endParaRPr lang="tr-TR"/>
        </a:p>
      </dgm:t>
    </dgm:pt>
    <dgm:pt modelId="{8D0142C6-1936-42DC-8A12-E8E4864AD1ED}" type="sibTrans" cxnId="{A2A99DED-1CA2-40FE-A488-F5BD6B0EC7A2}">
      <dgm:prSet/>
      <dgm:spPr/>
      <dgm:t>
        <a:bodyPr/>
        <a:lstStyle/>
        <a:p>
          <a:endParaRPr lang="tr-TR"/>
        </a:p>
      </dgm:t>
    </dgm:pt>
    <dgm:pt modelId="{137DBB57-E1D4-49C4-9FFF-3D2AF2FFD247}" type="pres">
      <dgm:prSet presAssocID="{503295DB-4103-4C7F-8EF9-D0A5A9F9A48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F89ADC2-81C4-45CC-A3B7-968DAA8E5B47}" type="pres">
      <dgm:prSet presAssocID="{425A6B29-E176-4EF1-B564-E2850E151AB6}" presName="parentText" presStyleLbl="node1" presStyleIdx="0" presStyleCnt="5" custScaleY="105448" custLinFactY="-104237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F1C52D-F850-49AD-B608-B9579F5DB0DC}" type="pres">
      <dgm:prSet presAssocID="{83D963F9-67DD-408F-B4DF-81A745C82013}" presName="spacer" presStyleCnt="0"/>
      <dgm:spPr/>
    </dgm:pt>
    <dgm:pt modelId="{8BF24FB1-7B06-469B-AE0A-692271F263EB}" type="pres">
      <dgm:prSet presAssocID="{4DDE663A-C03D-4FFD-92C8-70ED9B74751E}" presName="parentText" presStyleLbl="node1" presStyleIdx="1" presStyleCnt="5" custLinFactY="-4887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F154B7-6857-4557-9577-4B7F486C6F6A}" type="pres">
      <dgm:prSet presAssocID="{001382C8-EE24-475B-BF5B-5B8C014D9681}" presName="spacer" presStyleCnt="0"/>
      <dgm:spPr/>
    </dgm:pt>
    <dgm:pt modelId="{A9BF2639-7003-48A5-BB55-0E2EF4B4EBB6}" type="pres">
      <dgm:prSet presAssocID="{85571D5C-8058-4936-B62A-EDB0714FB29A}" presName="parentText" presStyleLbl="node1" presStyleIdx="2" presStyleCnt="5" custScaleY="173344" custLinFactY="1034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0E2B19-685B-484E-B6C5-C1E08380743D}" type="pres">
      <dgm:prSet presAssocID="{CF7488DF-0BCC-4C28-A5C8-AD9790E683BA}" presName="spacer" presStyleCnt="0"/>
      <dgm:spPr/>
    </dgm:pt>
    <dgm:pt modelId="{63E7BE3F-7E26-4B3A-8CEB-34CEB60EE2E4}" type="pres">
      <dgm:prSet presAssocID="{7781FF8A-CFEA-4508-9D45-A41451F2B998}" presName="parentText" presStyleLbl="node1" presStyleIdx="3" presStyleCnt="5" custScaleY="67321" custLinFactY="5729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A238C73-96F7-43B3-B0D8-6BAB57ACE193}" type="pres">
      <dgm:prSet presAssocID="{4278BF6B-30EA-48C0-A979-EC0D842F5975}" presName="spacer" presStyleCnt="0"/>
      <dgm:spPr/>
    </dgm:pt>
    <dgm:pt modelId="{6CF2AB0A-B6AD-40A9-B24F-2500690EFF1C}" type="pres">
      <dgm:prSet presAssocID="{63FC2D2B-AE34-41E6-97F5-A6A03C7AA616}" presName="parentText" presStyleLbl="node1" presStyleIdx="4" presStyleCnt="5" custScaleY="123732" custLinFactY="112608" custLinFactNeighborX="-1587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F46E3B4-60D5-40D3-947C-A37786FEF6CC}" type="presOf" srcId="{63FC2D2B-AE34-41E6-97F5-A6A03C7AA616}" destId="{6CF2AB0A-B6AD-40A9-B24F-2500690EFF1C}" srcOrd="0" destOrd="0" presId="urn:microsoft.com/office/officeart/2005/8/layout/vList2"/>
    <dgm:cxn modelId="{C3021C6F-7C0B-4DDD-B232-C85DF1BBE840}" type="presOf" srcId="{85571D5C-8058-4936-B62A-EDB0714FB29A}" destId="{A9BF2639-7003-48A5-BB55-0E2EF4B4EBB6}" srcOrd="0" destOrd="0" presId="urn:microsoft.com/office/officeart/2005/8/layout/vList2"/>
    <dgm:cxn modelId="{7746B915-4FF2-4883-A37F-5B08AF61EBFC}" srcId="{503295DB-4103-4C7F-8EF9-D0A5A9F9A48A}" destId="{425A6B29-E176-4EF1-B564-E2850E151AB6}" srcOrd="0" destOrd="0" parTransId="{0FA28455-70F2-44DD-858F-9688081C053C}" sibTransId="{83D963F9-67DD-408F-B4DF-81A745C82013}"/>
    <dgm:cxn modelId="{EF59FBAE-FB59-4722-B46A-42B0C4C4F76B}" srcId="{503295DB-4103-4C7F-8EF9-D0A5A9F9A48A}" destId="{4DDE663A-C03D-4FFD-92C8-70ED9B74751E}" srcOrd="1" destOrd="0" parTransId="{28A913BE-EE20-4AC4-A66A-58D926635E03}" sibTransId="{001382C8-EE24-475B-BF5B-5B8C014D9681}"/>
    <dgm:cxn modelId="{A2A99DED-1CA2-40FE-A488-F5BD6B0EC7A2}" srcId="{503295DB-4103-4C7F-8EF9-D0A5A9F9A48A}" destId="{63FC2D2B-AE34-41E6-97F5-A6A03C7AA616}" srcOrd="4" destOrd="0" parTransId="{5C8E3638-6B31-44A4-B338-B982FCC91E1A}" sibTransId="{8D0142C6-1936-42DC-8A12-E8E4864AD1ED}"/>
    <dgm:cxn modelId="{FF9BE013-F8A4-49E9-957E-79CC25477E6A}" type="presOf" srcId="{503295DB-4103-4C7F-8EF9-D0A5A9F9A48A}" destId="{137DBB57-E1D4-49C4-9FFF-3D2AF2FFD247}" srcOrd="0" destOrd="0" presId="urn:microsoft.com/office/officeart/2005/8/layout/vList2"/>
    <dgm:cxn modelId="{4BAB9D83-F61E-4363-9E11-344362EFA09C}" type="presOf" srcId="{7781FF8A-CFEA-4508-9D45-A41451F2B998}" destId="{63E7BE3F-7E26-4B3A-8CEB-34CEB60EE2E4}" srcOrd="0" destOrd="0" presId="urn:microsoft.com/office/officeart/2005/8/layout/vList2"/>
    <dgm:cxn modelId="{D69D5509-3BDB-4118-87B8-2CE3783F3F12}" srcId="{503295DB-4103-4C7F-8EF9-D0A5A9F9A48A}" destId="{85571D5C-8058-4936-B62A-EDB0714FB29A}" srcOrd="2" destOrd="0" parTransId="{066A05C0-EA7C-4242-B2D3-59687F2E0A95}" sibTransId="{CF7488DF-0BCC-4C28-A5C8-AD9790E683BA}"/>
    <dgm:cxn modelId="{14DBAC17-AA62-4C48-AC54-79B30D689DE3}" srcId="{503295DB-4103-4C7F-8EF9-D0A5A9F9A48A}" destId="{7781FF8A-CFEA-4508-9D45-A41451F2B998}" srcOrd="3" destOrd="0" parTransId="{428EFFC3-BEB4-4B1A-93A7-FBBA76C50728}" sibTransId="{4278BF6B-30EA-48C0-A979-EC0D842F5975}"/>
    <dgm:cxn modelId="{27D87072-5E9C-4602-9A06-807172EE1691}" type="presOf" srcId="{4DDE663A-C03D-4FFD-92C8-70ED9B74751E}" destId="{8BF24FB1-7B06-469B-AE0A-692271F263EB}" srcOrd="0" destOrd="0" presId="urn:microsoft.com/office/officeart/2005/8/layout/vList2"/>
    <dgm:cxn modelId="{A4E4CD4C-B334-4698-818A-D42B96E56FBF}" type="presOf" srcId="{425A6B29-E176-4EF1-B564-E2850E151AB6}" destId="{9F89ADC2-81C4-45CC-A3B7-968DAA8E5B47}" srcOrd="0" destOrd="0" presId="urn:microsoft.com/office/officeart/2005/8/layout/vList2"/>
    <dgm:cxn modelId="{51C07AD1-2277-4C34-B7FB-82858B2B9465}" type="presParOf" srcId="{137DBB57-E1D4-49C4-9FFF-3D2AF2FFD247}" destId="{9F89ADC2-81C4-45CC-A3B7-968DAA8E5B47}" srcOrd="0" destOrd="0" presId="urn:microsoft.com/office/officeart/2005/8/layout/vList2"/>
    <dgm:cxn modelId="{1EE9942A-181A-4430-B981-163F7F8922F8}" type="presParOf" srcId="{137DBB57-E1D4-49C4-9FFF-3D2AF2FFD247}" destId="{EDF1C52D-F850-49AD-B608-B9579F5DB0DC}" srcOrd="1" destOrd="0" presId="urn:microsoft.com/office/officeart/2005/8/layout/vList2"/>
    <dgm:cxn modelId="{29805871-C6B4-4F27-A023-A99B9322C0AA}" type="presParOf" srcId="{137DBB57-E1D4-49C4-9FFF-3D2AF2FFD247}" destId="{8BF24FB1-7B06-469B-AE0A-692271F263EB}" srcOrd="2" destOrd="0" presId="urn:microsoft.com/office/officeart/2005/8/layout/vList2"/>
    <dgm:cxn modelId="{33E4BD47-8396-4213-8200-D70A40EC5601}" type="presParOf" srcId="{137DBB57-E1D4-49C4-9FFF-3D2AF2FFD247}" destId="{83F154B7-6857-4557-9577-4B7F486C6F6A}" srcOrd="3" destOrd="0" presId="urn:microsoft.com/office/officeart/2005/8/layout/vList2"/>
    <dgm:cxn modelId="{90867CAD-2CDB-4115-ADC2-4611426517B5}" type="presParOf" srcId="{137DBB57-E1D4-49C4-9FFF-3D2AF2FFD247}" destId="{A9BF2639-7003-48A5-BB55-0E2EF4B4EBB6}" srcOrd="4" destOrd="0" presId="urn:microsoft.com/office/officeart/2005/8/layout/vList2"/>
    <dgm:cxn modelId="{8D5BC97D-CBAD-4E12-A63F-71AC6E589B0C}" type="presParOf" srcId="{137DBB57-E1D4-49C4-9FFF-3D2AF2FFD247}" destId="{250E2B19-685B-484E-B6C5-C1E08380743D}" srcOrd="5" destOrd="0" presId="urn:microsoft.com/office/officeart/2005/8/layout/vList2"/>
    <dgm:cxn modelId="{BD898DED-06A1-4B6F-8C22-6EE0CF0C56C0}" type="presParOf" srcId="{137DBB57-E1D4-49C4-9FFF-3D2AF2FFD247}" destId="{63E7BE3F-7E26-4B3A-8CEB-34CEB60EE2E4}" srcOrd="6" destOrd="0" presId="urn:microsoft.com/office/officeart/2005/8/layout/vList2"/>
    <dgm:cxn modelId="{92A575E1-D371-4983-8BEB-4EA9F31AC0A1}" type="presParOf" srcId="{137DBB57-E1D4-49C4-9FFF-3D2AF2FFD247}" destId="{9A238C73-96F7-43B3-B0D8-6BAB57ACE193}" srcOrd="7" destOrd="0" presId="urn:microsoft.com/office/officeart/2005/8/layout/vList2"/>
    <dgm:cxn modelId="{B2F2AB43-1EE1-4D13-A436-3AEABE180E64}" type="presParOf" srcId="{137DBB57-E1D4-49C4-9FFF-3D2AF2FFD247}" destId="{6CF2AB0A-B6AD-40A9-B24F-2500690EFF1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89ADC2-81C4-45CC-A3B7-968DAA8E5B47}">
      <dsp:nvSpPr>
        <dsp:cNvPr id="0" name=""/>
        <dsp:cNvSpPr/>
      </dsp:nvSpPr>
      <dsp:spPr>
        <a:xfrm>
          <a:off x="0" y="146894"/>
          <a:ext cx="9001156" cy="78082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0" i="0" kern="1200" baseline="0" dirty="0" smtClean="0"/>
            <a:t>Akut </a:t>
          </a:r>
          <a:r>
            <a:rPr lang="tr-TR" sz="3200" b="0" i="0" kern="1200" baseline="0" dirty="0" err="1" smtClean="0"/>
            <a:t>Myeloblastik</a:t>
          </a:r>
          <a:r>
            <a:rPr lang="tr-TR" sz="3200" b="0" i="0" kern="1200" baseline="0" dirty="0" smtClean="0"/>
            <a:t> Lösemide KÖK HÜCRE NAKLİ</a:t>
          </a:r>
          <a:endParaRPr lang="tr-TR" sz="3200" b="0" i="0" kern="1200" baseline="0" dirty="0"/>
        </a:p>
      </dsp:txBody>
      <dsp:txXfrm>
        <a:off x="0" y="146894"/>
        <a:ext cx="9001156" cy="780827"/>
      </dsp:txXfrm>
    </dsp:sp>
    <dsp:sp modelId="{8BF24FB1-7B06-469B-AE0A-692271F263EB}">
      <dsp:nvSpPr>
        <dsp:cNvPr id="0" name=""/>
        <dsp:cNvSpPr/>
      </dsp:nvSpPr>
      <dsp:spPr>
        <a:xfrm>
          <a:off x="0" y="1359320"/>
          <a:ext cx="9001156" cy="74048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0" i="0" kern="1200" baseline="0" dirty="0" smtClean="0"/>
            <a:t>1-OTOLOG- </a:t>
          </a:r>
          <a:r>
            <a:rPr lang="tr-TR" sz="1600" b="0" i="0" kern="1200" baseline="0" dirty="0" err="1" smtClean="0"/>
            <a:t>Sitogenetik</a:t>
          </a:r>
          <a:r>
            <a:rPr lang="tr-TR" sz="1600" b="0" i="0" kern="1200" baseline="0" dirty="0" smtClean="0"/>
            <a:t> iyi gruptaki hastalar</a:t>
          </a:r>
          <a:endParaRPr lang="tr-TR" sz="1600" b="0" i="0" kern="1200" baseline="0" dirty="0"/>
        </a:p>
      </dsp:txBody>
      <dsp:txXfrm>
        <a:off x="0" y="1359320"/>
        <a:ext cx="9001156" cy="740485"/>
      </dsp:txXfrm>
    </dsp:sp>
    <dsp:sp modelId="{A9BF2639-7003-48A5-BB55-0E2EF4B4EBB6}">
      <dsp:nvSpPr>
        <dsp:cNvPr id="0" name=""/>
        <dsp:cNvSpPr/>
      </dsp:nvSpPr>
      <dsp:spPr>
        <a:xfrm>
          <a:off x="0" y="2570704"/>
          <a:ext cx="9001156" cy="128358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0" i="0" kern="1200" baseline="0" dirty="0" smtClean="0"/>
            <a:t>2-ALLOGENEİK  (Orta ve Kötü </a:t>
          </a:r>
          <a:r>
            <a:rPr lang="tr-TR" sz="1600" b="0" i="0" kern="1200" baseline="0" dirty="0" err="1" smtClean="0"/>
            <a:t>Sitogenetik</a:t>
          </a:r>
          <a:r>
            <a:rPr lang="tr-TR" sz="1600" b="0" i="0" kern="1200" baseline="0" dirty="0" smtClean="0"/>
            <a:t> grup)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0" i="0" kern="1200" baseline="0" dirty="0" smtClean="0"/>
            <a:t>-   Kardeş 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0" i="0" kern="1200" baseline="0" dirty="0" smtClean="0"/>
            <a:t>Akraba Dışı,gönüllü verici 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0" i="0" kern="1200" baseline="0" dirty="0" smtClean="0"/>
            <a:t>TÜRKKÖK-Dünya Bankası</a:t>
          </a:r>
          <a:endParaRPr lang="tr-TR" sz="1600" b="0" i="0" kern="1200" baseline="0" dirty="0"/>
        </a:p>
      </dsp:txBody>
      <dsp:txXfrm>
        <a:off x="0" y="2570704"/>
        <a:ext cx="9001156" cy="1283587"/>
      </dsp:txXfrm>
    </dsp:sp>
    <dsp:sp modelId="{63E7BE3F-7E26-4B3A-8CEB-34CEB60EE2E4}">
      <dsp:nvSpPr>
        <dsp:cNvPr id="0" name=""/>
        <dsp:cNvSpPr/>
      </dsp:nvSpPr>
      <dsp:spPr>
        <a:xfrm>
          <a:off x="0" y="4212816"/>
          <a:ext cx="9001156" cy="49850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i="0" kern="1200" baseline="0" dirty="0" smtClean="0"/>
            <a:t>3-Kordon Kanı</a:t>
          </a:r>
          <a:endParaRPr lang="tr-TR" sz="1800" b="0" i="0" kern="1200" baseline="0" dirty="0"/>
        </a:p>
      </dsp:txBody>
      <dsp:txXfrm>
        <a:off x="0" y="4212816"/>
        <a:ext cx="9001156" cy="498502"/>
      </dsp:txXfrm>
    </dsp:sp>
    <dsp:sp modelId="{6CF2AB0A-B6AD-40A9-B24F-2500690EFF1C}">
      <dsp:nvSpPr>
        <dsp:cNvPr id="0" name=""/>
        <dsp:cNvSpPr/>
      </dsp:nvSpPr>
      <dsp:spPr>
        <a:xfrm>
          <a:off x="0" y="5142517"/>
          <a:ext cx="9001156" cy="91621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0" i="0" kern="1200" baseline="0" dirty="0" smtClean="0"/>
            <a:t>4-HAPLO (Anne-Baba,Kardeş (%50 HLA uygun) )</a:t>
          </a:r>
          <a:endParaRPr lang="tr-TR" sz="1800" b="0" i="0" kern="1200" baseline="0" dirty="0"/>
        </a:p>
      </dsp:txBody>
      <dsp:txXfrm>
        <a:off x="0" y="5142517"/>
        <a:ext cx="9001156" cy="9162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7FE92-3180-4238-B7E9-93C11008591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DC29E-CEFE-4AF5-AAC5-2CABDCE322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fld id="{0CA0EAF5-ACCA-4DAD-8B3E-885333D67831}" type="slidenum">
              <a:rPr lang="tr-TR" sz="1200">
                <a:latin typeface="Garamond" pitchFamily="18" charset="0"/>
              </a:rPr>
              <a:pPr algn="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t>45</a:t>
            </a:fld>
            <a:endParaRPr lang="tr-TR" sz="1200">
              <a:latin typeface="Garamond" pitchFamily="18" charset="0"/>
            </a:endParaRPr>
          </a:p>
        </p:txBody>
      </p:sp>
      <p:sp>
        <p:nvSpPr>
          <p:cNvPr id="465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59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fld id="{8F492943-C226-4928-A027-08A1ABF43B17}" type="slidenum">
              <a:rPr lang="tr-TR" sz="1200">
                <a:latin typeface="Garamond" pitchFamily="18" charset="0"/>
              </a:rPr>
              <a:pPr algn="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t>46</a:t>
            </a:fld>
            <a:endParaRPr lang="tr-TR" sz="1200">
              <a:latin typeface="Garamond" pitchFamily="18" charset="0"/>
            </a:endParaRPr>
          </a:p>
        </p:txBody>
      </p:sp>
      <p:sp>
        <p:nvSpPr>
          <p:cNvPr id="467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79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fld id="{27D6B4CE-1114-4F48-BF63-70C69474B949}" type="slidenum">
              <a:rPr lang="tr-TR" sz="1200">
                <a:latin typeface="Garamond" pitchFamily="18" charset="0"/>
              </a:rPr>
              <a:pPr algn="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t>47</a:t>
            </a:fld>
            <a:endParaRPr lang="tr-TR" sz="1200">
              <a:latin typeface="Garamond" pitchFamily="18" charset="0"/>
            </a:endParaRPr>
          </a:p>
        </p:txBody>
      </p:sp>
      <p:sp>
        <p:nvSpPr>
          <p:cNvPr id="470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00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fld id="{72993CD4-8801-4162-B0A2-142E462CF1D7}" type="slidenum">
              <a:rPr lang="tr-TR" sz="1200">
                <a:latin typeface="Garamond" pitchFamily="18" charset="0"/>
              </a:rPr>
              <a:pPr algn="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t>48</a:t>
            </a:fld>
            <a:endParaRPr lang="tr-TR" sz="1200">
              <a:latin typeface="Garamond" pitchFamily="18" charset="0"/>
            </a:endParaRPr>
          </a:p>
        </p:txBody>
      </p:sp>
      <p:sp>
        <p:nvSpPr>
          <p:cNvPr id="474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41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fld id="{4BDDD0EB-FA83-4343-9022-3DA43B75DF34}" type="slidenum">
              <a:rPr lang="tr-TR" sz="1200">
                <a:latin typeface="Garamond" pitchFamily="18" charset="0"/>
              </a:rPr>
              <a:pPr algn="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t>49</a:t>
            </a:fld>
            <a:endParaRPr lang="tr-TR" sz="1200">
              <a:latin typeface="Garamond" pitchFamily="18" charset="0"/>
            </a:endParaRPr>
          </a:p>
        </p:txBody>
      </p:sp>
      <p:sp>
        <p:nvSpPr>
          <p:cNvPr id="476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61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fld id="{19B1C3EC-A1C5-49DA-A2DE-9ACF53183E1D}" type="slidenum">
              <a:rPr lang="tr-TR" sz="1200">
                <a:latin typeface="Garamond" pitchFamily="18" charset="0"/>
              </a:rPr>
              <a:pPr algn="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t>50</a:t>
            </a:fld>
            <a:endParaRPr lang="tr-TR" sz="1200">
              <a:latin typeface="Garamond" pitchFamily="18" charset="0"/>
            </a:endParaRPr>
          </a:p>
        </p:txBody>
      </p:sp>
      <p:sp>
        <p:nvSpPr>
          <p:cNvPr id="478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82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fld id="{1B92C093-B8F0-43C9-B15F-C376FC31D5A4}" type="slidenum">
              <a:rPr lang="tr-TR" sz="1200">
                <a:latin typeface="Garamond" pitchFamily="18" charset="0"/>
              </a:rPr>
              <a:pPr algn="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t>55</a:t>
            </a:fld>
            <a:endParaRPr lang="tr-TR" sz="1200">
              <a:latin typeface="Garamond" pitchFamily="18" charset="0"/>
            </a:endParaRPr>
          </a:p>
        </p:txBody>
      </p:sp>
      <p:sp>
        <p:nvSpPr>
          <p:cNvPr id="472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206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fld id="{10F89F9A-0B82-43B4-87BC-C6002D8A4B49}" type="slidenum">
              <a:rPr lang="tr-TR" sz="1200">
                <a:latin typeface="Garamond" pitchFamily="18" charset="0"/>
              </a:rPr>
              <a:pPr algn="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t>62</a:t>
            </a:fld>
            <a:endParaRPr lang="tr-TR" sz="1200">
              <a:latin typeface="Garamond" pitchFamily="18" charset="0"/>
            </a:endParaRPr>
          </a:p>
        </p:txBody>
      </p:sp>
      <p:sp>
        <p:nvSpPr>
          <p:cNvPr id="457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77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4EFCD-66A9-45F3-9EC3-C2718937BAF1}" type="datetimeFigureOut">
              <a:rPr lang="tr-TR" smtClean="0"/>
              <a:pPr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D1960-112A-4A17-AFDF-9F716F97D32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1285860"/>
            <a:ext cx="8242330" cy="3367103"/>
          </a:xfrm>
        </p:spPr>
        <p:txBody>
          <a:bodyPr>
            <a:noAutofit/>
          </a:bodyPr>
          <a:lstStyle/>
          <a:p>
            <a:r>
              <a:rPr lang="tr-TR" sz="5400" b="1" dirty="0" smtClean="0">
                <a:solidFill>
                  <a:srgbClr val="C00000"/>
                </a:solidFill>
                <a:latin typeface="Calibri" pitchFamily="34" charset="0"/>
              </a:rPr>
              <a:t>AKUT LÖSEMİLER</a:t>
            </a:r>
            <a:r>
              <a:rPr lang="tr-TR" sz="2800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tr-TR" sz="28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tr-TR" sz="2800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tr-TR" sz="28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tr-TR" sz="2800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tr-TR" sz="2800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tr-T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Prof. Dr. Osman İLHAN</a:t>
            </a:r>
            <a:br>
              <a:rPr lang="tr-T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tr-T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AÜTF 1972-</a:t>
            </a:r>
            <a:br>
              <a:rPr lang="tr-T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endParaRPr lang="tr-TR" sz="2800" dirty="0" smtClean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6388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6619151" y="-145319"/>
            <a:ext cx="2800350" cy="2554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ikdörtgen 1"/>
          <p:cNvSpPr/>
          <p:nvPr/>
        </p:nvSpPr>
        <p:spPr>
          <a:xfrm>
            <a:off x="-180975" y="217488"/>
            <a:ext cx="712787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/>
            </a:r>
            <a:br>
              <a:rPr lang="tr-TR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endParaRPr lang="tr-TR" sz="4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071538" y="5516563"/>
            <a:ext cx="8101037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>
              <a:spcBef>
                <a:spcPct val="20000"/>
              </a:spcBef>
              <a:buFont typeface="Arial" pitchFamily="34" charset="0"/>
              <a:buNone/>
            </a:pPr>
            <a:r>
              <a:rPr lang="tr-TR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 </a:t>
            </a:r>
            <a:endParaRPr lang="tr-TR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2225202" y="5643578"/>
            <a:ext cx="35326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Bef>
                <a:spcPct val="20000"/>
              </a:spcBef>
              <a:buFont typeface="Arial" pitchFamily="34" charset="0"/>
              <a:buNone/>
            </a:pPr>
            <a:r>
              <a:rPr lang="tr-T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www.</a:t>
            </a:r>
            <a:r>
              <a:rPr lang="tr-TR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osmanilhan</a:t>
            </a:r>
            <a:r>
              <a:rPr lang="tr-T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.com</a:t>
            </a:r>
            <a:endParaRPr lang="tr-TR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1" name="3 Metin kutusu"/>
          <p:cNvSpPr txBox="1">
            <a:spLocks noChangeArrowheads="1"/>
          </p:cNvSpPr>
          <p:nvPr/>
        </p:nvSpPr>
        <p:spPr bwMode="auto">
          <a:xfrm>
            <a:off x="827088" y="260350"/>
            <a:ext cx="66976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r>
              <a:rPr lang="tr-TR" sz="2800" b="1" dirty="0">
                <a:solidFill>
                  <a:srgbClr val="960000"/>
                </a:solidFill>
                <a:latin typeface="Calibri" pitchFamily="34" charset="0"/>
              </a:rPr>
              <a:t>2000-2009 Akut </a:t>
            </a:r>
            <a:r>
              <a:rPr lang="tr-TR" sz="2800" b="1" dirty="0" err="1">
                <a:solidFill>
                  <a:srgbClr val="960000"/>
                </a:solidFill>
                <a:latin typeface="Calibri" pitchFamily="34" charset="0"/>
              </a:rPr>
              <a:t>Lenfoblastik</a:t>
            </a:r>
            <a:r>
              <a:rPr lang="tr-TR" sz="2800" b="1" dirty="0">
                <a:solidFill>
                  <a:srgbClr val="960000"/>
                </a:solidFill>
                <a:latin typeface="Calibri" pitchFamily="34" charset="0"/>
              </a:rPr>
              <a:t> Lösemi (Yaşa göre Dağılım)- ABD (/100.000)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195513" y="1557338"/>
            <a:ext cx="4630737" cy="5256212"/>
            <a:chOff x="1292" y="590"/>
            <a:chExt cx="3008" cy="3747"/>
          </a:xfrm>
        </p:grpSpPr>
        <p:pic>
          <p:nvPicPr>
            <p:cNvPr id="380930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92" y="590"/>
              <a:ext cx="3008" cy="3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0932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8" y="3702"/>
              <a:ext cx="2898" cy="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80934" name="Picture 3" descr="C:\Users\a\Desktop\ankara_ti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642918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Akut Lösemi tanısı için yapılması gereken 3 işlem</a:t>
            </a: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tr-TR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1-Morfoloji-</a:t>
            </a:r>
            <a:r>
              <a:rPr kumimoji="0" lang="tr-TR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Histokimya</a:t>
            </a: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boya</a:t>
            </a:r>
            <a:endParaRPr kumimoji="0" lang="tr-T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2- Akım </a:t>
            </a:r>
            <a:r>
              <a:rPr kumimoji="0" lang="tr-TR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Sitometri</a:t>
            </a: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tr-T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3- </a:t>
            </a:r>
            <a:r>
              <a:rPr kumimoji="0" lang="tr-TR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Sitogenetik</a:t>
            </a: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-Mutasyon Analizi</a:t>
            </a:r>
            <a:endParaRPr kumimoji="0" lang="tr-T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-57150" y="198438"/>
            <a:ext cx="8229600" cy="1143000"/>
          </a:xfrm>
          <a:noFill/>
        </p:spPr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ALL’yi</a:t>
            </a:r>
            <a:r>
              <a:rPr lang="tr-TR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FAB Özelliklerine Göre Sınıflandırma</a:t>
            </a:r>
          </a:p>
        </p:txBody>
      </p:sp>
      <p:graphicFrame>
        <p:nvGraphicFramePr>
          <p:cNvPr id="387095" name="Group 23"/>
          <p:cNvGraphicFramePr>
            <a:graphicFrameLocks noGrp="1"/>
          </p:cNvGraphicFramePr>
          <p:nvPr/>
        </p:nvGraphicFramePr>
        <p:xfrm>
          <a:off x="395288" y="1811338"/>
          <a:ext cx="8229600" cy="4856163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Alttip</a:t>
                      </a:r>
                      <a:endParaRPr kumimoji="1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Özellikler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Sıklık (%)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Arial" pitchFamily="34" charset="0"/>
                        </a:rPr>
                        <a:t>L1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Arial" pitchFamily="34" charset="0"/>
                        </a:rPr>
                        <a:t>Küçük, uniform çekirdek düzenli, dar sitoplazmalı, nukleolus yok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Arial" pitchFamily="34" charset="0"/>
                        </a:rPr>
                        <a:t>31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L2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Büyük, </a:t>
                      </a:r>
                      <a:r>
                        <a:rPr kumimoji="1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uniform</a:t>
                      </a:r>
                      <a:r>
                        <a:rPr kumimoji="1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 değil, çekirdek düzensiz, </a:t>
                      </a:r>
                      <a:r>
                        <a:rPr kumimoji="1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nukleolus</a:t>
                      </a:r>
                      <a:r>
                        <a:rPr kumimoji="1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 belirgin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60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</a:rPr>
                        <a:t>L3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</a:rPr>
                        <a:t>Büyük, uniform, bazofil, vakuollü sitoplazmalı, çekirdek düzenli, nukleolus var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pitchFamily="34" charset="0"/>
                        </a:rPr>
                        <a:t>9</a:t>
                      </a:r>
                    </a:p>
                  </a:txBody>
                  <a:tcPr horzOverflow="overflow">
                    <a:lnL>
                      <a:noFill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136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Arial" pitchFamily="34" charset="0"/>
                        </a:rPr>
                        <a:t>Bu sınflandırmaya göre ALL-L2 olguları, AML-M1 olguları ile morfolojik olarak karışabilirler. Bu nedenle kesin tanıya gidebilmek için mutlaka immunfenotiplendirme yapmak gerekir.</a:t>
                      </a:r>
                    </a:p>
                  </a:txBody>
                  <a:tcPr horzOverflow="overflow">
                    <a:lnL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87094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tr-TR" sz="5400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ALL’de</a:t>
            </a:r>
            <a:r>
              <a:rPr lang="tr-TR" sz="5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</a:t>
            </a:r>
            <a:r>
              <a:rPr lang="tr-TR" sz="5400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Sitokimya</a:t>
            </a:r>
            <a:endParaRPr lang="tr-TR" sz="5400" b="1" dirty="0" smtClean="0">
              <a:solidFill>
                <a:srgbClr val="FF0000"/>
              </a:solidFill>
              <a:effectLst/>
              <a:latin typeface="Calibri" pitchFamily="34" charset="0"/>
            </a:endParaRPr>
          </a:p>
        </p:txBody>
      </p:sp>
      <p:sp>
        <p:nvSpPr>
          <p:cNvPr id="391171" name="Rectangle 3"/>
          <p:cNvSpPr>
            <a:spLocks noChangeArrowheads="1"/>
          </p:cNvSpPr>
          <p:nvPr/>
        </p:nvSpPr>
        <p:spPr bwMode="auto">
          <a:xfrm>
            <a:off x="838200" y="4987925"/>
            <a:ext cx="7620000" cy="7270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i="1">
                <a:solidFill>
                  <a:srgbClr val="000099"/>
                </a:solidFill>
              </a:rPr>
              <a:t>*T-ALL için pozitif, golgi zonunda lokalizedir.</a:t>
            </a:r>
          </a:p>
        </p:txBody>
      </p:sp>
      <p:sp>
        <p:nvSpPr>
          <p:cNvPr id="391172" name="Rectangle 4"/>
          <p:cNvSpPr>
            <a:spLocks noChangeArrowheads="1"/>
          </p:cNvSpPr>
          <p:nvPr/>
        </p:nvSpPr>
        <p:spPr bwMode="auto">
          <a:xfrm>
            <a:off x="7264400" y="4262438"/>
            <a:ext cx="1193800" cy="725487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-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6070600" y="4262438"/>
            <a:ext cx="1193800" cy="725487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-</a:t>
            </a:r>
          </a:p>
        </p:txBody>
      </p:sp>
      <p:sp>
        <p:nvSpPr>
          <p:cNvPr id="391174" name="Rectangle 6"/>
          <p:cNvSpPr>
            <a:spLocks noChangeArrowheads="1"/>
          </p:cNvSpPr>
          <p:nvPr/>
        </p:nvSpPr>
        <p:spPr bwMode="auto">
          <a:xfrm>
            <a:off x="4876800" y="4262438"/>
            <a:ext cx="1193800" cy="725487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-</a:t>
            </a:r>
          </a:p>
        </p:txBody>
      </p:sp>
      <p:sp>
        <p:nvSpPr>
          <p:cNvPr id="391175" name="Rectangle 7"/>
          <p:cNvSpPr>
            <a:spLocks noChangeArrowheads="1"/>
          </p:cNvSpPr>
          <p:nvPr/>
        </p:nvSpPr>
        <p:spPr bwMode="auto">
          <a:xfrm>
            <a:off x="3683000" y="4262438"/>
            <a:ext cx="1193800" cy="725487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-</a:t>
            </a:r>
          </a:p>
        </p:txBody>
      </p:sp>
      <p:sp>
        <p:nvSpPr>
          <p:cNvPr id="391176" name="Rectangle 8"/>
          <p:cNvSpPr>
            <a:spLocks noChangeArrowheads="1"/>
          </p:cNvSpPr>
          <p:nvPr/>
        </p:nvSpPr>
        <p:spPr bwMode="auto">
          <a:xfrm>
            <a:off x="2489200" y="4262438"/>
            <a:ext cx="1193800" cy="725487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-</a:t>
            </a:r>
          </a:p>
        </p:txBody>
      </p:sp>
      <p:sp>
        <p:nvSpPr>
          <p:cNvPr id="391177" name="Rectangle 9"/>
          <p:cNvSpPr>
            <a:spLocks noChangeArrowheads="1"/>
          </p:cNvSpPr>
          <p:nvPr/>
        </p:nvSpPr>
        <p:spPr bwMode="auto">
          <a:xfrm>
            <a:off x="838200" y="4262438"/>
            <a:ext cx="1651000" cy="725487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L3</a:t>
            </a:r>
          </a:p>
        </p:txBody>
      </p:sp>
      <p:sp>
        <p:nvSpPr>
          <p:cNvPr id="391178" name="Rectangle 10"/>
          <p:cNvSpPr>
            <a:spLocks noChangeArrowheads="1"/>
          </p:cNvSpPr>
          <p:nvPr/>
        </p:nvSpPr>
        <p:spPr bwMode="auto">
          <a:xfrm>
            <a:off x="7264400" y="3535363"/>
            <a:ext cx="1193800" cy="7270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000099"/>
                </a:solidFill>
              </a:rPr>
              <a:t>±</a:t>
            </a:r>
          </a:p>
        </p:txBody>
      </p:sp>
      <p:sp>
        <p:nvSpPr>
          <p:cNvPr id="391179" name="Rectangle 11"/>
          <p:cNvSpPr>
            <a:spLocks noChangeArrowheads="1"/>
          </p:cNvSpPr>
          <p:nvPr/>
        </p:nvSpPr>
        <p:spPr bwMode="auto">
          <a:xfrm>
            <a:off x="6070600" y="3535363"/>
            <a:ext cx="1193800" cy="7270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000099"/>
                </a:solidFill>
              </a:rPr>
              <a:t>+</a:t>
            </a:r>
          </a:p>
        </p:txBody>
      </p:sp>
      <p:sp>
        <p:nvSpPr>
          <p:cNvPr id="391180" name="Rectangle 12"/>
          <p:cNvSpPr>
            <a:spLocks noChangeArrowheads="1"/>
          </p:cNvSpPr>
          <p:nvPr/>
        </p:nvSpPr>
        <p:spPr bwMode="auto">
          <a:xfrm>
            <a:off x="4876800" y="3535363"/>
            <a:ext cx="1193800" cy="7270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000099"/>
                </a:solidFill>
              </a:rPr>
              <a:t>±</a:t>
            </a:r>
          </a:p>
        </p:txBody>
      </p:sp>
      <p:sp>
        <p:nvSpPr>
          <p:cNvPr id="391181" name="Rectangle 13"/>
          <p:cNvSpPr>
            <a:spLocks noChangeArrowheads="1"/>
          </p:cNvSpPr>
          <p:nvPr/>
        </p:nvSpPr>
        <p:spPr bwMode="auto">
          <a:xfrm>
            <a:off x="3683000" y="3535363"/>
            <a:ext cx="1193800" cy="7270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000099"/>
                </a:solidFill>
              </a:rPr>
              <a:t>-</a:t>
            </a:r>
          </a:p>
        </p:txBody>
      </p:sp>
      <p:sp>
        <p:nvSpPr>
          <p:cNvPr id="391182" name="Rectangle 14"/>
          <p:cNvSpPr>
            <a:spLocks noChangeArrowheads="1"/>
          </p:cNvSpPr>
          <p:nvPr/>
        </p:nvSpPr>
        <p:spPr bwMode="auto">
          <a:xfrm>
            <a:off x="2489200" y="3535363"/>
            <a:ext cx="1193800" cy="7270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000099"/>
                </a:solidFill>
              </a:rPr>
              <a:t>-</a:t>
            </a:r>
          </a:p>
        </p:txBody>
      </p:sp>
      <p:sp>
        <p:nvSpPr>
          <p:cNvPr id="391183" name="Rectangle 15"/>
          <p:cNvSpPr>
            <a:spLocks noChangeArrowheads="1"/>
          </p:cNvSpPr>
          <p:nvPr/>
        </p:nvSpPr>
        <p:spPr bwMode="auto">
          <a:xfrm>
            <a:off x="838200" y="3535363"/>
            <a:ext cx="1651000" cy="7270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000099"/>
                </a:solidFill>
              </a:rPr>
              <a:t>L2</a:t>
            </a:r>
          </a:p>
        </p:txBody>
      </p:sp>
      <p:sp>
        <p:nvSpPr>
          <p:cNvPr id="391184" name="Rectangle 16"/>
          <p:cNvSpPr>
            <a:spLocks noChangeArrowheads="1"/>
          </p:cNvSpPr>
          <p:nvPr/>
        </p:nvSpPr>
        <p:spPr bwMode="auto">
          <a:xfrm>
            <a:off x="7264400" y="2809875"/>
            <a:ext cx="1193800" cy="725488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±</a:t>
            </a:r>
          </a:p>
        </p:txBody>
      </p:sp>
      <p:sp>
        <p:nvSpPr>
          <p:cNvPr id="391185" name="Rectangle 17"/>
          <p:cNvSpPr>
            <a:spLocks noChangeArrowheads="1"/>
          </p:cNvSpPr>
          <p:nvPr/>
        </p:nvSpPr>
        <p:spPr bwMode="auto">
          <a:xfrm>
            <a:off x="6070600" y="2809875"/>
            <a:ext cx="1193800" cy="725488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+</a:t>
            </a:r>
          </a:p>
        </p:txBody>
      </p:sp>
      <p:sp>
        <p:nvSpPr>
          <p:cNvPr id="391186" name="Rectangle 18"/>
          <p:cNvSpPr>
            <a:spLocks noChangeArrowheads="1"/>
          </p:cNvSpPr>
          <p:nvPr/>
        </p:nvSpPr>
        <p:spPr bwMode="auto">
          <a:xfrm>
            <a:off x="4876800" y="2809875"/>
            <a:ext cx="1193800" cy="725488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±</a:t>
            </a:r>
          </a:p>
        </p:txBody>
      </p:sp>
      <p:sp>
        <p:nvSpPr>
          <p:cNvPr id="391187" name="Rectangle 19"/>
          <p:cNvSpPr>
            <a:spLocks noChangeArrowheads="1"/>
          </p:cNvSpPr>
          <p:nvPr/>
        </p:nvSpPr>
        <p:spPr bwMode="auto">
          <a:xfrm>
            <a:off x="3683000" y="2809875"/>
            <a:ext cx="1193800" cy="725488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-</a:t>
            </a:r>
          </a:p>
        </p:txBody>
      </p:sp>
      <p:sp>
        <p:nvSpPr>
          <p:cNvPr id="391188" name="Rectangle 20"/>
          <p:cNvSpPr>
            <a:spLocks noChangeArrowheads="1"/>
          </p:cNvSpPr>
          <p:nvPr/>
        </p:nvSpPr>
        <p:spPr bwMode="auto">
          <a:xfrm>
            <a:off x="2489200" y="2809875"/>
            <a:ext cx="1193800" cy="725488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-</a:t>
            </a:r>
          </a:p>
        </p:txBody>
      </p:sp>
      <p:sp>
        <p:nvSpPr>
          <p:cNvPr id="391189" name="Rectangle 21"/>
          <p:cNvSpPr>
            <a:spLocks noChangeArrowheads="1"/>
          </p:cNvSpPr>
          <p:nvPr/>
        </p:nvSpPr>
        <p:spPr bwMode="auto">
          <a:xfrm>
            <a:off x="838200" y="2809875"/>
            <a:ext cx="1651000" cy="725488"/>
          </a:xfrm>
          <a:prstGeom prst="rect">
            <a:avLst/>
          </a:prstGeom>
          <a:solidFill>
            <a:srgbClr val="000099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0099"/>
            </a:extrusionClr>
          </a:sp3d>
        </p:spPr>
        <p:txBody>
          <a:bodyPr anchor="ctr">
            <a:flatTx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DDDDDD"/>
                </a:solidFill>
              </a:rPr>
              <a:t>L1</a:t>
            </a:r>
          </a:p>
        </p:txBody>
      </p:sp>
      <p:sp>
        <p:nvSpPr>
          <p:cNvPr id="391190" name="Rectangle 22"/>
          <p:cNvSpPr>
            <a:spLocks noChangeArrowheads="1"/>
          </p:cNvSpPr>
          <p:nvPr/>
        </p:nvSpPr>
        <p:spPr bwMode="auto">
          <a:xfrm>
            <a:off x="7264400" y="2057400"/>
            <a:ext cx="1193800" cy="7524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960000"/>
                </a:solidFill>
              </a:rPr>
              <a:t>AF*</a:t>
            </a:r>
          </a:p>
        </p:txBody>
      </p:sp>
      <p:sp>
        <p:nvSpPr>
          <p:cNvPr id="391191" name="Rectangle 23"/>
          <p:cNvSpPr>
            <a:spLocks noChangeArrowheads="1"/>
          </p:cNvSpPr>
          <p:nvPr/>
        </p:nvSpPr>
        <p:spPr bwMode="auto">
          <a:xfrm>
            <a:off x="6070600" y="2057400"/>
            <a:ext cx="1193800" cy="7524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960000"/>
                </a:solidFill>
              </a:rPr>
              <a:t>PAS</a:t>
            </a:r>
          </a:p>
        </p:txBody>
      </p:sp>
      <p:sp>
        <p:nvSpPr>
          <p:cNvPr id="391192" name="Rectangle 24"/>
          <p:cNvSpPr>
            <a:spLocks noChangeArrowheads="1"/>
          </p:cNvSpPr>
          <p:nvPr/>
        </p:nvSpPr>
        <p:spPr bwMode="auto">
          <a:xfrm>
            <a:off x="4876800" y="2057400"/>
            <a:ext cx="1193800" cy="7524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960000"/>
                </a:solidFill>
              </a:rPr>
              <a:t>NSE</a:t>
            </a:r>
          </a:p>
        </p:txBody>
      </p:sp>
      <p:sp>
        <p:nvSpPr>
          <p:cNvPr id="391193" name="Rectangle 25"/>
          <p:cNvSpPr>
            <a:spLocks noChangeArrowheads="1"/>
          </p:cNvSpPr>
          <p:nvPr/>
        </p:nvSpPr>
        <p:spPr bwMode="auto">
          <a:xfrm>
            <a:off x="3683000" y="2057400"/>
            <a:ext cx="1193800" cy="7524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960000"/>
                </a:solidFill>
              </a:rPr>
              <a:t>SBB</a:t>
            </a:r>
          </a:p>
        </p:txBody>
      </p:sp>
      <p:sp>
        <p:nvSpPr>
          <p:cNvPr id="391194" name="Rectangle 26"/>
          <p:cNvSpPr>
            <a:spLocks noChangeArrowheads="1"/>
          </p:cNvSpPr>
          <p:nvPr/>
        </p:nvSpPr>
        <p:spPr bwMode="auto">
          <a:xfrm>
            <a:off x="2489200" y="2057400"/>
            <a:ext cx="1193800" cy="7524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960000"/>
                </a:solidFill>
              </a:rPr>
              <a:t>MPO</a:t>
            </a:r>
          </a:p>
        </p:txBody>
      </p:sp>
      <p:sp>
        <p:nvSpPr>
          <p:cNvPr id="391195" name="Rectangle 27"/>
          <p:cNvSpPr>
            <a:spLocks noChangeArrowheads="1"/>
          </p:cNvSpPr>
          <p:nvPr/>
        </p:nvSpPr>
        <p:spPr bwMode="auto">
          <a:xfrm>
            <a:off x="838200" y="2057400"/>
            <a:ext cx="1651000" cy="75247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flatTx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tr-TR" sz="2000" b="1">
                <a:solidFill>
                  <a:srgbClr val="960000"/>
                </a:solidFill>
              </a:rPr>
              <a:t>Alttip</a:t>
            </a:r>
          </a:p>
        </p:txBody>
      </p:sp>
      <p:sp>
        <p:nvSpPr>
          <p:cNvPr id="391196" name="Line 28"/>
          <p:cNvSpPr>
            <a:spLocks noChangeShapeType="1"/>
          </p:cNvSpPr>
          <p:nvPr/>
        </p:nvSpPr>
        <p:spPr bwMode="auto">
          <a:xfrm>
            <a:off x="838200" y="5715000"/>
            <a:ext cx="7620000" cy="0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197" name="Line 29"/>
          <p:cNvSpPr>
            <a:spLocks noChangeShapeType="1"/>
          </p:cNvSpPr>
          <p:nvPr/>
        </p:nvSpPr>
        <p:spPr bwMode="auto">
          <a:xfrm>
            <a:off x="838200" y="2057400"/>
            <a:ext cx="1651000" cy="0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198" name="Line 30"/>
          <p:cNvSpPr>
            <a:spLocks noChangeShapeType="1"/>
          </p:cNvSpPr>
          <p:nvPr/>
        </p:nvSpPr>
        <p:spPr bwMode="auto">
          <a:xfrm>
            <a:off x="838200" y="2057400"/>
            <a:ext cx="0" cy="752475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199" name="Line 31"/>
          <p:cNvSpPr>
            <a:spLocks noChangeShapeType="1"/>
          </p:cNvSpPr>
          <p:nvPr/>
        </p:nvSpPr>
        <p:spPr bwMode="auto">
          <a:xfrm>
            <a:off x="8458200" y="2057400"/>
            <a:ext cx="0" cy="752475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00" name="Line 32"/>
          <p:cNvSpPr>
            <a:spLocks noChangeShapeType="1"/>
          </p:cNvSpPr>
          <p:nvPr/>
        </p:nvSpPr>
        <p:spPr bwMode="auto">
          <a:xfrm>
            <a:off x="2489200" y="2057400"/>
            <a:ext cx="1193800" cy="0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01" name="Line 33"/>
          <p:cNvSpPr>
            <a:spLocks noChangeShapeType="1"/>
          </p:cNvSpPr>
          <p:nvPr/>
        </p:nvSpPr>
        <p:spPr bwMode="auto">
          <a:xfrm>
            <a:off x="838200" y="2809875"/>
            <a:ext cx="0" cy="725488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02" name="Line 34"/>
          <p:cNvSpPr>
            <a:spLocks noChangeShapeType="1"/>
          </p:cNvSpPr>
          <p:nvPr/>
        </p:nvSpPr>
        <p:spPr bwMode="auto">
          <a:xfrm>
            <a:off x="3683000" y="2057400"/>
            <a:ext cx="1193800" cy="0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03" name="Line 35"/>
          <p:cNvSpPr>
            <a:spLocks noChangeShapeType="1"/>
          </p:cNvSpPr>
          <p:nvPr/>
        </p:nvSpPr>
        <p:spPr bwMode="auto">
          <a:xfrm>
            <a:off x="4876800" y="2057400"/>
            <a:ext cx="1193800" cy="0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04" name="Line 36"/>
          <p:cNvSpPr>
            <a:spLocks noChangeShapeType="1"/>
          </p:cNvSpPr>
          <p:nvPr/>
        </p:nvSpPr>
        <p:spPr bwMode="auto">
          <a:xfrm>
            <a:off x="6070600" y="2057400"/>
            <a:ext cx="1193800" cy="0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05" name="Line 37"/>
          <p:cNvSpPr>
            <a:spLocks noChangeShapeType="1"/>
          </p:cNvSpPr>
          <p:nvPr/>
        </p:nvSpPr>
        <p:spPr bwMode="auto">
          <a:xfrm>
            <a:off x="7264400" y="2057400"/>
            <a:ext cx="1193800" cy="0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06" name="Line 38"/>
          <p:cNvSpPr>
            <a:spLocks noChangeShapeType="1"/>
          </p:cNvSpPr>
          <p:nvPr/>
        </p:nvSpPr>
        <p:spPr bwMode="auto">
          <a:xfrm>
            <a:off x="8458200" y="2809875"/>
            <a:ext cx="0" cy="725488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07" name="Line 39"/>
          <p:cNvSpPr>
            <a:spLocks noChangeShapeType="1"/>
          </p:cNvSpPr>
          <p:nvPr/>
        </p:nvSpPr>
        <p:spPr bwMode="auto">
          <a:xfrm>
            <a:off x="838200" y="3535363"/>
            <a:ext cx="0" cy="727075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08" name="Line 40"/>
          <p:cNvSpPr>
            <a:spLocks noChangeShapeType="1"/>
          </p:cNvSpPr>
          <p:nvPr/>
        </p:nvSpPr>
        <p:spPr bwMode="auto">
          <a:xfrm>
            <a:off x="8458200" y="3535363"/>
            <a:ext cx="0" cy="727075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09" name="Line 41"/>
          <p:cNvSpPr>
            <a:spLocks noChangeShapeType="1"/>
          </p:cNvSpPr>
          <p:nvPr/>
        </p:nvSpPr>
        <p:spPr bwMode="auto">
          <a:xfrm>
            <a:off x="838200" y="4262438"/>
            <a:ext cx="0" cy="725487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10" name="Line 42"/>
          <p:cNvSpPr>
            <a:spLocks noChangeShapeType="1"/>
          </p:cNvSpPr>
          <p:nvPr/>
        </p:nvSpPr>
        <p:spPr bwMode="auto">
          <a:xfrm>
            <a:off x="8458200" y="4262438"/>
            <a:ext cx="0" cy="725487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11" name="Line 43"/>
          <p:cNvSpPr>
            <a:spLocks noChangeShapeType="1"/>
          </p:cNvSpPr>
          <p:nvPr/>
        </p:nvSpPr>
        <p:spPr bwMode="auto">
          <a:xfrm>
            <a:off x="838200" y="4987925"/>
            <a:ext cx="0" cy="727075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391212" name="Line 44"/>
          <p:cNvSpPr>
            <a:spLocks noChangeShapeType="1"/>
          </p:cNvSpPr>
          <p:nvPr/>
        </p:nvSpPr>
        <p:spPr bwMode="auto">
          <a:xfrm>
            <a:off x="8458200" y="4987925"/>
            <a:ext cx="0" cy="727075"/>
          </a:xfrm>
          <a:prstGeom prst="line">
            <a:avLst/>
          </a:prstGeom>
          <a:noFill/>
          <a:ln w="76200" cap="sq">
            <a:noFill/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pic>
        <p:nvPicPr>
          <p:cNvPr id="391214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504825" y="260350"/>
            <a:ext cx="7812088" cy="1143000"/>
          </a:xfrm>
          <a:noFill/>
        </p:spPr>
        <p:txBody>
          <a:bodyPr/>
          <a:lstStyle/>
          <a:p>
            <a:r>
              <a:rPr lang="tr-TR" sz="4800" b="1" dirty="0" err="1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Periodic</a:t>
            </a:r>
            <a:r>
              <a:rPr lang="tr-TR" sz="4800" b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Asit </a:t>
            </a:r>
            <a:r>
              <a:rPr lang="tr-TR" sz="4800" b="1" dirty="0" err="1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Schiff</a:t>
            </a:r>
            <a:r>
              <a:rPr lang="tr-TR" sz="4800" b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: PAS</a:t>
            </a:r>
          </a:p>
        </p:txBody>
      </p:sp>
      <p:pic>
        <p:nvPicPr>
          <p:cNvPr id="392195" name="Picture 3" descr="21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676400"/>
            <a:ext cx="7316787" cy="4854575"/>
          </a:xfrm>
          <a:prstGeom prst="rect">
            <a:avLst/>
          </a:prstGeom>
          <a:solidFill>
            <a:srgbClr val="FF3399"/>
          </a:solidFill>
          <a:ln w="76200" cmpd="tri">
            <a:noFill/>
            <a:miter lim="800000"/>
            <a:headEnd/>
            <a:tailEnd/>
          </a:ln>
        </p:spPr>
      </p:pic>
      <p:pic>
        <p:nvPicPr>
          <p:cNvPr id="392197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NCCN Kılavuzu Versiyon 1.2016</a:t>
            </a:r>
            <a:b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Akut </a:t>
            </a:r>
            <a:r>
              <a:rPr lang="tr-TR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Lenfositik</a:t>
            </a: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Lösemi</a:t>
            </a:r>
            <a:endParaRPr lang="tr-T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71338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1000" dirty="0" smtClean="0"/>
              <a:t>                                                                       MAJÖR ALL ALT TİPLERİNE GÖRE TİPİK İMMÜNFENOTİP</a:t>
            </a:r>
          </a:p>
          <a:p>
            <a:pPr>
              <a:buNone/>
            </a:pPr>
            <a:r>
              <a:rPr lang="tr-TR" sz="1000" dirty="0" smtClean="0"/>
              <a:t>Başlangıçtaki </a:t>
            </a:r>
            <a:r>
              <a:rPr lang="tr-TR" sz="1000" dirty="0" err="1" smtClean="0"/>
              <a:t>immün</a:t>
            </a:r>
            <a:r>
              <a:rPr lang="tr-TR" sz="1000" dirty="0" smtClean="0"/>
              <a:t> </a:t>
            </a:r>
            <a:r>
              <a:rPr lang="tr-TR" sz="1000" dirty="0" err="1" smtClean="0"/>
              <a:t>fenotip</a:t>
            </a:r>
            <a:r>
              <a:rPr lang="tr-TR" sz="1000" dirty="0" smtClean="0"/>
              <a:t> belirleme paneli seri-dışı (</a:t>
            </a:r>
            <a:r>
              <a:rPr lang="tr-TR" sz="1000" dirty="0" err="1" smtClean="0"/>
              <a:t>non</a:t>
            </a:r>
            <a:r>
              <a:rPr lang="tr-TR" sz="1000" dirty="0" smtClean="0"/>
              <a:t>-</a:t>
            </a:r>
            <a:r>
              <a:rPr lang="tr-TR" sz="1000" dirty="0" err="1" smtClean="0"/>
              <a:t>lineage</a:t>
            </a:r>
            <a:r>
              <a:rPr lang="tr-TR" sz="1000" dirty="0" smtClean="0"/>
              <a:t>) </a:t>
            </a:r>
            <a:r>
              <a:rPr lang="tr-TR" sz="1000" dirty="0" err="1" smtClean="0"/>
              <a:t>antijenkerin</a:t>
            </a:r>
            <a:r>
              <a:rPr lang="tr-TR" sz="1000" dirty="0" smtClean="0"/>
              <a:t> ekspresyonunu da içerebilecek olan lösemi ile ilişkili </a:t>
            </a:r>
            <a:r>
              <a:rPr lang="tr-TR" sz="1000" dirty="0" err="1" smtClean="0"/>
              <a:t>fenotipi</a:t>
            </a:r>
            <a:r>
              <a:rPr lang="tr-TR" sz="1000" dirty="0" smtClean="0"/>
              <a:t> belirlemek için yeterince kapsamlı olmalıdır. Bu LAP,  sınıflandırmada, özellikle karışık (</a:t>
            </a:r>
            <a:r>
              <a:rPr lang="tr-TR" sz="1000" dirty="0" err="1" smtClean="0"/>
              <a:t>mikst</a:t>
            </a:r>
            <a:r>
              <a:rPr lang="tr-TR" sz="1000" dirty="0" smtClean="0"/>
              <a:t>) serili lösemilerde ve minimal </a:t>
            </a:r>
            <a:r>
              <a:rPr lang="tr-TR" sz="1000" dirty="0" err="1" smtClean="0"/>
              <a:t>rezidüel</a:t>
            </a:r>
            <a:r>
              <a:rPr lang="tr-TR" sz="1000" dirty="0" smtClean="0"/>
              <a:t> hastalığın saptanması için bir imza olarak yararlıdır.</a:t>
            </a:r>
            <a:endParaRPr lang="tr-TR" sz="1000" dirty="0"/>
          </a:p>
          <a:p>
            <a:pPr>
              <a:buNone/>
            </a:pPr>
            <a:endParaRPr lang="tr-TR" sz="1000" dirty="0" smtClean="0"/>
          </a:p>
          <a:p>
            <a:pPr>
              <a:buNone/>
            </a:pPr>
            <a:r>
              <a:rPr lang="tr-TR" sz="1000" dirty="0" smtClean="0"/>
              <a:t>B-ALL, başka türlüsü belirtilmedikçe: CD10+, CD19+, CD79a+, cCD22+, sCD22+, CD24+, PAX5+, </a:t>
            </a:r>
            <a:r>
              <a:rPr lang="tr-TR" sz="1000" dirty="0" err="1" smtClean="0"/>
              <a:t>TdT</a:t>
            </a:r>
            <a:r>
              <a:rPr lang="tr-TR" sz="1000" dirty="0" smtClean="0"/>
              <a:t>+, değişken CD20, değişken CD34.</a:t>
            </a:r>
          </a:p>
          <a:p>
            <a:r>
              <a:rPr lang="tr-TR" sz="1000" dirty="0" smtClean="0"/>
              <a:t>Erken </a:t>
            </a:r>
            <a:r>
              <a:rPr lang="tr-TR" sz="1000" dirty="0" err="1" smtClean="0"/>
              <a:t>prekürsör</a:t>
            </a:r>
            <a:r>
              <a:rPr lang="tr-TR" sz="1000" dirty="0" smtClean="0"/>
              <a:t> B-ALL(</a:t>
            </a:r>
            <a:r>
              <a:rPr lang="tr-TR" sz="1000" dirty="0" err="1" smtClean="0"/>
              <a:t>pro</a:t>
            </a:r>
            <a:r>
              <a:rPr lang="tr-TR" sz="1000" dirty="0" smtClean="0"/>
              <a:t>-B-ALL): CD10-, CD19+, cCD79a, cCD22+, </a:t>
            </a:r>
            <a:r>
              <a:rPr lang="tr-TR" sz="1000" dirty="0" err="1" smtClean="0"/>
              <a:t>TdT</a:t>
            </a:r>
            <a:r>
              <a:rPr lang="tr-TR" sz="1000" dirty="0" smtClean="0"/>
              <a:t>+.</a:t>
            </a:r>
          </a:p>
          <a:p>
            <a:r>
              <a:rPr lang="tr-TR" sz="1000" dirty="0" smtClean="0"/>
              <a:t>Sık B-ALL:CD10+</a:t>
            </a:r>
          </a:p>
          <a:p>
            <a:r>
              <a:rPr lang="tr-TR" sz="1000" dirty="0" err="1" smtClean="0"/>
              <a:t>Prekürsör</a:t>
            </a:r>
            <a:r>
              <a:rPr lang="tr-TR" sz="1000" dirty="0" smtClean="0"/>
              <a:t> B-ALL(</a:t>
            </a:r>
            <a:r>
              <a:rPr lang="tr-TR" sz="1000" dirty="0" err="1" smtClean="0"/>
              <a:t>pre</a:t>
            </a:r>
            <a:r>
              <a:rPr lang="tr-TR" sz="1000" dirty="0" smtClean="0"/>
              <a:t>-B-ALL): </a:t>
            </a:r>
            <a:r>
              <a:rPr lang="tr-TR" sz="1000" dirty="0" err="1" smtClean="0"/>
              <a:t>sitoplazmik</a:t>
            </a:r>
            <a:r>
              <a:rPr lang="tr-TR" sz="1000" dirty="0" smtClean="0"/>
              <a:t> µ+, </a:t>
            </a:r>
            <a:r>
              <a:rPr lang="tr-TR" sz="1000" dirty="0" err="1" smtClean="0"/>
              <a:t>sig</a:t>
            </a:r>
            <a:r>
              <a:rPr lang="tr-TR" sz="1000" dirty="0" smtClean="0"/>
              <a:t>-, CD10+/-.</a:t>
            </a:r>
          </a:p>
          <a:p>
            <a:endParaRPr lang="tr-TR" sz="1000" dirty="0"/>
          </a:p>
          <a:p>
            <a:pPr>
              <a:buNone/>
            </a:pPr>
            <a:r>
              <a:rPr lang="tr-TR" sz="1000" dirty="0" smtClean="0"/>
              <a:t>Yineleyici genetik anormallikleri olan B-ALL</a:t>
            </a:r>
          </a:p>
          <a:p>
            <a:r>
              <a:rPr lang="tr-TR" sz="1000" dirty="0" err="1" smtClean="0"/>
              <a:t>Hiperdiploidi</a:t>
            </a:r>
            <a:r>
              <a:rPr lang="tr-TR" sz="1000" dirty="0" smtClean="0"/>
              <a:t> (DNA indeksi&gt;1.16; yapısal anormalliği olmayan 51-65 kromozom): CD10+, CD19?, CD34+, CD45</a:t>
            </a:r>
          </a:p>
          <a:p>
            <a:r>
              <a:rPr lang="tr-TR" sz="1000" dirty="0" err="1" smtClean="0"/>
              <a:t>Hipodiploidi</a:t>
            </a:r>
            <a:r>
              <a:rPr lang="tr-TR" sz="1000" dirty="0" smtClean="0"/>
              <a:t>(&lt;46 kromozom): CD10+, CD19+, CD34+</a:t>
            </a:r>
          </a:p>
          <a:p>
            <a:r>
              <a:rPr lang="tr-TR" sz="1000" dirty="0" smtClean="0"/>
              <a:t>t(9;22)(q34;q11.2); BCR-ABL1:CD10+,CD19+,</a:t>
            </a:r>
            <a:r>
              <a:rPr lang="tr-TR" sz="1000" dirty="0" err="1" smtClean="0"/>
              <a:t>TdT</a:t>
            </a:r>
            <a:r>
              <a:rPr lang="tr-TR" sz="1000" dirty="0" smtClean="0"/>
              <a:t>+,CD13+,CD33+,CD117-</a:t>
            </a:r>
          </a:p>
          <a:p>
            <a:r>
              <a:rPr lang="tr-TR" sz="1000" dirty="0" smtClean="0"/>
              <a:t>t(v;11q23); MLL yeniden düzenlenme: CD10-,CD19+, CD24-, CD15+</a:t>
            </a:r>
          </a:p>
          <a:p>
            <a:r>
              <a:rPr lang="tr-TR" sz="1000" dirty="0" smtClean="0"/>
              <a:t>t(12;21)(p13;q22); TEL-AML1:CD10+, CD19+, </a:t>
            </a:r>
            <a:r>
              <a:rPr lang="tr-TR" sz="1000" dirty="0" err="1" smtClean="0"/>
              <a:t>TdT</a:t>
            </a:r>
            <a:r>
              <a:rPr lang="tr-TR" sz="1000" dirty="0" smtClean="0"/>
              <a:t>+, CD13+, CD34+</a:t>
            </a:r>
          </a:p>
          <a:p>
            <a:r>
              <a:rPr lang="tr-TR" sz="1000" dirty="0" smtClean="0"/>
              <a:t>t(1;19)(q23;p13.3; E2A-PBX1: CD10+,CD19+, CD20 değişken, CD34-/+, </a:t>
            </a:r>
            <a:r>
              <a:rPr lang="tr-TR" sz="1000" dirty="0" err="1" smtClean="0"/>
              <a:t>sitoplazmik</a:t>
            </a:r>
            <a:r>
              <a:rPr lang="tr-TR" sz="1000" dirty="0" smtClean="0"/>
              <a:t> µ+</a:t>
            </a:r>
          </a:p>
          <a:p>
            <a:r>
              <a:rPr lang="tr-TR" sz="1000" dirty="0" smtClean="0"/>
              <a:t>t(5;14)(q31;q32); IL3-IGH: CD10+, CD19+</a:t>
            </a:r>
          </a:p>
          <a:p>
            <a:endParaRPr lang="tr-TR" sz="1000" dirty="0"/>
          </a:p>
          <a:p>
            <a:pPr>
              <a:buNone/>
            </a:pPr>
            <a:r>
              <a:rPr lang="tr-TR" sz="1000" dirty="0" smtClean="0"/>
              <a:t>T-ALL: </a:t>
            </a:r>
            <a:r>
              <a:rPr lang="tr-TR" sz="1000" dirty="0" err="1" smtClean="0"/>
              <a:t>TdT</a:t>
            </a:r>
            <a:r>
              <a:rPr lang="tr-TR" sz="1000" dirty="0" smtClean="0"/>
              <a:t>, aşağıdakilerin tümü için değişken: CD1a, CD2, CD3,CD4,CD5,CD6,CD7,CD8,CD34</a:t>
            </a:r>
          </a:p>
          <a:p>
            <a:r>
              <a:rPr lang="tr-TR" sz="1000" dirty="0" err="1" smtClean="0"/>
              <a:t>Pro</a:t>
            </a:r>
            <a:r>
              <a:rPr lang="tr-TR" sz="1000" dirty="0" smtClean="0"/>
              <a:t>-T-ALL:cCD3+,CD7+,CD1a-,CD2-,CD4-,CD8-,CD34+/-</a:t>
            </a:r>
          </a:p>
          <a:p>
            <a:r>
              <a:rPr lang="tr-TR" sz="1000" dirty="0" err="1" smtClean="0"/>
              <a:t>Pre</a:t>
            </a:r>
            <a:r>
              <a:rPr lang="tr-TR" sz="1000" dirty="0" smtClean="0"/>
              <a:t>-T-ALL: cCD3+,CD7+,CD1a-,CD2+,CD4-,CD8-,CD34+/-</a:t>
            </a:r>
          </a:p>
          <a:p>
            <a:r>
              <a:rPr lang="tr-TR" sz="1000" dirty="0" err="1" smtClean="0"/>
              <a:t>Kortikal</a:t>
            </a:r>
            <a:r>
              <a:rPr lang="tr-TR" sz="1000" dirty="0" smtClean="0"/>
              <a:t> T-ALL: cCD3+, CD7+,CD1a+,CD2+,CD4+,CD8+,CD34-</a:t>
            </a:r>
          </a:p>
          <a:p>
            <a:r>
              <a:rPr lang="tr-TR" sz="1000" dirty="0" err="1" smtClean="0"/>
              <a:t>Medüller</a:t>
            </a:r>
            <a:r>
              <a:rPr lang="tr-TR" sz="1000" dirty="0" smtClean="0"/>
              <a:t> T-ALL: cCD3+, cCD3+, CD7+,CD1a-,CD2+,CD4+ veya CD8+,CD34-.</a:t>
            </a:r>
          </a:p>
          <a:p>
            <a:r>
              <a:rPr lang="tr-TR" sz="1000" dirty="0" smtClean="0"/>
              <a:t>ETP T-ALL: CD1 ve CD8 ekspresyonu eksik, CD5 ekspresyonu zayıf ve pozitif </a:t>
            </a:r>
            <a:r>
              <a:rPr lang="tr-TR" sz="1000" dirty="0" err="1" smtClean="0"/>
              <a:t>blastlar</a:t>
            </a:r>
            <a:r>
              <a:rPr lang="tr-TR" sz="1000" dirty="0" smtClean="0"/>
              <a:t> %75’den az ve aşağıdaki </a:t>
            </a:r>
            <a:r>
              <a:rPr lang="tr-TR" sz="1000" dirty="0" err="1" smtClean="0"/>
              <a:t>miyeloid</a:t>
            </a:r>
            <a:r>
              <a:rPr lang="tr-TR" sz="1000" dirty="0" smtClean="0"/>
              <a:t> veya kök hücre belirteçlerinin bir veya daha fazlasını </a:t>
            </a:r>
            <a:r>
              <a:rPr lang="tr-TR" sz="1000" dirty="0" err="1" smtClean="0"/>
              <a:t>lenfoblastların</a:t>
            </a:r>
            <a:r>
              <a:rPr lang="tr-TR" sz="1000" dirty="0" smtClean="0"/>
              <a:t> en az %25’inde ekspresyonu: CD117, CD34, HLA-DR, CD13, CD33, CD11b ve/veya CD65</a:t>
            </a:r>
          </a:p>
        </p:txBody>
      </p:sp>
      <p:pic>
        <p:nvPicPr>
          <p:cNvPr id="4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336" y="2492896"/>
            <a:ext cx="2808312" cy="2304256"/>
          </a:xfrm>
        </p:spPr>
        <p:txBody>
          <a:bodyPr/>
          <a:lstStyle/>
          <a:p>
            <a:pPr>
              <a:buNone/>
            </a:pPr>
            <a:r>
              <a:rPr lang="tr-TR" sz="2000" dirty="0" err="1" smtClean="0"/>
              <a:t>Prekürsör</a:t>
            </a:r>
            <a:r>
              <a:rPr lang="tr-TR" sz="2000" dirty="0" smtClean="0"/>
              <a:t> B-ALL</a:t>
            </a:r>
          </a:p>
          <a:p>
            <a:pPr>
              <a:buNone/>
            </a:pPr>
            <a:r>
              <a:rPr lang="tr-TR" sz="2000" dirty="0" smtClean="0"/>
              <a:t>CD45-</a:t>
            </a:r>
          </a:p>
          <a:p>
            <a:pPr>
              <a:buNone/>
            </a:pPr>
            <a:r>
              <a:rPr lang="tr-TR" sz="2000" dirty="0" smtClean="0"/>
              <a:t>CD19+</a:t>
            </a:r>
          </a:p>
          <a:p>
            <a:pPr>
              <a:buNone/>
            </a:pPr>
            <a:r>
              <a:rPr lang="tr-TR" sz="2000" dirty="0" smtClean="0"/>
              <a:t>CD10+</a:t>
            </a:r>
          </a:p>
          <a:p>
            <a:pPr>
              <a:buNone/>
            </a:pPr>
            <a:r>
              <a:rPr lang="tr-TR" sz="2000" dirty="0" smtClean="0"/>
              <a:t>CD33 </a:t>
            </a:r>
            <a:r>
              <a:rPr lang="tr-TR" sz="2000" dirty="0" err="1" smtClean="0"/>
              <a:t>dim</a:t>
            </a:r>
            <a:r>
              <a:rPr lang="tr-TR" sz="2000" dirty="0" smtClean="0"/>
              <a:t>+</a:t>
            </a:r>
            <a:endParaRPr lang="tr-TR" sz="2000" dirty="0"/>
          </a:p>
        </p:txBody>
      </p:sp>
      <p:sp>
        <p:nvSpPr>
          <p:cNvPr id="4" name="object 5"/>
          <p:cNvSpPr/>
          <p:nvPr/>
        </p:nvSpPr>
        <p:spPr>
          <a:xfrm>
            <a:off x="2555776" y="1268760"/>
            <a:ext cx="5745479" cy="541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Dikdörtgen 1"/>
          <p:cNvSpPr/>
          <p:nvPr/>
        </p:nvSpPr>
        <p:spPr>
          <a:xfrm>
            <a:off x="1043608" y="287922"/>
            <a:ext cx="61856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tr-T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Prekürsör</a:t>
            </a: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B-ALL </a:t>
            </a:r>
            <a:r>
              <a:rPr lang="tr-T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immünfenotipi</a:t>
            </a:r>
            <a:endParaRPr lang="tr-T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  <a:noFill/>
        </p:spPr>
        <p:txBody>
          <a:bodyPr/>
          <a:lstStyle/>
          <a:p>
            <a:r>
              <a:rPr lang="tr-TR" sz="5400" b="1" smtClean="0">
                <a:solidFill>
                  <a:srgbClr val="960000"/>
                </a:solidFill>
                <a:effectLst/>
                <a:latin typeface="Calibri" pitchFamily="34" charset="0"/>
              </a:rPr>
              <a:t>B-ALL Alttipleri</a:t>
            </a:r>
          </a:p>
        </p:txBody>
      </p:sp>
      <p:sp>
        <p:nvSpPr>
          <p:cNvPr id="393219" name="Oval 3"/>
          <p:cNvSpPr>
            <a:spLocks noChangeArrowheads="1"/>
          </p:cNvSpPr>
          <p:nvPr/>
        </p:nvSpPr>
        <p:spPr bwMode="auto">
          <a:xfrm>
            <a:off x="457200" y="26670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764700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endParaRPr lang="tr-TR">
              <a:latin typeface="Garamond" pitchFamily="18" charset="0"/>
            </a:endParaRPr>
          </a:p>
        </p:txBody>
      </p:sp>
      <p:sp>
        <p:nvSpPr>
          <p:cNvPr id="393220" name="Text Box 4"/>
          <p:cNvSpPr txBox="1">
            <a:spLocks noChangeArrowheads="1"/>
          </p:cNvSpPr>
          <p:nvPr/>
        </p:nvSpPr>
        <p:spPr bwMode="auto">
          <a:xfrm>
            <a:off x="914400" y="3168650"/>
            <a:ext cx="603250" cy="366713"/>
          </a:xfrm>
          <a:prstGeom prst="rect">
            <a:avLst/>
          </a:prstGeom>
          <a:gradFill rotWithShape="0">
            <a:gsLst>
              <a:gs pos="0">
                <a:srgbClr val="764700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b="1">
                <a:solidFill>
                  <a:srgbClr val="CCFFFF"/>
                </a:solidFill>
              </a:rPr>
              <a:t>TdT</a:t>
            </a:r>
          </a:p>
        </p:txBody>
      </p:sp>
      <p:sp>
        <p:nvSpPr>
          <p:cNvPr id="393221" name="Oval 5"/>
          <p:cNvSpPr>
            <a:spLocks noChangeArrowheads="1"/>
          </p:cNvSpPr>
          <p:nvPr/>
        </p:nvSpPr>
        <p:spPr bwMode="auto">
          <a:xfrm>
            <a:off x="2133600" y="26670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764700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endParaRPr lang="tr-TR">
              <a:latin typeface="Garamond" pitchFamily="18" charset="0"/>
            </a:endParaRPr>
          </a:p>
        </p:txBody>
      </p:sp>
      <p:sp>
        <p:nvSpPr>
          <p:cNvPr id="393222" name="Text Box 6"/>
          <p:cNvSpPr txBox="1">
            <a:spLocks noChangeArrowheads="1"/>
          </p:cNvSpPr>
          <p:nvPr/>
        </p:nvSpPr>
        <p:spPr bwMode="auto">
          <a:xfrm>
            <a:off x="2590800" y="3168650"/>
            <a:ext cx="603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>
                <a:solidFill>
                  <a:srgbClr val="CCFFFF"/>
                </a:solidFill>
              </a:rPr>
              <a:t>TdT</a:t>
            </a:r>
          </a:p>
        </p:txBody>
      </p:sp>
      <p:sp>
        <p:nvSpPr>
          <p:cNvPr id="393223" name="Oval 7"/>
          <p:cNvSpPr>
            <a:spLocks noChangeArrowheads="1"/>
          </p:cNvSpPr>
          <p:nvPr/>
        </p:nvSpPr>
        <p:spPr bwMode="auto">
          <a:xfrm>
            <a:off x="3810000" y="26670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764700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endParaRPr lang="tr-TR">
              <a:latin typeface="Garamond" pitchFamily="18" charset="0"/>
            </a:endParaRPr>
          </a:p>
        </p:txBody>
      </p:sp>
      <p:sp>
        <p:nvSpPr>
          <p:cNvPr id="393224" name="Text Box 8"/>
          <p:cNvSpPr txBox="1">
            <a:spLocks noChangeArrowheads="1"/>
          </p:cNvSpPr>
          <p:nvPr/>
        </p:nvSpPr>
        <p:spPr bwMode="auto">
          <a:xfrm>
            <a:off x="4267200" y="3168650"/>
            <a:ext cx="603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>
                <a:solidFill>
                  <a:srgbClr val="CCFFFF"/>
                </a:solidFill>
              </a:rPr>
              <a:t>TdT</a:t>
            </a:r>
          </a:p>
        </p:txBody>
      </p:sp>
      <p:sp>
        <p:nvSpPr>
          <p:cNvPr id="393225" name="Oval 9"/>
          <p:cNvSpPr>
            <a:spLocks noChangeArrowheads="1"/>
          </p:cNvSpPr>
          <p:nvPr/>
        </p:nvSpPr>
        <p:spPr bwMode="auto">
          <a:xfrm>
            <a:off x="5486400" y="26670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764700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endParaRPr lang="tr-TR">
              <a:latin typeface="Garamond" pitchFamily="18" charset="0"/>
            </a:endParaRPr>
          </a:p>
        </p:txBody>
      </p:sp>
      <p:sp>
        <p:nvSpPr>
          <p:cNvPr id="393226" name="Text Box 10"/>
          <p:cNvSpPr txBox="1">
            <a:spLocks noChangeArrowheads="1"/>
          </p:cNvSpPr>
          <p:nvPr/>
        </p:nvSpPr>
        <p:spPr bwMode="auto">
          <a:xfrm>
            <a:off x="5943600" y="3168650"/>
            <a:ext cx="603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>
                <a:solidFill>
                  <a:srgbClr val="CCFFFF"/>
                </a:solidFill>
              </a:rPr>
              <a:t>TdT</a:t>
            </a:r>
          </a:p>
        </p:txBody>
      </p:sp>
      <p:sp>
        <p:nvSpPr>
          <p:cNvPr id="393227" name="Oval 11"/>
          <p:cNvSpPr>
            <a:spLocks noChangeArrowheads="1"/>
          </p:cNvSpPr>
          <p:nvPr/>
        </p:nvSpPr>
        <p:spPr bwMode="auto">
          <a:xfrm>
            <a:off x="7162800" y="2667000"/>
            <a:ext cx="1524000" cy="1371600"/>
          </a:xfrm>
          <a:prstGeom prst="ellipse">
            <a:avLst/>
          </a:prstGeom>
          <a:gradFill rotWithShape="0">
            <a:gsLst>
              <a:gs pos="0">
                <a:srgbClr val="764700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endParaRPr lang="tr-TR">
              <a:latin typeface="Garamond" pitchFamily="18" charset="0"/>
            </a:endParaRPr>
          </a:p>
        </p:txBody>
      </p:sp>
      <p:sp>
        <p:nvSpPr>
          <p:cNvPr id="393228" name="Text Box 12"/>
          <p:cNvSpPr txBox="1">
            <a:spLocks noChangeArrowheads="1"/>
          </p:cNvSpPr>
          <p:nvPr/>
        </p:nvSpPr>
        <p:spPr bwMode="auto">
          <a:xfrm>
            <a:off x="768350" y="4219575"/>
            <a:ext cx="9842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/>
              <a:t>HLADR</a:t>
            </a:r>
          </a:p>
          <a:p>
            <a:pPr algn="ctr"/>
            <a:r>
              <a:rPr lang="tr-TR" b="1"/>
              <a:t>(CD19)</a:t>
            </a:r>
          </a:p>
          <a:p>
            <a:pPr algn="ctr"/>
            <a:r>
              <a:rPr lang="tr-TR" b="1"/>
              <a:t>(CD24)</a:t>
            </a:r>
          </a:p>
          <a:p>
            <a:pPr algn="ctr"/>
            <a:endParaRPr lang="tr-TR" b="1"/>
          </a:p>
        </p:txBody>
      </p:sp>
      <p:sp>
        <p:nvSpPr>
          <p:cNvPr id="393229" name="Text Box 13"/>
          <p:cNvSpPr txBox="1">
            <a:spLocks noChangeArrowheads="1"/>
          </p:cNvSpPr>
          <p:nvPr/>
        </p:nvSpPr>
        <p:spPr bwMode="auto">
          <a:xfrm>
            <a:off x="2368550" y="4191000"/>
            <a:ext cx="9842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/>
              <a:t>HLADR</a:t>
            </a:r>
          </a:p>
          <a:p>
            <a:pPr algn="ctr"/>
            <a:r>
              <a:rPr lang="tr-TR" b="1"/>
              <a:t>CD19</a:t>
            </a:r>
          </a:p>
          <a:p>
            <a:pPr algn="ctr"/>
            <a:r>
              <a:rPr lang="tr-TR" b="1"/>
              <a:t>CD24</a:t>
            </a:r>
          </a:p>
          <a:p>
            <a:pPr algn="ctr"/>
            <a:r>
              <a:rPr lang="tr-TR" b="1">
                <a:solidFill>
                  <a:schemeClr val="hlink"/>
                </a:solidFill>
              </a:rPr>
              <a:t>CD10</a:t>
            </a:r>
          </a:p>
          <a:p>
            <a:pPr algn="ctr"/>
            <a:r>
              <a:rPr lang="tr-TR" b="1"/>
              <a:t>(CD20)</a:t>
            </a:r>
          </a:p>
        </p:txBody>
      </p:sp>
      <p:sp>
        <p:nvSpPr>
          <p:cNvPr id="393230" name="Text Box 14"/>
          <p:cNvSpPr txBox="1">
            <a:spLocks noChangeArrowheads="1"/>
          </p:cNvSpPr>
          <p:nvPr/>
        </p:nvSpPr>
        <p:spPr bwMode="auto">
          <a:xfrm>
            <a:off x="4044950" y="4191000"/>
            <a:ext cx="9842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/>
              <a:t>HLADR</a:t>
            </a:r>
          </a:p>
          <a:p>
            <a:pPr algn="ctr"/>
            <a:r>
              <a:rPr lang="tr-TR" b="1"/>
              <a:t>CD19</a:t>
            </a:r>
          </a:p>
          <a:p>
            <a:pPr algn="ctr"/>
            <a:r>
              <a:rPr lang="tr-TR" b="1"/>
              <a:t>CD24</a:t>
            </a:r>
          </a:p>
          <a:p>
            <a:pPr algn="ctr"/>
            <a:r>
              <a:rPr lang="tr-TR" b="1"/>
              <a:t>CD10</a:t>
            </a:r>
          </a:p>
          <a:p>
            <a:pPr algn="ctr"/>
            <a:r>
              <a:rPr lang="tr-TR" b="1"/>
              <a:t>(CD20)</a:t>
            </a:r>
          </a:p>
          <a:p>
            <a:pPr algn="ctr"/>
            <a:r>
              <a:rPr lang="tr-TR" b="1"/>
              <a:t>CD22</a:t>
            </a:r>
          </a:p>
        </p:txBody>
      </p:sp>
      <p:sp>
        <p:nvSpPr>
          <p:cNvPr id="393231" name="Text Box 15"/>
          <p:cNvSpPr txBox="1">
            <a:spLocks noChangeArrowheads="1"/>
          </p:cNvSpPr>
          <p:nvPr/>
        </p:nvSpPr>
        <p:spPr bwMode="auto">
          <a:xfrm>
            <a:off x="5791200" y="4203700"/>
            <a:ext cx="9842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/>
              <a:t>HLADR</a:t>
            </a:r>
          </a:p>
          <a:p>
            <a:pPr algn="ctr"/>
            <a:r>
              <a:rPr lang="tr-TR" b="1"/>
              <a:t>CD19</a:t>
            </a:r>
          </a:p>
          <a:p>
            <a:pPr algn="ctr"/>
            <a:r>
              <a:rPr lang="tr-TR" b="1"/>
              <a:t>CD24</a:t>
            </a:r>
          </a:p>
          <a:p>
            <a:pPr algn="ctr"/>
            <a:r>
              <a:rPr lang="tr-TR" b="1"/>
              <a:t>CD10</a:t>
            </a:r>
          </a:p>
          <a:p>
            <a:pPr algn="ctr"/>
            <a:r>
              <a:rPr lang="tr-TR" b="1"/>
              <a:t>(CD20)</a:t>
            </a:r>
          </a:p>
          <a:p>
            <a:pPr algn="ctr"/>
            <a:r>
              <a:rPr lang="tr-TR" b="1"/>
              <a:t>CD22</a:t>
            </a:r>
          </a:p>
        </p:txBody>
      </p:sp>
      <p:sp>
        <p:nvSpPr>
          <p:cNvPr id="393232" name="Text Box 16"/>
          <p:cNvSpPr txBox="1">
            <a:spLocks noChangeArrowheads="1"/>
          </p:cNvSpPr>
          <p:nvPr/>
        </p:nvSpPr>
        <p:spPr bwMode="auto">
          <a:xfrm>
            <a:off x="7543800" y="4191000"/>
            <a:ext cx="9842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/>
              <a:t>HLADR</a:t>
            </a:r>
          </a:p>
          <a:p>
            <a:pPr algn="ctr"/>
            <a:r>
              <a:rPr lang="tr-TR" b="1"/>
              <a:t>CD19</a:t>
            </a:r>
          </a:p>
          <a:p>
            <a:pPr algn="ctr"/>
            <a:r>
              <a:rPr lang="tr-TR" b="1"/>
              <a:t>CD24</a:t>
            </a:r>
          </a:p>
          <a:p>
            <a:pPr algn="ctr"/>
            <a:r>
              <a:rPr lang="tr-TR" b="1"/>
              <a:t>CD10</a:t>
            </a:r>
          </a:p>
          <a:p>
            <a:pPr algn="ctr"/>
            <a:r>
              <a:rPr lang="tr-TR" b="1"/>
              <a:t>CD20</a:t>
            </a:r>
          </a:p>
          <a:p>
            <a:pPr algn="ctr"/>
            <a:r>
              <a:rPr lang="tr-TR" b="1"/>
              <a:t>CD22</a:t>
            </a:r>
          </a:p>
        </p:txBody>
      </p:sp>
      <p:sp>
        <p:nvSpPr>
          <p:cNvPr id="393233" name="Text Box 17"/>
          <p:cNvSpPr txBox="1">
            <a:spLocks noChangeArrowheads="1"/>
          </p:cNvSpPr>
          <p:nvPr/>
        </p:nvSpPr>
        <p:spPr bwMode="auto">
          <a:xfrm>
            <a:off x="228600" y="1219200"/>
            <a:ext cx="1941513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Pro-B</a:t>
            </a:r>
          </a:p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Pre-pre-B</a:t>
            </a:r>
          </a:p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CD10</a:t>
            </a:r>
            <a:r>
              <a:rPr lang="tr-TR" b="1" baseline="30000">
                <a:solidFill>
                  <a:srgbClr val="960000"/>
                </a:solidFill>
                <a:latin typeface="Calibri" pitchFamily="34" charset="0"/>
              </a:rPr>
              <a:t>-</a:t>
            </a:r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erken pre-B</a:t>
            </a:r>
          </a:p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Null-Hücre</a:t>
            </a:r>
          </a:p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B1-alttip</a:t>
            </a:r>
          </a:p>
        </p:txBody>
      </p:sp>
      <p:sp>
        <p:nvSpPr>
          <p:cNvPr id="393234" name="Text Box 18"/>
          <p:cNvSpPr txBox="1">
            <a:spLocks noChangeArrowheads="1"/>
          </p:cNvSpPr>
          <p:nvPr/>
        </p:nvSpPr>
        <p:spPr bwMode="auto">
          <a:xfrm>
            <a:off x="2057400" y="1444625"/>
            <a:ext cx="2057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Erken-Pre-B</a:t>
            </a:r>
          </a:p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CD10</a:t>
            </a:r>
            <a:r>
              <a:rPr lang="tr-TR" b="1" baseline="30000">
                <a:solidFill>
                  <a:srgbClr val="960000"/>
                </a:solidFill>
                <a:latin typeface="Calibri" pitchFamily="34" charset="0"/>
              </a:rPr>
              <a:t>+</a:t>
            </a:r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erken pre-B</a:t>
            </a:r>
          </a:p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Common-ALL</a:t>
            </a:r>
          </a:p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B2-alttip</a:t>
            </a:r>
          </a:p>
        </p:txBody>
      </p:sp>
      <p:sp>
        <p:nvSpPr>
          <p:cNvPr id="393235" name="Text Box 19"/>
          <p:cNvSpPr txBox="1">
            <a:spLocks noChangeArrowheads="1"/>
          </p:cNvSpPr>
          <p:nvPr/>
        </p:nvSpPr>
        <p:spPr bwMode="auto">
          <a:xfrm>
            <a:off x="4611688" y="1295400"/>
            <a:ext cx="7000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Pre-B</a:t>
            </a:r>
          </a:p>
        </p:txBody>
      </p:sp>
      <p:sp>
        <p:nvSpPr>
          <p:cNvPr id="393236" name="Text Box 20"/>
          <p:cNvSpPr txBox="1">
            <a:spLocks noChangeArrowheads="1"/>
          </p:cNvSpPr>
          <p:nvPr/>
        </p:nvSpPr>
        <p:spPr bwMode="auto">
          <a:xfrm>
            <a:off x="5724525" y="1066800"/>
            <a:ext cx="1101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Geçişsel</a:t>
            </a:r>
          </a:p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Pre-B-ALL</a:t>
            </a:r>
          </a:p>
        </p:txBody>
      </p:sp>
      <p:sp>
        <p:nvSpPr>
          <p:cNvPr id="393237" name="Text Box 21"/>
          <p:cNvSpPr txBox="1">
            <a:spLocks noChangeArrowheads="1"/>
          </p:cNvSpPr>
          <p:nvPr/>
        </p:nvSpPr>
        <p:spPr bwMode="auto">
          <a:xfrm>
            <a:off x="7664450" y="1131888"/>
            <a:ext cx="746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Olgun</a:t>
            </a:r>
          </a:p>
          <a:p>
            <a:pPr algn="ctr"/>
            <a:r>
              <a:rPr lang="tr-TR" b="1">
                <a:solidFill>
                  <a:srgbClr val="960000"/>
                </a:solidFill>
                <a:latin typeface="Calibri" pitchFamily="34" charset="0"/>
              </a:rPr>
              <a:t>B-ALL</a:t>
            </a:r>
          </a:p>
        </p:txBody>
      </p:sp>
      <p:cxnSp>
        <p:nvCxnSpPr>
          <p:cNvPr id="393238" name="AutoShape 22"/>
          <p:cNvCxnSpPr>
            <a:cxnSpLocks noChangeShapeType="1"/>
          </p:cNvCxnSpPr>
          <p:nvPr/>
        </p:nvCxnSpPr>
        <p:spPr bwMode="auto">
          <a:xfrm rot="5400000" flipV="1">
            <a:off x="6319044" y="816769"/>
            <a:ext cx="1588" cy="3352800"/>
          </a:xfrm>
          <a:prstGeom prst="bentConnector3">
            <a:avLst>
              <a:gd name="adj1" fmla="val -14400005"/>
            </a:avLst>
          </a:prstGeom>
          <a:noFill/>
          <a:ln w="38100">
            <a:solidFill>
              <a:schemeClr val="tx1"/>
            </a:solidFill>
            <a:miter lim="800000"/>
            <a:headEnd type="triangle" w="med" len="med"/>
            <a:tailEnd type="triangle" w="med" len="med"/>
          </a:ln>
        </p:spPr>
      </p:cxnSp>
      <p:sp>
        <p:nvSpPr>
          <p:cNvPr id="393239" name="Text Box 23"/>
          <p:cNvSpPr txBox="1">
            <a:spLocks noChangeArrowheads="1"/>
          </p:cNvSpPr>
          <p:nvPr/>
        </p:nvSpPr>
        <p:spPr bwMode="auto">
          <a:xfrm>
            <a:off x="5813425" y="1773238"/>
            <a:ext cx="1009650" cy="3365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sz="1600" b="1">
                <a:solidFill>
                  <a:srgbClr val="0E06B6"/>
                </a:solidFill>
              </a:rPr>
              <a:t>B3 Alltip</a:t>
            </a:r>
          </a:p>
        </p:txBody>
      </p:sp>
      <p:sp>
        <p:nvSpPr>
          <p:cNvPr id="393240" name="Text Box 24"/>
          <p:cNvSpPr txBox="1">
            <a:spLocks noChangeArrowheads="1"/>
          </p:cNvSpPr>
          <p:nvPr/>
        </p:nvSpPr>
        <p:spPr bwMode="auto">
          <a:xfrm>
            <a:off x="6629400" y="2224088"/>
            <a:ext cx="3159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>
                <a:latin typeface="Symbol" pitchFamily="18" charset="2"/>
              </a:rPr>
              <a:t>m</a:t>
            </a:r>
          </a:p>
        </p:txBody>
      </p:sp>
      <p:sp>
        <p:nvSpPr>
          <p:cNvPr id="393241" name="Text Box 25"/>
          <p:cNvSpPr txBox="1">
            <a:spLocks noChangeArrowheads="1"/>
          </p:cNvSpPr>
          <p:nvPr/>
        </p:nvSpPr>
        <p:spPr bwMode="auto">
          <a:xfrm>
            <a:off x="8412163" y="2286000"/>
            <a:ext cx="38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tr-TR" b="1"/>
              <a:t>Ig</a:t>
            </a:r>
          </a:p>
        </p:txBody>
      </p:sp>
      <p:sp>
        <p:nvSpPr>
          <p:cNvPr id="393242" name="Line 26"/>
          <p:cNvSpPr>
            <a:spLocks noChangeShapeType="1"/>
          </p:cNvSpPr>
          <p:nvPr/>
        </p:nvSpPr>
        <p:spPr bwMode="auto">
          <a:xfrm flipH="1">
            <a:off x="6553200" y="2590800"/>
            <a:ext cx="1524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tr-TR"/>
          </a:p>
        </p:txBody>
      </p:sp>
      <p:sp>
        <p:nvSpPr>
          <p:cNvPr id="393243" name="Line 27"/>
          <p:cNvSpPr>
            <a:spLocks noChangeShapeType="1"/>
          </p:cNvSpPr>
          <p:nvPr/>
        </p:nvSpPr>
        <p:spPr bwMode="auto">
          <a:xfrm flipH="1">
            <a:off x="8382000" y="2667000"/>
            <a:ext cx="15240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tr-TR"/>
          </a:p>
        </p:txBody>
      </p:sp>
      <p:pic>
        <p:nvPicPr>
          <p:cNvPr id="39324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954963" y="3175"/>
            <a:ext cx="1258887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46088" y="260350"/>
            <a:ext cx="8229600" cy="1143000"/>
          </a:xfrm>
          <a:noFill/>
        </p:spPr>
        <p:txBody>
          <a:bodyPr/>
          <a:lstStyle/>
          <a:p>
            <a:r>
              <a:rPr lang="tr-TR" b="1" dirty="0" err="1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İmmun</a:t>
            </a:r>
            <a:r>
              <a:rPr lang="tr-TR" b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tr-TR" b="1" dirty="0" err="1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Fenotiplendirme</a:t>
            </a:r>
            <a:endParaRPr lang="tr-TR" b="1" dirty="0" smtClean="0">
              <a:solidFill>
                <a:srgbClr val="96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2133600"/>
            <a:ext cx="8229600" cy="4525963"/>
          </a:xfrm>
          <a:noFill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tr-TR" sz="4400" b="1" dirty="0" smtClean="0">
                <a:solidFill>
                  <a:srgbClr val="960000"/>
                </a:solidFill>
                <a:effectLst/>
                <a:latin typeface="Calibri" pitchFamily="34" charset="0"/>
              </a:rPr>
              <a:t>CD antijenleri</a:t>
            </a:r>
          </a:p>
          <a:p>
            <a:pPr algn="ctr">
              <a:buFont typeface="Wingdings" pitchFamily="2" charset="2"/>
              <a:buNone/>
            </a:pPr>
            <a:endParaRPr lang="tr-TR" sz="1800" b="1" dirty="0" smtClean="0">
              <a:solidFill>
                <a:srgbClr val="960000"/>
              </a:solidFill>
              <a:effectLst/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4400" b="1" dirty="0" smtClean="0">
                <a:solidFill>
                  <a:srgbClr val="0E06B6"/>
                </a:solidFill>
                <a:effectLst/>
                <a:latin typeface="Calibri" pitchFamily="34" charset="0"/>
              </a:rPr>
              <a:t>13,14,33,34	 	AML</a:t>
            </a:r>
          </a:p>
          <a:p>
            <a:pPr>
              <a:buFont typeface="Wingdings" pitchFamily="2" charset="2"/>
              <a:buChar char="v"/>
            </a:pPr>
            <a:r>
              <a:rPr lang="tr-TR" sz="4400" b="1" dirty="0" smtClean="0">
                <a:solidFill>
                  <a:srgbClr val="C00000"/>
                </a:solidFill>
                <a:effectLst/>
                <a:latin typeface="Calibri" pitchFamily="34" charset="0"/>
              </a:rPr>
              <a:t>2,3,4,8 			T-ALL</a:t>
            </a:r>
          </a:p>
          <a:p>
            <a:pPr>
              <a:buFont typeface="Wingdings" pitchFamily="2" charset="2"/>
              <a:buChar char="v"/>
            </a:pPr>
            <a:r>
              <a:rPr lang="tr-TR" sz="4400" b="1" dirty="0" smtClean="0">
                <a:solidFill>
                  <a:schemeClr val="accent3">
                    <a:lumMod val="75000"/>
                  </a:schemeClr>
                </a:solidFill>
                <a:effectLst/>
                <a:latin typeface="Calibri" pitchFamily="34" charset="0"/>
              </a:rPr>
              <a:t>19,20,22 			B-ALL</a:t>
            </a:r>
          </a:p>
        </p:txBody>
      </p:sp>
      <p:pic>
        <p:nvPicPr>
          <p:cNvPr id="395269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71600" y="476672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r-T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ALL’de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Genetik Risk Sınıflandırmasının Kompleksliği</a:t>
            </a:r>
          </a:p>
        </p:txBody>
      </p:sp>
      <p:sp>
        <p:nvSpPr>
          <p:cNvPr id="6" name="object 19"/>
          <p:cNvSpPr/>
          <p:nvPr/>
        </p:nvSpPr>
        <p:spPr>
          <a:xfrm>
            <a:off x="367283" y="1034795"/>
            <a:ext cx="8471916" cy="5718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20"/>
          <p:cNvSpPr/>
          <p:nvPr/>
        </p:nvSpPr>
        <p:spPr>
          <a:xfrm>
            <a:off x="6979158" y="4528566"/>
            <a:ext cx="979932" cy="704088"/>
          </a:xfrm>
          <a:custGeom>
            <a:avLst/>
            <a:gdLst/>
            <a:ahLst/>
            <a:cxnLst/>
            <a:rect l="l" t="t" r="r" b="b"/>
            <a:pathLst>
              <a:path w="979931" h="704088">
                <a:moveTo>
                  <a:pt x="0" y="352043"/>
                </a:moveTo>
                <a:lnTo>
                  <a:pt x="6411" y="294938"/>
                </a:lnTo>
                <a:lnTo>
                  <a:pt x="24975" y="240767"/>
                </a:lnTo>
                <a:lnTo>
                  <a:pt x="54682" y="190255"/>
                </a:lnTo>
                <a:lnTo>
                  <a:pt x="94524" y="144127"/>
                </a:lnTo>
                <a:lnTo>
                  <a:pt x="143494" y="103108"/>
                </a:lnTo>
                <a:lnTo>
                  <a:pt x="171086" y="84740"/>
                </a:lnTo>
                <a:lnTo>
                  <a:pt x="200582" y="67921"/>
                </a:lnTo>
                <a:lnTo>
                  <a:pt x="231856" y="52742"/>
                </a:lnTo>
                <a:lnTo>
                  <a:pt x="264782" y="39292"/>
                </a:lnTo>
                <a:lnTo>
                  <a:pt x="299233" y="27664"/>
                </a:lnTo>
                <a:lnTo>
                  <a:pt x="335084" y="17946"/>
                </a:lnTo>
                <a:lnTo>
                  <a:pt x="372209" y="10230"/>
                </a:lnTo>
                <a:lnTo>
                  <a:pt x="410482" y="4607"/>
                </a:lnTo>
                <a:lnTo>
                  <a:pt x="449776" y="1166"/>
                </a:lnTo>
                <a:lnTo>
                  <a:pt x="489966" y="0"/>
                </a:lnTo>
                <a:lnTo>
                  <a:pt x="530155" y="1166"/>
                </a:lnTo>
                <a:lnTo>
                  <a:pt x="569449" y="4607"/>
                </a:lnTo>
                <a:lnTo>
                  <a:pt x="607722" y="10230"/>
                </a:lnTo>
                <a:lnTo>
                  <a:pt x="644847" y="17946"/>
                </a:lnTo>
                <a:lnTo>
                  <a:pt x="680698" y="27664"/>
                </a:lnTo>
                <a:lnTo>
                  <a:pt x="715149" y="39292"/>
                </a:lnTo>
                <a:lnTo>
                  <a:pt x="748075" y="52742"/>
                </a:lnTo>
                <a:lnTo>
                  <a:pt x="779349" y="67921"/>
                </a:lnTo>
                <a:lnTo>
                  <a:pt x="808845" y="84740"/>
                </a:lnTo>
                <a:lnTo>
                  <a:pt x="836437" y="103108"/>
                </a:lnTo>
                <a:lnTo>
                  <a:pt x="885407" y="144127"/>
                </a:lnTo>
                <a:lnTo>
                  <a:pt x="925249" y="190255"/>
                </a:lnTo>
                <a:lnTo>
                  <a:pt x="954956" y="240767"/>
                </a:lnTo>
                <a:lnTo>
                  <a:pt x="973520" y="294938"/>
                </a:lnTo>
                <a:lnTo>
                  <a:pt x="979932" y="352043"/>
                </a:lnTo>
                <a:lnTo>
                  <a:pt x="978308" y="380918"/>
                </a:lnTo>
                <a:lnTo>
                  <a:pt x="965694" y="436647"/>
                </a:lnTo>
                <a:lnTo>
                  <a:pt x="941433" y="489078"/>
                </a:lnTo>
                <a:lnTo>
                  <a:pt x="906532" y="537489"/>
                </a:lnTo>
                <a:lnTo>
                  <a:pt x="862000" y="581153"/>
                </a:lnTo>
                <a:lnTo>
                  <a:pt x="808845" y="619347"/>
                </a:lnTo>
                <a:lnTo>
                  <a:pt x="779349" y="636166"/>
                </a:lnTo>
                <a:lnTo>
                  <a:pt x="748075" y="651345"/>
                </a:lnTo>
                <a:lnTo>
                  <a:pt x="715149" y="664795"/>
                </a:lnTo>
                <a:lnTo>
                  <a:pt x="680698" y="676423"/>
                </a:lnTo>
                <a:lnTo>
                  <a:pt x="644847" y="686141"/>
                </a:lnTo>
                <a:lnTo>
                  <a:pt x="607722" y="693857"/>
                </a:lnTo>
                <a:lnTo>
                  <a:pt x="569449" y="699480"/>
                </a:lnTo>
                <a:lnTo>
                  <a:pt x="530155" y="702921"/>
                </a:lnTo>
                <a:lnTo>
                  <a:pt x="489966" y="704087"/>
                </a:lnTo>
                <a:lnTo>
                  <a:pt x="449776" y="702921"/>
                </a:lnTo>
                <a:lnTo>
                  <a:pt x="410482" y="699480"/>
                </a:lnTo>
                <a:lnTo>
                  <a:pt x="372209" y="693857"/>
                </a:lnTo>
                <a:lnTo>
                  <a:pt x="335084" y="686141"/>
                </a:lnTo>
                <a:lnTo>
                  <a:pt x="299233" y="676423"/>
                </a:lnTo>
                <a:lnTo>
                  <a:pt x="264782" y="664795"/>
                </a:lnTo>
                <a:lnTo>
                  <a:pt x="231856" y="651345"/>
                </a:lnTo>
                <a:lnTo>
                  <a:pt x="200582" y="636166"/>
                </a:lnTo>
                <a:lnTo>
                  <a:pt x="171086" y="619347"/>
                </a:lnTo>
                <a:lnTo>
                  <a:pt x="143494" y="600979"/>
                </a:lnTo>
                <a:lnTo>
                  <a:pt x="94524" y="559960"/>
                </a:lnTo>
                <a:lnTo>
                  <a:pt x="54682" y="513832"/>
                </a:lnTo>
                <a:lnTo>
                  <a:pt x="24975" y="463320"/>
                </a:lnTo>
                <a:lnTo>
                  <a:pt x="6411" y="409149"/>
                </a:lnTo>
                <a:lnTo>
                  <a:pt x="0" y="352043"/>
                </a:lnTo>
                <a:close/>
              </a:path>
            </a:pathLst>
          </a:custGeom>
          <a:ln w="38100">
            <a:solidFill>
              <a:srgbClr val="00CC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21"/>
          <p:cNvSpPr/>
          <p:nvPr/>
        </p:nvSpPr>
        <p:spPr>
          <a:xfrm>
            <a:off x="6896861" y="2259329"/>
            <a:ext cx="1578864" cy="705612"/>
          </a:xfrm>
          <a:custGeom>
            <a:avLst/>
            <a:gdLst/>
            <a:ahLst/>
            <a:cxnLst/>
            <a:rect l="l" t="t" r="r" b="b"/>
            <a:pathLst>
              <a:path w="1578863" h="705612">
                <a:moveTo>
                  <a:pt x="0" y="352806"/>
                </a:moveTo>
                <a:lnTo>
                  <a:pt x="10332" y="295586"/>
                </a:lnTo>
                <a:lnTo>
                  <a:pt x="40245" y="241304"/>
                </a:lnTo>
                <a:lnTo>
                  <a:pt x="88115" y="190685"/>
                </a:lnTo>
                <a:lnTo>
                  <a:pt x="118275" y="166976"/>
                </a:lnTo>
                <a:lnTo>
                  <a:pt x="152314" y="144456"/>
                </a:lnTo>
                <a:lnTo>
                  <a:pt x="190030" y="123216"/>
                </a:lnTo>
                <a:lnTo>
                  <a:pt x="231219" y="103346"/>
                </a:lnTo>
                <a:lnTo>
                  <a:pt x="275678" y="84937"/>
                </a:lnTo>
                <a:lnTo>
                  <a:pt x="323203" y="68080"/>
                </a:lnTo>
                <a:lnTo>
                  <a:pt x="373593" y="52865"/>
                </a:lnTo>
                <a:lnTo>
                  <a:pt x="426642" y="39385"/>
                </a:lnTo>
                <a:lnTo>
                  <a:pt x="482149" y="27729"/>
                </a:lnTo>
                <a:lnTo>
                  <a:pt x="539910" y="17989"/>
                </a:lnTo>
                <a:lnTo>
                  <a:pt x="599722" y="10255"/>
                </a:lnTo>
                <a:lnTo>
                  <a:pt x="661382" y="4618"/>
                </a:lnTo>
                <a:lnTo>
                  <a:pt x="724686" y="1169"/>
                </a:lnTo>
                <a:lnTo>
                  <a:pt x="789432" y="0"/>
                </a:lnTo>
                <a:lnTo>
                  <a:pt x="854177" y="1169"/>
                </a:lnTo>
                <a:lnTo>
                  <a:pt x="917481" y="4618"/>
                </a:lnTo>
                <a:lnTo>
                  <a:pt x="979141" y="10255"/>
                </a:lnTo>
                <a:lnTo>
                  <a:pt x="1038953" y="17989"/>
                </a:lnTo>
                <a:lnTo>
                  <a:pt x="1096714" y="27729"/>
                </a:lnTo>
                <a:lnTo>
                  <a:pt x="1152221" y="39385"/>
                </a:lnTo>
                <a:lnTo>
                  <a:pt x="1205270" y="52865"/>
                </a:lnTo>
                <a:lnTo>
                  <a:pt x="1255660" y="68080"/>
                </a:lnTo>
                <a:lnTo>
                  <a:pt x="1303185" y="84937"/>
                </a:lnTo>
                <a:lnTo>
                  <a:pt x="1347644" y="103346"/>
                </a:lnTo>
                <a:lnTo>
                  <a:pt x="1388833" y="123216"/>
                </a:lnTo>
                <a:lnTo>
                  <a:pt x="1426549" y="144456"/>
                </a:lnTo>
                <a:lnTo>
                  <a:pt x="1460588" y="166976"/>
                </a:lnTo>
                <a:lnTo>
                  <a:pt x="1490748" y="190685"/>
                </a:lnTo>
                <a:lnTo>
                  <a:pt x="1538618" y="241304"/>
                </a:lnTo>
                <a:lnTo>
                  <a:pt x="1568531" y="295586"/>
                </a:lnTo>
                <a:lnTo>
                  <a:pt x="1578864" y="352806"/>
                </a:lnTo>
                <a:lnTo>
                  <a:pt x="1576247" y="381737"/>
                </a:lnTo>
                <a:lnTo>
                  <a:pt x="1555920" y="437579"/>
                </a:lnTo>
                <a:lnTo>
                  <a:pt x="1516826" y="490120"/>
                </a:lnTo>
                <a:lnTo>
                  <a:pt x="1460588" y="538635"/>
                </a:lnTo>
                <a:lnTo>
                  <a:pt x="1426549" y="561155"/>
                </a:lnTo>
                <a:lnTo>
                  <a:pt x="1388833" y="582395"/>
                </a:lnTo>
                <a:lnTo>
                  <a:pt x="1347644" y="602265"/>
                </a:lnTo>
                <a:lnTo>
                  <a:pt x="1303185" y="620674"/>
                </a:lnTo>
                <a:lnTo>
                  <a:pt x="1255660" y="637531"/>
                </a:lnTo>
                <a:lnTo>
                  <a:pt x="1205270" y="652746"/>
                </a:lnTo>
                <a:lnTo>
                  <a:pt x="1152221" y="666226"/>
                </a:lnTo>
                <a:lnTo>
                  <a:pt x="1096714" y="677882"/>
                </a:lnTo>
                <a:lnTo>
                  <a:pt x="1038953" y="687622"/>
                </a:lnTo>
                <a:lnTo>
                  <a:pt x="979141" y="695356"/>
                </a:lnTo>
                <a:lnTo>
                  <a:pt x="917481" y="700993"/>
                </a:lnTo>
                <a:lnTo>
                  <a:pt x="854177" y="704442"/>
                </a:lnTo>
                <a:lnTo>
                  <a:pt x="789432" y="705612"/>
                </a:lnTo>
                <a:lnTo>
                  <a:pt x="724686" y="704442"/>
                </a:lnTo>
                <a:lnTo>
                  <a:pt x="661382" y="700993"/>
                </a:lnTo>
                <a:lnTo>
                  <a:pt x="599722" y="695356"/>
                </a:lnTo>
                <a:lnTo>
                  <a:pt x="539910" y="687622"/>
                </a:lnTo>
                <a:lnTo>
                  <a:pt x="482149" y="677882"/>
                </a:lnTo>
                <a:lnTo>
                  <a:pt x="426642" y="666226"/>
                </a:lnTo>
                <a:lnTo>
                  <a:pt x="373593" y="652746"/>
                </a:lnTo>
                <a:lnTo>
                  <a:pt x="323203" y="637531"/>
                </a:lnTo>
                <a:lnTo>
                  <a:pt x="275678" y="620674"/>
                </a:lnTo>
                <a:lnTo>
                  <a:pt x="231219" y="602265"/>
                </a:lnTo>
                <a:lnTo>
                  <a:pt x="190030" y="582395"/>
                </a:lnTo>
                <a:lnTo>
                  <a:pt x="152314" y="561155"/>
                </a:lnTo>
                <a:lnTo>
                  <a:pt x="118275" y="538635"/>
                </a:lnTo>
                <a:lnTo>
                  <a:pt x="88115" y="514926"/>
                </a:lnTo>
                <a:lnTo>
                  <a:pt x="40245" y="464307"/>
                </a:lnTo>
                <a:lnTo>
                  <a:pt x="10332" y="410025"/>
                </a:lnTo>
                <a:lnTo>
                  <a:pt x="0" y="352806"/>
                </a:lnTo>
                <a:close/>
              </a:path>
            </a:pathLst>
          </a:custGeom>
          <a:ln w="38100">
            <a:solidFill>
              <a:srgbClr val="00CC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22"/>
          <p:cNvSpPr/>
          <p:nvPr/>
        </p:nvSpPr>
        <p:spPr>
          <a:xfrm>
            <a:off x="1239774" y="3429762"/>
            <a:ext cx="978408" cy="705612"/>
          </a:xfrm>
          <a:custGeom>
            <a:avLst/>
            <a:gdLst/>
            <a:ahLst/>
            <a:cxnLst/>
            <a:rect l="l" t="t" r="r" b="b"/>
            <a:pathLst>
              <a:path w="978408" h="705612">
                <a:moveTo>
                  <a:pt x="0" y="352806"/>
                </a:moveTo>
                <a:lnTo>
                  <a:pt x="6404" y="295586"/>
                </a:lnTo>
                <a:lnTo>
                  <a:pt x="24944" y="241304"/>
                </a:lnTo>
                <a:lnTo>
                  <a:pt x="54613" y="190685"/>
                </a:lnTo>
                <a:lnTo>
                  <a:pt x="94402" y="144456"/>
                </a:lnTo>
                <a:lnTo>
                  <a:pt x="143303" y="103346"/>
                </a:lnTo>
                <a:lnTo>
                  <a:pt x="170856" y="84937"/>
                </a:lnTo>
                <a:lnTo>
                  <a:pt x="200308" y="68080"/>
                </a:lnTo>
                <a:lnTo>
                  <a:pt x="231534" y="52865"/>
                </a:lnTo>
                <a:lnTo>
                  <a:pt x="264409" y="39385"/>
                </a:lnTo>
                <a:lnTo>
                  <a:pt x="298805" y="27729"/>
                </a:lnTo>
                <a:lnTo>
                  <a:pt x="334597" y="17989"/>
                </a:lnTo>
                <a:lnTo>
                  <a:pt x="371659" y="10255"/>
                </a:lnTo>
                <a:lnTo>
                  <a:pt x="409864" y="4618"/>
                </a:lnTo>
                <a:lnTo>
                  <a:pt x="449088" y="1169"/>
                </a:lnTo>
                <a:lnTo>
                  <a:pt x="489204" y="0"/>
                </a:lnTo>
                <a:lnTo>
                  <a:pt x="529319" y="1169"/>
                </a:lnTo>
                <a:lnTo>
                  <a:pt x="568543" y="4618"/>
                </a:lnTo>
                <a:lnTo>
                  <a:pt x="606748" y="10255"/>
                </a:lnTo>
                <a:lnTo>
                  <a:pt x="643810" y="17989"/>
                </a:lnTo>
                <a:lnTo>
                  <a:pt x="679602" y="27729"/>
                </a:lnTo>
                <a:lnTo>
                  <a:pt x="713998" y="39385"/>
                </a:lnTo>
                <a:lnTo>
                  <a:pt x="746873" y="52865"/>
                </a:lnTo>
                <a:lnTo>
                  <a:pt x="778099" y="68080"/>
                </a:lnTo>
                <a:lnTo>
                  <a:pt x="807551" y="84937"/>
                </a:lnTo>
                <a:lnTo>
                  <a:pt x="835104" y="103346"/>
                </a:lnTo>
                <a:lnTo>
                  <a:pt x="884005" y="144456"/>
                </a:lnTo>
                <a:lnTo>
                  <a:pt x="923794" y="190685"/>
                </a:lnTo>
                <a:lnTo>
                  <a:pt x="953463" y="241304"/>
                </a:lnTo>
                <a:lnTo>
                  <a:pt x="972003" y="295586"/>
                </a:lnTo>
                <a:lnTo>
                  <a:pt x="978408" y="352806"/>
                </a:lnTo>
                <a:lnTo>
                  <a:pt x="976785" y="381737"/>
                </a:lnTo>
                <a:lnTo>
                  <a:pt x="964187" y="437579"/>
                </a:lnTo>
                <a:lnTo>
                  <a:pt x="939956" y="490120"/>
                </a:lnTo>
                <a:lnTo>
                  <a:pt x="905101" y="538635"/>
                </a:lnTo>
                <a:lnTo>
                  <a:pt x="860630" y="582395"/>
                </a:lnTo>
                <a:lnTo>
                  <a:pt x="807551" y="620674"/>
                </a:lnTo>
                <a:lnTo>
                  <a:pt x="778099" y="637531"/>
                </a:lnTo>
                <a:lnTo>
                  <a:pt x="746873" y="652746"/>
                </a:lnTo>
                <a:lnTo>
                  <a:pt x="713998" y="666226"/>
                </a:lnTo>
                <a:lnTo>
                  <a:pt x="679602" y="677882"/>
                </a:lnTo>
                <a:lnTo>
                  <a:pt x="643810" y="687622"/>
                </a:lnTo>
                <a:lnTo>
                  <a:pt x="606748" y="695356"/>
                </a:lnTo>
                <a:lnTo>
                  <a:pt x="568543" y="700993"/>
                </a:lnTo>
                <a:lnTo>
                  <a:pt x="529319" y="704442"/>
                </a:lnTo>
                <a:lnTo>
                  <a:pt x="489204" y="705612"/>
                </a:lnTo>
                <a:lnTo>
                  <a:pt x="449088" y="704442"/>
                </a:lnTo>
                <a:lnTo>
                  <a:pt x="409864" y="700993"/>
                </a:lnTo>
                <a:lnTo>
                  <a:pt x="371659" y="695356"/>
                </a:lnTo>
                <a:lnTo>
                  <a:pt x="334597" y="687622"/>
                </a:lnTo>
                <a:lnTo>
                  <a:pt x="298805" y="677882"/>
                </a:lnTo>
                <a:lnTo>
                  <a:pt x="264409" y="666226"/>
                </a:lnTo>
                <a:lnTo>
                  <a:pt x="231534" y="652746"/>
                </a:lnTo>
                <a:lnTo>
                  <a:pt x="200308" y="637531"/>
                </a:lnTo>
                <a:lnTo>
                  <a:pt x="170856" y="620674"/>
                </a:lnTo>
                <a:lnTo>
                  <a:pt x="143303" y="602265"/>
                </a:lnTo>
                <a:lnTo>
                  <a:pt x="94402" y="561155"/>
                </a:lnTo>
                <a:lnTo>
                  <a:pt x="54613" y="514926"/>
                </a:lnTo>
                <a:lnTo>
                  <a:pt x="24944" y="464307"/>
                </a:lnTo>
                <a:lnTo>
                  <a:pt x="6404" y="410025"/>
                </a:lnTo>
                <a:lnTo>
                  <a:pt x="0" y="352806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23"/>
          <p:cNvSpPr/>
          <p:nvPr/>
        </p:nvSpPr>
        <p:spPr>
          <a:xfrm>
            <a:off x="535686" y="4069842"/>
            <a:ext cx="1571244" cy="731519"/>
          </a:xfrm>
          <a:custGeom>
            <a:avLst/>
            <a:gdLst/>
            <a:ahLst/>
            <a:cxnLst/>
            <a:rect l="l" t="t" r="r" b="b"/>
            <a:pathLst>
              <a:path w="1571244" h="731520">
                <a:moveTo>
                  <a:pt x="0" y="731519"/>
                </a:moveTo>
                <a:lnTo>
                  <a:pt x="1571244" y="731519"/>
                </a:lnTo>
                <a:lnTo>
                  <a:pt x="1571244" y="0"/>
                </a:lnTo>
                <a:lnTo>
                  <a:pt x="0" y="0"/>
                </a:lnTo>
                <a:lnTo>
                  <a:pt x="0" y="731519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24"/>
          <p:cNvSpPr/>
          <p:nvPr/>
        </p:nvSpPr>
        <p:spPr>
          <a:xfrm>
            <a:off x="1038606" y="6020562"/>
            <a:ext cx="1737360" cy="623316"/>
          </a:xfrm>
          <a:custGeom>
            <a:avLst/>
            <a:gdLst/>
            <a:ahLst/>
            <a:cxnLst/>
            <a:rect l="l" t="t" r="r" b="b"/>
            <a:pathLst>
              <a:path w="1737360" h="623315">
                <a:moveTo>
                  <a:pt x="0" y="311658"/>
                </a:moveTo>
                <a:lnTo>
                  <a:pt x="11368" y="261105"/>
                </a:lnTo>
                <a:lnTo>
                  <a:pt x="44281" y="213150"/>
                </a:lnTo>
                <a:lnTo>
                  <a:pt x="96951" y="168433"/>
                </a:lnTo>
                <a:lnTo>
                  <a:pt x="130136" y="147490"/>
                </a:lnTo>
                <a:lnTo>
                  <a:pt x="167591" y="127597"/>
                </a:lnTo>
                <a:lnTo>
                  <a:pt x="209090" y="108834"/>
                </a:lnTo>
                <a:lnTo>
                  <a:pt x="254412" y="91282"/>
                </a:lnTo>
                <a:lnTo>
                  <a:pt x="303333" y="75021"/>
                </a:lnTo>
                <a:lnTo>
                  <a:pt x="355628" y="60132"/>
                </a:lnTo>
                <a:lnTo>
                  <a:pt x="411075" y="46693"/>
                </a:lnTo>
                <a:lnTo>
                  <a:pt x="469450" y="34786"/>
                </a:lnTo>
                <a:lnTo>
                  <a:pt x="530530" y="24491"/>
                </a:lnTo>
                <a:lnTo>
                  <a:pt x="594091" y="15888"/>
                </a:lnTo>
                <a:lnTo>
                  <a:pt x="659910" y="9057"/>
                </a:lnTo>
                <a:lnTo>
                  <a:pt x="727764" y="4079"/>
                </a:lnTo>
                <a:lnTo>
                  <a:pt x="797428" y="1033"/>
                </a:lnTo>
                <a:lnTo>
                  <a:pt x="868680" y="0"/>
                </a:lnTo>
                <a:lnTo>
                  <a:pt x="939931" y="1033"/>
                </a:lnTo>
                <a:lnTo>
                  <a:pt x="1009595" y="4079"/>
                </a:lnTo>
                <a:lnTo>
                  <a:pt x="1077449" y="9057"/>
                </a:lnTo>
                <a:lnTo>
                  <a:pt x="1143268" y="15888"/>
                </a:lnTo>
                <a:lnTo>
                  <a:pt x="1206829" y="24491"/>
                </a:lnTo>
                <a:lnTo>
                  <a:pt x="1267909" y="34786"/>
                </a:lnTo>
                <a:lnTo>
                  <a:pt x="1326284" y="46693"/>
                </a:lnTo>
                <a:lnTo>
                  <a:pt x="1381731" y="60132"/>
                </a:lnTo>
                <a:lnTo>
                  <a:pt x="1434026" y="75021"/>
                </a:lnTo>
                <a:lnTo>
                  <a:pt x="1482947" y="91282"/>
                </a:lnTo>
                <a:lnTo>
                  <a:pt x="1528269" y="108834"/>
                </a:lnTo>
                <a:lnTo>
                  <a:pt x="1569768" y="127597"/>
                </a:lnTo>
                <a:lnTo>
                  <a:pt x="1607223" y="147490"/>
                </a:lnTo>
                <a:lnTo>
                  <a:pt x="1640408" y="168433"/>
                </a:lnTo>
                <a:lnTo>
                  <a:pt x="1693078" y="213150"/>
                </a:lnTo>
                <a:lnTo>
                  <a:pt x="1725991" y="261105"/>
                </a:lnTo>
                <a:lnTo>
                  <a:pt x="1737360" y="311658"/>
                </a:lnTo>
                <a:lnTo>
                  <a:pt x="1734480" y="337218"/>
                </a:lnTo>
                <a:lnTo>
                  <a:pt x="1712116" y="386552"/>
                </a:lnTo>
                <a:lnTo>
                  <a:pt x="1669101" y="432968"/>
                </a:lnTo>
                <a:lnTo>
                  <a:pt x="1607223" y="475825"/>
                </a:lnTo>
                <a:lnTo>
                  <a:pt x="1569768" y="495718"/>
                </a:lnTo>
                <a:lnTo>
                  <a:pt x="1528269" y="514481"/>
                </a:lnTo>
                <a:lnTo>
                  <a:pt x="1482947" y="532033"/>
                </a:lnTo>
                <a:lnTo>
                  <a:pt x="1434026" y="548294"/>
                </a:lnTo>
                <a:lnTo>
                  <a:pt x="1381731" y="563183"/>
                </a:lnTo>
                <a:lnTo>
                  <a:pt x="1326284" y="576622"/>
                </a:lnTo>
                <a:lnTo>
                  <a:pt x="1267909" y="588529"/>
                </a:lnTo>
                <a:lnTo>
                  <a:pt x="1206829" y="598824"/>
                </a:lnTo>
                <a:lnTo>
                  <a:pt x="1143268" y="607427"/>
                </a:lnTo>
                <a:lnTo>
                  <a:pt x="1077449" y="614258"/>
                </a:lnTo>
                <a:lnTo>
                  <a:pt x="1009595" y="619236"/>
                </a:lnTo>
                <a:lnTo>
                  <a:pt x="939931" y="622282"/>
                </a:lnTo>
                <a:lnTo>
                  <a:pt x="868680" y="623316"/>
                </a:lnTo>
                <a:lnTo>
                  <a:pt x="797428" y="622282"/>
                </a:lnTo>
                <a:lnTo>
                  <a:pt x="727764" y="619236"/>
                </a:lnTo>
                <a:lnTo>
                  <a:pt x="659910" y="614258"/>
                </a:lnTo>
                <a:lnTo>
                  <a:pt x="594091" y="607427"/>
                </a:lnTo>
                <a:lnTo>
                  <a:pt x="530530" y="598824"/>
                </a:lnTo>
                <a:lnTo>
                  <a:pt x="469450" y="588529"/>
                </a:lnTo>
                <a:lnTo>
                  <a:pt x="411075" y="576622"/>
                </a:lnTo>
                <a:lnTo>
                  <a:pt x="355628" y="563183"/>
                </a:lnTo>
                <a:lnTo>
                  <a:pt x="303333" y="548294"/>
                </a:lnTo>
                <a:lnTo>
                  <a:pt x="254412" y="532033"/>
                </a:lnTo>
                <a:lnTo>
                  <a:pt x="209090" y="514481"/>
                </a:lnTo>
                <a:lnTo>
                  <a:pt x="167591" y="495718"/>
                </a:lnTo>
                <a:lnTo>
                  <a:pt x="130136" y="475825"/>
                </a:lnTo>
                <a:lnTo>
                  <a:pt x="96951" y="454882"/>
                </a:lnTo>
                <a:lnTo>
                  <a:pt x="44281" y="410165"/>
                </a:lnTo>
                <a:lnTo>
                  <a:pt x="11368" y="362210"/>
                </a:lnTo>
                <a:lnTo>
                  <a:pt x="0" y="311658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4"/>
          <p:cNvSpPr txBox="1"/>
          <p:nvPr/>
        </p:nvSpPr>
        <p:spPr>
          <a:xfrm>
            <a:off x="799592" y="1348668"/>
            <a:ext cx="2638637" cy="80269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9430">
              <a:lnSpc>
                <a:spcPts val="1939"/>
              </a:lnSpc>
              <a:spcBef>
                <a:spcPts val="97"/>
              </a:spcBef>
            </a:pPr>
            <a:r>
              <a:rPr lang="tr-TR" sz="1800" b="1" spc="0" dirty="0" smtClean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800" b="1" spc="0" dirty="0" smtClean="0">
                <a:solidFill>
                  <a:srgbClr val="001F5F"/>
                </a:solidFill>
                <a:latin typeface="Arial"/>
                <a:cs typeface="Arial"/>
              </a:rPr>
              <a:t>: </a:t>
            </a:r>
            <a:r>
              <a:rPr lang="tr-TR" dirty="0" smtClean="0"/>
              <a:t>ALL bulunan erişkinlerin </a:t>
            </a:r>
            <a:r>
              <a:rPr lang="tr-TR" dirty="0" err="1" smtClean="0"/>
              <a:t>prognozu</a:t>
            </a:r>
            <a:r>
              <a:rPr lang="tr-TR" dirty="0" smtClean="0"/>
              <a:t> için çocuklarda kötüdür? (sağ kalım %80’e karşı %40) 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18480" y="1607709"/>
            <a:ext cx="332082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lang="tr-TR" sz="2000" b="1" spc="0" dirty="0" smtClean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b="1" spc="0" dirty="0" smtClean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5956466" y="1607709"/>
            <a:ext cx="996093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 smtClean="0">
                <a:solidFill>
                  <a:srgbClr val="001F5F"/>
                </a:solidFill>
                <a:latin typeface="Arial"/>
                <a:cs typeface="Arial"/>
              </a:rPr>
              <a:t>Bi</a:t>
            </a:r>
            <a:r>
              <a:rPr lang="tr-TR" sz="2000" b="1" spc="0" dirty="0" smtClean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2000" b="1" spc="0" dirty="0" err="1" smtClean="0">
                <a:solidFill>
                  <a:srgbClr val="001F5F"/>
                </a:solidFill>
                <a:latin typeface="Arial"/>
                <a:cs typeface="Arial"/>
              </a:rPr>
              <a:t>olo</a:t>
            </a:r>
            <a:r>
              <a:rPr lang="tr-TR" sz="2000" b="1" spc="0" dirty="0" err="1" smtClean="0">
                <a:solidFill>
                  <a:srgbClr val="001F5F"/>
                </a:solidFill>
                <a:latin typeface="Arial"/>
                <a:cs typeface="Arial"/>
              </a:rPr>
              <a:t>ji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5" name="object 11"/>
          <p:cNvSpPr txBox="1"/>
          <p:nvPr/>
        </p:nvSpPr>
        <p:spPr>
          <a:xfrm>
            <a:off x="6957445" y="1607709"/>
            <a:ext cx="128021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50"/>
              </a:lnSpc>
              <a:spcBef>
                <a:spcPts val="107"/>
              </a:spcBef>
            </a:pPr>
            <a:r>
              <a:rPr sz="2000" b="1" spc="0" dirty="0" smtClean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lang="tr-TR" sz="2000" b="1" dirty="0" smtClean="0">
                <a:solidFill>
                  <a:srgbClr val="001F5F"/>
                </a:solidFill>
                <a:latin typeface="Arial"/>
                <a:cs typeface="Arial"/>
              </a:rPr>
              <a:t>kısmen</a:t>
            </a:r>
            <a:r>
              <a:rPr sz="2000" b="1" spc="0" dirty="0" smtClean="0">
                <a:solidFill>
                  <a:srgbClr val="001F5F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6" name="object 10"/>
          <p:cNvSpPr txBox="1"/>
          <p:nvPr/>
        </p:nvSpPr>
        <p:spPr>
          <a:xfrm>
            <a:off x="7552435" y="3119278"/>
            <a:ext cx="51094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00CC00"/>
                </a:solidFill>
                <a:latin typeface="Arial"/>
                <a:cs typeface="Arial"/>
              </a:rPr>
              <a:t>7%</a:t>
            </a:r>
            <a:endParaRPr sz="2400">
              <a:latin typeface="Arial"/>
              <a:cs typeface="Arial"/>
            </a:endParaRPr>
          </a:p>
        </p:txBody>
      </p:sp>
      <p:sp>
        <p:nvSpPr>
          <p:cNvPr id="17" name="object 9"/>
          <p:cNvSpPr txBox="1"/>
          <p:nvPr/>
        </p:nvSpPr>
        <p:spPr>
          <a:xfrm>
            <a:off x="1353693" y="3174530"/>
            <a:ext cx="680259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25%</a:t>
            </a:r>
            <a:endParaRPr sz="2400">
              <a:latin typeface="Arial"/>
              <a:cs typeface="Arial"/>
            </a:endParaRPr>
          </a:p>
        </p:txBody>
      </p:sp>
      <p:sp>
        <p:nvSpPr>
          <p:cNvPr id="18" name="object 8"/>
          <p:cNvSpPr txBox="1"/>
          <p:nvPr/>
        </p:nvSpPr>
        <p:spPr>
          <a:xfrm>
            <a:off x="620064" y="4874037"/>
            <a:ext cx="68011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10%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7"/>
          <p:cNvSpPr txBox="1"/>
          <p:nvPr/>
        </p:nvSpPr>
        <p:spPr>
          <a:xfrm>
            <a:off x="7326883" y="5316886"/>
            <a:ext cx="51094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00CC00"/>
                </a:solidFill>
                <a:latin typeface="Arial"/>
                <a:cs typeface="Arial"/>
              </a:rPr>
              <a:t>2%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6"/>
          <p:cNvSpPr txBox="1"/>
          <p:nvPr/>
        </p:nvSpPr>
        <p:spPr>
          <a:xfrm>
            <a:off x="1074216" y="5785414"/>
            <a:ext cx="680110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24%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5"/>
          <p:cNvSpPr txBox="1"/>
          <p:nvPr/>
        </p:nvSpPr>
        <p:spPr>
          <a:xfrm>
            <a:off x="6412484" y="6240239"/>
            <a:ext cx="523646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spc="0" dirty="0" smtClean="0">
                <a:solidFill>
                  <a:srgbClr val="1A1A1A"/>
                </a:solidFill>
                <a:latin typeface="Times New Roman"/>
                <a:cs typeface="Times New Roman"/>
              </a:rPr>
              <a:t>P</a:t>
            </a:r>
            <a:r>
              <a:rPr sz="1600" spc="4" dirty="0" smtClean="0">
                <a:solidFill>
                  <a:srgbClr val="1A1A1A"/>
                </a:solidFill>
                <a:latin typeface="Times New Roman"/>
                <a:cs typeface="Times New Roman"/>
              </a:rPr>
              <a:t>u</a:t>
            </a:r>
            <a:r>
              <a:rPr sz="1600" spc="0" dirty="0" smtClean="0">
                <a:solidFill>
                  <a:srgbClr val="1A1A1A"/>
                </a:solidFill>
                <a:latin typeface="Times New Roman"/>
                <a:cs typeface="Times New Roman"/>
              </a:rPr>
              <a:t>i</a:t>
            </a:r>
            <a:r>
              <a:rPr sz="1600" spc="-16" dirty="0" smtClean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i="1" spc="0" dirty="0" smtClean="0">
                <a:solidFill>
                  <a:srgbClr val="1A1A1A"/>
                </a:solidFill>
                <a:latin typeface="Times New Roman"/>
                <a:cs typeface="Times New Roman"/>
              </a:rPr>
              <a:t>et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2" name="object 4"/>
          <p:cNvSpPr txBox="1"/>
          <p:nvPr/>
        </p:nvSpPr>
        <p:spPr>
          <a:xfrm>
            <a:off x="6933496" y="6240239"/>
            <a:ext cx="1304167" cy="2280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i="1" spc="4" dirty="0" smtClean="0">
                <a:solidFill>
                  <a:srgbClr val="1A1A1A"/>
                </a:solidFill>
                <a:latin typeface="Times New Roman"/>
                <a:cs typeface="Times New Roman"/>
              </a:rPr>
              <a:t>al</a:t>
            </a:r>
            <a:r>
              <a:rPr sz="1600" spc="0" dirty="0" smtClean="0">
                <a:solidFill>
                  <a:srgbClr val="1A1A1A"/>
                </a:solidFill>
                <a:latin typeface="Times New Roman"/>
                <a:cs typeface="Times New Roman"/>
              </a:rPr>
              <a:t>,</a:t>
            </a:r>
            <a:r>
              <a:rPr sz="1600" spc="-16" dirty="0" smtClean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0" dirty="0" smtClean="0">
                <a:solidFill>
                  <a:srgbClr val="1A1A1A"/>
                </a:solidFill>
                <a:latin typeface="Times New Roman"/>
                <a:cs typeface="Times New Roman"/>
              </a:rPr>
              <a:t>NEJM</a:t>
            </a:r>
            <a:r>
              <a:rPr sz="1600" spc="-26" dirty="0" smtClean="0">
                <a:solidFill>
                  <a:srgbClr val="1A1A1A"/>
                </a:solidFill>
                <a:latin typeface="Times New Roman"/>
                <a:cs typeface="Times New Roman"/>
              </a:rPr>
              <a:t> </a:t>
            </a:r>
            <a:r>
              <a:rPr sz="1600" spc="4" dirty="0" smtClean="0">
                <a:solidFill>
                  <a:srgbClr val="1A1A1A"/>
                </a:solidFill>
                <a:latin typeface="Times New Roman"/>
                <a:cs typeface="Times New Roman"/>
              </a:rPr>
              <a:t>200</a:t>
            </a:r>
            <a:r>
              <a:rPr sz="1600" spc="0" dirty="0" smtClean="0">
                <a:solidFill>
                  <a:srgbClr val="1A1A1A"/>
                </a:solidFill>
                <a:latin typeface="Times New Roman"/>
                <a:cs typeface="Times New Roman"/>
              </a:rPr>
              <a:t>4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3" name="object 3"/>
          <p:cNvSpPr txBox="1"/>
          <p:nvPr/>
        </p:nvSpPr>
        <p:spPr>
          <a:xfrm>
            <a:off x="1715770" y="6362844"/>
            <a:ext cx="461626" cy="228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730"/>
              </a:lnSpc>
              <a:spcBef>
                <a:spcPts val="86"/>
              </a:spcBef>
            </a:pPr>
            <a:r>
              <a:rPr sz="1600" b="1" spc="0" dirty="0" smtClean="0">
                <a:solidFill>
                  <a:srgbClr val="333399"/>
                </a:solidFill>
                <a:latin typeface="Arial"/>
                <a:cs typeface="Arial"/>
              </a:rPr>
              <a:t>12%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"/>
          <p:cNvSpPr txBox="1"/>
          <p:nvPr/>
        </p:nvSpPr>
        <p:spPr>
          <a:xfrm>
            <a:off x="535686" y="4069842"/>
            <a:ext cx="1571244" cy="7315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Documents and Settings\user\Desktop\resim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57166"/>
            <a:ext cx="6715172" cy="59833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4 Dikdörtgen"/>
          <p:cNvSpPr/>
          <p:nvPr/>
        </p:nvSpPr>
        <p:spPr>
          <a:xfrm>
            <a:off x="2857488" y="6488668"/>
            <a:ext cx="3265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      Osman İlhan-Ankara Tıp-1974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328592"/>
          </a:xfrm>
        </p:spPr>
        <p:txBody>
          <a:bodyPr/>
          <a:lstStyle/>
          <a:p>
            <a:endParaRPr lang="tr-TR" sz="2400" dirty="0" smtClean="0"/>
          </a:p>
          <a:p>
            <a:r>
              <a:rPr lang="tr-TR" sz="2400" dirty="0" smtClean="0"/>
              <a:t>Olumlu Risk                      Olumsuz Risk</a:t>
            </a:r>
          </a:p>
          <a:p>
            <a:pPr>
              <a:buFontTx/>
              <a:buChar char="-"/>
            </a:pPr>
            <a:r>
              <a:rPr lang="tr-TR" sz="2400" dirty="0" err="1" smtClean="0"/>
              <a:t>Hiperdiploidi</a:t>
            </a:r>
            <a:r>
              <a:rPr lang="tr-TR" sz="2400" dirty="0" smtClean="0"/>
              <a:t>                 - </a:t>
            </a:r>
            <a:r>
              <a:rPr lang="tr-TR" sz="2400" dirty="0" err="1" smtClean="0"/>
              <a:t>Hipodiploidi</a:t>
            </a:r>
            <a:endParaRPr lang="tr-TR" sz="2400" dirty="0" smtClean="0"/>
          </a:p>
          <a:p>
            <a:r>
              <a:rPr lang="tr-TR" sz="2400" dirty="0"/>
              <a:t> </a:t>
            </a:r>
            <a:r>
              <a:rPr lang="tr-TR" sz="1800" dirty="0" smtClean="0"/>
              <a:t>51-65 kromozom                  &lt;44 kromozom</a:t>
            </a:r>
          </a:p>
          <a:p>
            <a:r>
              <a:rPr lang="tr-TR" sz="1800" dirty="0" smtClean="0"/>
              <a:t>DNA indeksi &gt;1.16                 DNA indeksi &lt;0.81</a:t>
            </a:r>
          </a:p>
          <a:p>
            <a:pPr>
              <a:buFontTx/>
              <a:buChar char="-"/>
            </a:pPr>
            <a:r>
              <a:rPr lang="tr-TR" sz="2400" dirty="0" err="1" smtClean="0"/>
              <a:t>Trizomi</a:t>
            </a:r>
            <a:r>
              <a:rPr lang="tr-TR" sz="2400" dirty="0" smtClean="0"/>
              <a:t> 4, 10, 17         - t(9;22)</a:t>
            </a:r>
          </a:p>
          <a:p>
            <a:pPr>
              <a:buNone/>
            </a:pPr>
            <a:r>
              <a:rPr lang="tr-TR" sz="2400" dirty="0"/>
              <a:t>ö</a:t>
            </a:r>
            <a:r>
              <a:rPr lang="tr-TR" sz="2400" dirty="0" smtClean="0"/>
              <a:t>zellikle olumlu                - </a:t>
            </a:r>
            <a:r>
              <a:rPr lang="tr-TR" sz="2400" dirty="0" err="1" smtClean="0"/>
              <a:t>MLL’yi</a:t>
            </a:r>
            <a:r>
              <a:rPr lang="tr-TR" sz="2400" dirty="0" smtClean="0"/>
              <a:t> ilgilendiren Mutasyonlar/</a:t>
            </a:r>
          </a:p>
          <a:p>
            <a:pPr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                                                 yeniden düzenlemeler</a:t>
            </a:r>
          </a:p>
          <a:p>
            <a:pPr>
              <a:buFontTx/>
              <a:buChar char="-"/>
            </a:pPr>
            <a:r>
              <a:rPr lang="tr-TR" sz="2400" dirty="0" smtClean="0"/>
              <a:t>t(12;21)(p13;q22)        -kompleks </a:t>
            </a:r>
            <a:r>
              <a:rPr lang="tr-TR" sz="2400" dirty="0" err="1" smtClean="0"/>
              <a:t>karyotipik</a:t>
            </a:r>
            <a:r>
              <a:rPr lang="tr-TR" sz="2400" dirty="0" smtClean="0"/>
              <a:t> anormallikler (≥5</a:t>
            </a:r>
          </a:p>
          <a:p>
            <a:pPr>
              <a:buNone/>
            </a:pPr>
            <a:r>
              <a:rPr lang="tr-TR" sz="2400" dirty="0" smtClean="0"/>
              <a:t>                                                 kromozom anormalliği)</a:t>
            </a:r>
            <a:endParaRPr lang="tr-TR" sz="1800" dirty="0"/>
          </a:p>
        </p:txBody>
      </p:sp>
      <p:sp>
        <p:nvSpPr>
          <p:cNvPr id="2" name="Dikdörtgen 1"/>
          <p:cNvSpPr/>
          <p:nvPr/>
        </p:nvSpPr>
        <p:spPr>
          <a:xfrm>
            <a:off x="1475656" y="548680"/>
            <a:ext cx="61206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r-T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ALL’de</a:t>
            </a: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Genetik Risk Kategorileri</a:t>
            </a:r>
          </a:p>
        </p:txBody>
      </p:sp>
      <p:pic>
        <p:nvPicPr>
          <p:cNvPr id="4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Klinik Özellikleri-I</a:t>
            </a: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944960"/>
            <a:ext cx="8640960" cy="4724400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SzTx/>
              <a:buFont typeface="Wingdings" pitchFamily="2" charset="2"/>
              <a:buChar char="v"/>
            </a:pPr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</a:rPr>
              <a:t>N</a:t>
            </a:r>
            <a:r>
              <a:rPr lang="tr-T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ormal </a:t>
            </a:r>
            <a:r>
              <a:rPr lang="tr-TR" sz="2800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hematopoezin</a:t>
            </a:r>
            <a:r>
              <a:rPr lang="tr-T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eksikliği</a:t>
            </a:r>
            <a:r>
              <a:rPr lang="tr-TR" sz="28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</a:t>
            </a:r>
            <a:r>
              <a:rPr lang="tr-TR" sz="2800" dirty="0" smtClean="0">
                <a:effectLst/>
                <a:latin typeface="Calibri" pitchFamily="34" charset="0"/>
              </a:rPr>
              <a:t>sonucu kandaki hücrelerin yetmezliğine bağlı semptom ve bulgular vardır.</a:t>
            </a:r>
          </a:p>
          <a:p>
            <a:pPr>
              <a:lnSpc>
                <a:spcPct val="90000"/>
              </a:lnSpc>
              <a:spcBef>
                <a:spcPct val="50000"/>
              </a:spcBef>
              <a:buSzTx/>
              <a:buFont typeface="Wingdings" pitchFamily="2" charset="2"/>
              <a:buChar char="v"/>
            </a:pPr>
            <a:r>
              <a:rPr lang="tr-TR" sz="2800" dirty="0" smtClean="0">
                <a:effectLst/>
                <a:latin typeface="Calibri" pitchFamily="34" charset="0"/>
              </a:rPr>
              <a:t>Tanı klasik olarak </a:t>
            </a:r>
            <a:r>
              <a:rPr lang="tr-T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ilk 6 hafta </a:t>
            </a:r>
            <a:r>
              <a:rPr lang="tr-TR" sz="2800" dirty="0" smtClean="0">
                <a:effectLst/>
                <a:latin typeface="Calibri" pitchFamily="34" charset="0"/>
              </a:rPr>
              <a:t>içerisinde konulur (semptomların başlangıcından itibaren)</a:t>
            </a:r>
          </a:p>
          <a:p>
            <a:pPr>
              <a:lnSpc>
                <a:spcPct val="90000"/>
              </a:lnSpc>
              <a:spcBef>
                <a:spcPct val="50000"/>
              </a:spcBef>
              <a:buSzTx/>
              <a:buFont typeface="Wingdings" pitchFamily="2" charset="2"/>
              <a:buChar char="v"/>
            </a:pPr>
            <a:r>
              <a:rPr lang="tr-TR" sz="2800" dirty="0" smtClean="0">
                <a:effectLst/>
                <a:latin typeface="Calibri" pitchFamily="34" charset="0"/>
              </a:rPr>
              <a:t>ALL olgularında </a:t>
            </a:r>
            <a:r>
              <a:rPr lang="tr-TR" sz="2800" dirty="0" err="1" smtClean="0">
                <a:effectLst/>
                <a:latin typeface="Calibri" pitchFamily="34" charset="0"/>
              </a:rPr>
              <a:t>prodromal</a:t>
            </a:r>
            <a:r>
              <a:rPr lang="tr-TR" sz="2800" dirty="0" smtClean="0">
                <a:effectLst/>
                <a:latin typeface="Calibri" pitchFamily="34" charset="0"/>
              </a:rPr>
              <a:t> dönem </a:t>
            </a:r>
            <a:r>
              <a:rPr lang="tr-T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yoktur</a:t>
            </a:r>
            <a:r>
              <a:rPr lang="tr-TR" sz="2800" dirty="0" smtClean="0">
                <a:effectLst/>
                <a:latin typeface="Calibri" pitchFamily="34" charset="0"/>
              </a:rPr>
              <a:t>.</a:t>
            </a:r>
          </a:p>
          <a:p>
            <a:pPr>
              <a:lnSpc>
                <a:spcPct val="90000"/>
              </a:lnSpc>
              <a:spcBef>
                <a:spcPct val="50000"/>
              </a:spcBef>
              <a:buSzTx/>
              <a:buFont typeface="Wingdings" pitchFamily="2" charset="2"/>
              <a:buChar char="v"/>
            </a:pPr>
            <a:r>
              <a:rPr lang="tr-T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Semptomların</a:t>
            </a:r>
            <a:r>
              <a:rPr lang="tr-TR" sz="2800" dirty="0" smtClean="0">
                <a:effectLst/>
                <a:latin typeface="Calibri" pitchFamily="34" charset="0"/>
              </a:rPr>
              <a:t> çoğu </a:t>
            </a:r>
            <a:r>
              <a:rPr lang="tr-T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anemiye</a:t>
            </a:r>
            <a:r>
              <a:rPr lang="tr-TR" sz="28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</a:t>
            </a:r>
            <a:r>
              <a:rPr lang="tr-TR" sz="2800" dirty="0" smtClean="0">
                <a:effectLst/>
                <a:latin typeface="Calibri" pitchFamily="34" charset="0"/>
              </a:rPr>
              <a:t>bağlıdır. Bunlar;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SzTx/>
              <a:buFont typeface="Wingdings" pitchFamily="2" charset="2"/>
              <a:buChar char="v"/>
            </a:pP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Halsizlik, çabuk yorulma, egzersiz toleransında azalmadır</a:t>
            </a:r>
            <a:r>
              <a:rPr lang="tr-TR" sz="2400" dirty="0" smtClean="0">
                <a:effectLst/>
                <a:latin typeface="Calibri" pitchFamily="34" charset="0"/>
              </a:rPr>
              <a:t>. 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Solukluk</a:t>
            </a:r>
            <a:r>
              <a:rPr lang="tr-TR" sz="2400" b="1" dirty="0" smtClean="0">
                <a:effectLst/>
                <a:latin typeface="Calibri" pitchFamily="34" charset="0"/>
              </a:rPr>
              <a:t> </a:t>
            </a:r>
            <a:r>
              <a:rPr lang="tr-TR" sz="2400" dirty="0" smtClean="0">
                <a:effectLst/>
                <a:latin typeface="Calibri" pitchFamily="34" charset="0"/>
              </a:rPr>
              <a:t>gözlenebilir.</a:t>
            </a: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Klinik Özellikleri-II</a:t>
            </a:r>
          </a:p>
        </p:txBody>
      </p:sp>
      <p:sp>
        <p:nvSpPr>
          <p:cNvPr id="401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944960"/>
            <a:ext cx="8568952" cy="4724400"/>
          </a:xfrm>
          <a:noFill/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tr-T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Kanama </a:t>
            </a:r>
            <a:r>
              <a:rPr lang="tr-TR" sz="2800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diyatezi</a:t>
            </a:r>
            <a:r>
              <a:rPr lang="tr-T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</a:t>
            </a:r>
            <a:r>
              <a:rPr lang="tr-TR" sz="2800" dirty="0" smtClean="0">
                <a:effectLst/>
                <a:latin typeface="Calibri" pitchFamily="34" charset="0"/>
              </a:rPr>
              <a:t>hastaların yarısında görülür ve </a:t>
            </a:r>
            <a:r>
              <a:rPr lang="tr-TR" sz="28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hastayı doktora getiren özelliktir</a:t>
            </a:r>
            <a:r>
              <a:rPr lang="tr-TR" sz="2800" dirty="0" smtClean="0">
                <a:effectLst/>
                <a:latin typeface="Calibri" pitchFamily="34" charset="0"/>
              </a:rPr>
              <a:t>.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tr-TR" sz="2800" dirty="0" smtClean="0">
                <a:effectLst/>
                <a:latin typeface="Calibri" pitchFamily="34" charset="0"/>
              </a:rPr>
              <a:t>Kolay berelenme ve </a:t>
            </a:r>
            <a:r>
              <a:rPr lang="tr-TR" sz="2800" dirty="0" err="1" smtClean="0">
                <a:effectLst/>
                <a:latin typeface="Calibri" pitchFamily="34" charset="0"/>
              </a:rPr>
              <a:t>spontan</a:t>
            </a:r>
            <a:r>
              <a:rPr lang="tr-TR" sz="2800" dirty="0" smtClean="0">
                <a:effectLst/>
                <a:latin typeface="Calibri" pitchFamily="34" charset="0"/>
              </a:rPr>
              <a:t> kanama dikkati çeker. Kanamalar </a:t>
            </a:r>
            <a:r>
              <a:rPr lang="tr-TR" sz="2800" dirty="0" err="1" smtClean="0">
                <a:effectLst/>
                <a:latin typeface="Calibri" pitchFamily="34" charset="0"/>
              </a:rPr>
              <a:t>genelikle</a:t>
            </a:r>
            <a:r>
              <a:rPr lang="tr-TR" sz="2800" dirty="0" smtClean="0">
                <a:effectLst/>
                <a:latin typeface="Calibri" pitchFamily="34" charset="0"/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mukozaldır</a:t>
            </a:r>
            <a:r>
              <a:rPr lang="tr-TR" sz="2800" dirty="0" smtClean="0">
                <a:effectLst/>
                <a:latin typeface="Calibri" pitchFamily="34" charset="0"/>
              </a:rPr>
              <a:t>.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tr-TR" sz="2800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Epistaksis</a:t>
            </a:r>
            <a:r>
              <a:rPr lang="tr-TR" sz="28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, </a:t>
            </a:r>
            <a:r>
              <a:rPr lang="tr-TR" sz="2800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hematüri</a:t>
            </a:r>
            <a:r>
              <a:rPr lang="tr-TR" sz="28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</a:t>
            </a:r>
            <a:r>
              <a:rPr lang="tr-TR" sz="2800" dirty="0" smtClean="0">
                <a:effectLst/>
                <a:latin typeface="Calibri" pitchFamily="34" charset="0"/>
              </a:rPr>
              <a:t>veya </a:t>
            </a:r>
            <a:r>
              <a:rPr lang="tr-TR" sz="28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gaitada gizli kan </a:t>
            </a:r>
            <a:r>
              <a:rPr lang="tr-TR" sz="2800" dirty="0" smtClean="0">
                <a:effectLst/>
                <a:latin typeface="Calibri" pitchFamily="34" charset="0"/>
              </a:rPr>
              <a:t>görülebilir.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tr-TR" sz="2800" dirty="0" smtClean="0">
                <a:effectLst/>
                <a:latin typeface="Calibri" pitchFamily="34" charset="0"/>
              </a:rPr>
              <a:t>Daha az oranda </a:t>
            </a:r>
            <a:r>
              <a:rPr lang="tr-TR" sz="2800" dirty="0" err="1" smtClean="0">
                <a:effectLst/>
                <a:latin typeface="Calibri" pitchFamily="34" charset="0"/>
              </a:rPr>
              <a:t>nötropeninin</a:t>
            </a:r>
            <a:r>
              <a:rPr lang="tr-TR" sz="2800" dirty="0" smtClean="0">
                <a:effectLst/>
                <a:latin typeface="Calibri" pitchFamily="34" charset="0"/>
              </a:rPr>
              <a:t> sebep olduğu, bakteriyel </a:t>
            </a:r>
            <a:r>
              <a:rPr lang="tr-TR" sz="2800" dirty="0" err="1" smtClean="0">
                <a:effectLst/>
                <a:latin typeface="Calibri" pitchFamily="34" charset="0"/>
              </a:rPr>
              <a:t>fokal</a:t>
            </a:r>
            <a:r>
              <a:rPr lang="tr-TR" sz="2800" dirty="0" smtClean="0">
                <a:effectLst/>
                <a:latin typeface="Calibri" pitchFamily="34" charset="0"/>
              </a:rPr>
              <a:t> veya sistemik enfeksiyonlar görülebilir.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tr-TR" sz="2800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ALL’de</a:t>
            </a:r>
            <a:r>
              <a:rPr lang="tr-TR" sz="28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ateş enfeksiyon göstergesidir</a:t>
            </a:r>
            <a:r>
              <a:rPr lang="tr-TR" sz="2800" dirty="0" smtClean="0">
                <a:effectLst/>
                <a:latin typeface="Calibri" pitchFamily="34" charset="0"/>
              </a:rPr>
              <a:t>.</a:t>
            </a: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2060575"/>
            <a:ext cx="8229600" cy="4525963"/>
          </a:xfrm>
          <a:noFill/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sz="28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Ağrı</a:t>
            </a:r>
            <a:r>
              <a:rPr lang="tr-TR" sz="2800" dirty="0" smtClean="0">
                <a:effectLst/>
                <a:latin typeface="Calibri" pitchFamily="34" charset="0"/>
              </a:rPr>
              <a:t>, hastaların </a:t>
            </a:r>
            <a:r>
              <a:rPr lang="tr-TR" sz="28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%25</a:t>
            </a:r>
            <a:r>
              <a:rPr lang="tr-TR" sz="2800" dirty="0" smtClean="0">
                <a:effectLst/>
                <a:latin typeface="Calibri" pitchFamily="34" charset="0"/>
              </a:rPr>
              <a:t>’inde görülür. </a:t>
            </a:r>
          </a:p>
          <a:p>
            <a:pPr lvl="1">
              <a:buFont typeface="Wingdings" pitchFamily="2" charset="2"/>
              <a:buChar char="v"/>
            </a:pP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Kemik ağrısı en sık </a:t>
            </a:r>
            <a:r>
              <a:rPr lang="tr-TR" sz="2400" dirty="0" smtClean="0">
                <a:effectLst/>
                <a:latin typeface="Calibri" pitchFamily="34" charset="0"/>
              </a:rPr>
              <a:t>görülendir. Kol, bacak, sırt ağrısı olabilir. </a:t>
            </a:r>
            <a:r>
              <a:rPr lang="tr-TR" sz="2400" dirty="0" err="1" smtClean="0">
                <a:effectLst/>
                <a:latin typeface="Calibri" pitchFamily="34" charset="0"/>
              </a:rPr>
              <a:t>Bazende</a:t>
            </a:r>
            <a:r>
              <a:rPr lang="tr-TR" sz="2400" dirty="0" smtClean="0">
                <a:effectLst/>
                <a:latin typeface="Calibri" pitchFamily="34" charset="0"/>
              </a:rPr>
              <a:t> ekleme lokalizedir. </a:t>
            </a:r>
            <a:r>
              <a:rPr lang="tr-TR" sz="2400" u="sng" dirty="0" err="1" smtClean="0">
                <a:effectLst/>
                <a:latin typeface="Calibri" pitchFamily="34" charset="0"/>
              </a:rPr>
              <a:t>Abdominal</a:t>
            </a:r>
            <a:r>
              <a:rPr lang="tr-TR" sz="2400" u="sng" dirty="0" smtClean="0">
                <a:effectLst/>
                <a:latin typeface="Calibri" pitchFamily="34" charset="0"/>
              </a:rPr>
              <a:t> ağrı beklenen bir bulgu değildir, varsa </a:t>
            </a:r>
            <a:r>
              <a:rPr lang="tr-TR" sz="2400" u="sng" dirty="0" err="1" smtClean="0">
                <a:effectLst/>
                <a:latin typeface="Calibri" pitchFamily="34" charset="0"/>
              </a:rPr>
              <a:t>intrabdominal</a:t>
            </a:r>
            <a:r>
              <a:rPr lang="tr-TR" sz="2400" u="sng" dirty="0" smtClean="0">
                <a:effectLst/>
                <a:latin typeface="Calibri" pitchFamily="34" charset="0"/>
              </a:rPr>
              <a:t> enfeksiyona</a:t>
            </a:r>
            <a:r>
              <a:rPr lang="tr-TR" sz="2400" dirty="0" smtClean="0">
                <a:effectLst/>
                <a:latin typeface="Calibri" pitchFamily="34" charset="0"/>
              </a:rPr>
              <a:t> işaret edebilir.</a:t>
            </a:r>
          </a:p>
          <a:p>
            <a:pPr>
              <a:buFont typeface="Wingdings" pitchFamily="2" charset="2"/>
              <a:buChar char="v"/>
            </a:pPr>
            <a:endParaRPr lang="tr-TR" sz="2800" dirty="0" smtClean="0">
              <a:effectLst/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28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%10 </a:t>
            </a:r>
            <a:r>
              <a:rPr lang="tr-TR" sz="2800" dirty="0" smtClean="0">
                <a:effectLst/>
                <a:latin typeface="Calibri" pitchFamily="34" charset="0"/>
              </a:rPr>
              <a:t>olguda tanı esnasında </a:t>
            </a:r>
            <a:r>
              <a:rPr lang="tr-TR" sz="28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lenf bezi büyümesi </a:t>
            </a:r>
            <a:r>
              <a:rPr lang="tr-TR" sz="2800" dirty="0" smtClean="0">
                <a:effectLst/>
                <a:latin typeface="Calibri" pitchFamily="34" charset="0"/>
              </a:rPr>
              <a:t>veya </a:t>
            </a:r>
            <a:r>
              <a:rPr lang="tr-TR" sz="2800" dirty="0" err="1" smtClean="0">
                <a:effectLst/>
                <a:latin typeface="Calibri" pitchFamily="34" charset="0"/>
              </a:rPr>
              <a:t>menengial</a:t>
            </a:r>
            <a:r>
              <a:rPr lang="tr-TR" sz="2800" dirty="0" smtClean="0">
                <a:effectLst/>
                <a:latin typeface="Calibri" pitchFamily="34" charset="0"/>
              </a:rPr>
              <a:t> löseminin </a:t>
            </a:r>
            <a:r>
              <a:rPr lang="tr-TR" sz="2800" u="sng" dirty="0" smtClean="0">
                <a:effectLst/>
                <a:latin typeface="Calibri" pitchFamily="34" charset="0"/>
              </a:rPr>
              <a:t>kafa içi basıncı artırması </a:t>
            </a:r>
            <a:r>
              <a:rPr lang="tr-TR" sz="2800" dirty="0" smtClean="0">
                <a:effectLst/>
                <a:latin typeface="Calibri" pitchFamily="34" charset="0"/>
              </a:rPr>
              <a:t>nedeniyle </a:t>
            </a:r>
            <a:r>
              <a:rPr lang="tr-TR" sz="2800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başağrısı</a:t>
            </a:r>
            <a:r>
              <a:rPr lang="tr-TR" sz="28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ve kusma </a:t>
            </a:r>
            <a:r>
              <a:rPr lang="tr-TR" sz="2800" dirty="0" smtClean="0">
                <a:effectLst/>
                <a:latin typeface="Calibri" pitchFamily="34" charset="0"/>
              </a:rPr>
              <a:t>görülebilir.</a:t>
            </a: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Rot="1" noChangeArrowheads="1"/>
          </p:cNvSpPr>
          <p:nvPr/>
        </p:nvSpPr>
        <p:spPr bwMode="auto">
          <a:xfrm>
            <a:off x="1219200" y="152400"/>
            <a:ext cx="7391400" cy="1066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tr-TR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Klinik Özellikleri-III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611560" y="53752"/>
            <a:ext cx="8229600" cy="1143000"/>
          </a:xfrm>
          <a:noFill/>
        </p:spPr>
        <p:txBody>
          <a:bodyPr>
            <a:normAutofit fontScale="90000"/>
          </a:bodyPr>
          <a:lstStyle/>
          <a:p>
            <a:r>
              <a:rPr lang="tr-T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Yetişkin ALL de </a:t>
            </a:r>
            <a:br>
              <a:rPr lang="tr-T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Prognostik</a:t>
            </a:r>
            <a:r>
              <a:rPr lang="tr-T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Faktörler</a:t>
            </a:r>
          </a:p>
        </p:txBody>
      </p:sp>
      <p:graphicFrame>
        <p:nvGraphicFramePr>
          <p:cNvPr id="257154" name="Group 130"/>
          <p:cNvGraphicFramePr>
            <a:graphicFrameLocks noGrp="1"/>
          </p:cNvGraphicFramePr>
          <p:nvPr/>
        </p:nvGraphicFramePr>
        <p:xfrm>
          <a:off x="35496" y="1534113"/>
          <a:ext cx="9108504" cy="5279263"/>
        </p:xfrm>
        <a:graphic>
          <a:graphicData uri="http://schemas.openxmlformats.org/drawingml/2006/table">
            <a:tbl>
              <a:tblPr/>
              <a:tblGrid>
                <a:gridCol w="6298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0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Özellikler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Prognostik</a:t>
                      </a: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</a:rPr>
                        <a:t> Faktör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Yaş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&lt; 30y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 30 y</a:t>
                      </a:r>
                      <a:endParaRPr kumimoji="1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İyi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Kötü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Lökosit Sayısı (x10e</a:t>
                      </a:r>
                      <a:r>
                        <a:rPr kumimoji="1" lang="tr-TR" sz="16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)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&lt; 30.000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 30.000 (&gt; 100.000 T-ALL için)</a:t>
                      </a:r>
                      <a:endParaRPr kumimoji="1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tr-T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</a:rPr>
                        <a:t>İyi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pitchFamily="34" charset="0"/>
                        </a:rPr>
                        <a:t>Kötü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İmmunfenotip</a:t>
                      </a:r>
                      <a:endParaRPr kumimoji="1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T-ALL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Olgun B-hücreli; erken T-hücreli ALL</a:t>
                      </a:r>
                      <a:endParaRPr kumimoji="1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İyi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pitchFamily="34" charset="0"/>
                        </a:rPr>
                        <a:t>Kötü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itchFamily="34" charset="0"/>
                        </a:rPr>
                        <a:t>Sitogenetik</a:t>
                      </a:r>
                      <a:endParaRPr kumimoji="1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itchFamily="34" charset="0"/>
                        </a:rPr>
                        <a:t>12p anormalliği; t(10;14)(q24;q11)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Normal; </a:t>
                      </a:r>
                      <a:r>
                        <a:rPr kumimoji="1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hiperdiploid</a:t>
                      </a:r>
                      <a:endParaRPr kumimoji="1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itchFamily="34" charset="0"/>
                        <a:sym typeface="Symbol" pitchFamily="18" charset="2"/>
                      </a:endParaRP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t(9;22), t(4;11), t(1;19), </a:t>
                      </a:r>
                      <a:r>
                        <a:rPr kumimoji="1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hipodiploid</a:t>
                      </a: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itchFamily="34" charset="0"/>
                          <a:sym typeface="Symbol" pitchFamily="18" charset="2"/>
                        </a:rPr>
                        <a:t>, -7, +8</a:t>
                      </a:r>
                      <a:endParaRPr kumimoji="1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>
                            <a:lumMod val="85000"/>
                          </a:schemeClr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itchFamily="34" charset="0"/>
                        </a:rPr>
                        <a:t>İyi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itchFamily="34" charset="0"/>
                        </a:rPr>
                        <a:t>Orta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>
                              <a:lumMod val="85000"/>
                            </a:schemeClr>
                          </a:solidFill>
                          <a:effectLst/>
                          <a:latin typeface="Arial" pitchFamily="34" charset="0"/>
                        </a:rPr>
                        <a:t>Kötü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Tedaviye yanıt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4 hafta içinde tam yanıt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Minimal </a:t>
                      </a:r>
                      <a:r>
                        <a:rPr kumimoji="1" lang="tr-TR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residuel</a:t>
                      </a: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 hastalık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1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İyi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</a:rPr>
                        <a:t>Kötü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tr-TR" sz="4800" b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TEDAVİ</a:t>
            </a:r>
            <a:br>
              <a:rPr lang="tr-TR" sz="4800" b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b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Genel Prensipler</a:t>
            </a:r>
          </a:p>
        </p:txBody>
      </p:sp>
      <p:sp>
        <p:nvSpPr>
          <p:cNvPr id="409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1392" y="2160984"/>
            <a:ext cx="8359080" cy="4724400"/>
          </a:xfrm>
          <a:noFill/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 err="1" smtClean="0">
                <a:effectLst/>
                <a:latin typeface="Calibri" pitchFamily="34" charset="0"/>
              </a:rPr>
              <a:t>Remisyon</a:t>
            </a:r>
            <a:r>
              <a:rPr lang="tr-TR" dirty="0" smtClean="0">
                <a:effectLst/>
                <a:latin typeface="Calibri" pitchFamily="34" charset="0"/>
              </a:rPr>
              <a:t> indüksiyon</a:t>
            </a:r>
          </a:p>
          <a:p>
            <a:pPr>
              <a:buFont typeface="Wingdings" pitchFamily="2" charset="2"/>
              <a:buChar char="v"/>
            </a:pPr>
            <a:endParaRPr lang="tr-TR" sz="1600" dirty="0" smtClean="0">
              <a:effectLst/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dirty="0" smtClean="0">
                <a:effectLst/>
                <a:latin typeface="Calibri" pitchFamily="34" charset="0"/>
              </a:rPr>
              <a:t>SSS </a:t>
            </a:r>
            <a:r>
              <a:rPr lang="tr-TR" dirty="0" err="1" smtClean="0">
                <a:effectLst/>
                <a:latin typeface="Calibri" pitchFamily="34" charset="0"/>
              </a:rPr>
              <a:t>profilaksisi</a:t>
            </a:r>
            <a:endParaRPr lang="tr-TR" dirty="0" smtClean="0">
              <a:effectLst/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endParaRPr lang="tr-TR" sz="1600" dirty="0" smtClean="0">
              <a:effectLst/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dirty="0" smtClean="0">
                <a:effectLst/>
                <a:latin typeface="Calibri" pitchFamily="34" charset="0"/>
              </a:rPr>
              <a:t>Konsolidasyon</a:t>
            </a:r>
          </a:p>
          <a:p>
            <a:pPr>
              <a:buFont typeface="Wingdings" pitchFamily="2" charset="2"/>
              <a:buChar char="v"/>
            </a:pPr>
            <a:endParaRPr lang="tr-TR" sz="1600" dirty="0" smtClean="0">
              <a:effectLst/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dirty="0" smtClean="0">
                <a:effectLst/>
                <a:latin typeface="Calibri" pitchFamily="34" charset="0"/>
              </a:rPr>
              <a:t>İdame</a:t>
            </a:r>
          </a:p>
          <a:p>
            <a:pPr>
              <a:buFont typeface="Wingdings" pitchFamily="2" charset="2"/>
              <a:buChar char="v"/>
            </a:pPr>
            <a:endParaRPr lang="tr-TR" sz="1600" dirty="0" smtClean="0">
              <a:effectLst/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dirty="0" smtClean="0">
                <a:effectLst/>
                <a:latin typeface="Calibri" pitchFamily="34" charset="0"/>
              </a:rPr>
              <a:t>Kök Hücre Nakli (</a:t>
            </a:r>
            <a:r>
              <a:rPr lang="tr-TR" dirty="0" err="1" smtClean="0">
                <a:effectLst/>
                <a:latin typeface="Calibri" pitchFamily="34" charset="0"/>
              </a:rPr>
              <a:t>Allojeneik</a:t>
            </a:r>
            <a:r>
              <a:rPr lang="tr-TR" dirty="0" smtClean="0">
                <a:effectLst/>
                <a:latin typeface="Calibri" pitchFamily="34" charset="0"/>
              </a:rPr>
              <a:t> veya </a:t>
            </a:r>
            <a:r>
              <a:rPr lang="tr-TR" dirty="0" err="1" smtClean="0">
                <a:effectLst/>
                <a:latin typeface="Calibri" pitchFamily="34" charset="0"/>
              </a:rPr>
              <a:t>Otolog</a:t>
            </a:r>
            <a:r>
              <a:rPr lang="tr-TR" dirty="0" smtClean="0">
                <a:effectLst/>
                <a:latin typeface="Calibri" pitchFamily="34" charset="0"/>
              </a:rPr>
              <a:t>)</a:t>
            </a: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043608" y="152400"/>
            <a:ext cx="7391400" cy="1066800"/>
          </a:xfrm>
          <a:noFill/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Yetişkin ALL de </a:t>
            </a:r>
            <a:b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Risk Değerlendirmesi</a:t>
            </a:r>
          </a:p>
        </p:txBody>
      </p:sp>
      <p:grpSp>
        <p:nvGrpSpPr>
          <p:cNvPr id="2" name="31 Grup"/>
          <p:cNvGrpSpPr/>
          <p:nvPr/>
        </p:nvGrpSpPr>
        <p:grpSpPr>
          <a:xfrm>
            <a:off x="381000" y="1994495"/>
            <a:ext cx="8610600" cy="4314825"/>
            <a:chOff x="381000" y="1651000"/>
            <a:chExt cx="8610600" cy="4314825"/>
          </a:xfrm>
        </p:grpSpPr>
        <p:sp>
          <p:nvSpPr>
            <p:cNvPr id="424962" name="Line 33"/>
            <p:cNvSpPr>
              <a:spLocks noChangeShapeType="1"/>
            </p:cNvSpPr>
            <p:nvPr/>
          </p:nvSpPr>
          <p:spPr bwMode="auto">
            <a:xfrm flipV="1">
              <a:off x="7772400" y="3048000"/>
              <a:ext cx="0" cy="1600200"/>
            </a:xfrm>
            <a:prstGeom prst="line">
              <a:avLst/>
            </a:prstGeom>
            <a:noFill/>
            <a:ln w="57150">
              <a:solidFill>
                <a:srgbClr val="96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4963" name="Line 32"/>
            <p:cNvSpPr>
              <a:spLocks noChangeShapeType="1"/>
            </p:cNvSpPr>
            <p:nvPr/>
          </p:nvSpPr>
          <p:spPr bwMode="auto">
            <a:xfrm flipH="1">
              <a:off x="3962400" y="5562600"/>
              <a:ext cx="3048000" cy="0"/>
            </a:xfrm>
            <a:prstGeom prst="line">
              <a:avLst/>
            </a:prstGeom>
            <a:noFill/>
            <a:ln w="57150">
              <a:solidFill>
                <a:srgbClr val="96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4964" name="Line 20"/>
            <p:cNvSpPr>
              <a:spLocks noChangeShapeType="1"/>
            </p:cNvSpPr>
            <p:nvPr/>
          </p:nvSpPr>
          <p:spPr bwMode="auto">
            <a:xfrm>
              <a:off x="1828800" y="2362200"/>
              <a:ext cx="5029200" cy="0"/>
            </a:xfrm>
            <a:prstGeom prst="line">
              <a:avLst/>
            </a:prstGeom>
            <a:noFill/>
            <a:ln w="57150">
              <a:solidFill>
                <a:srgbClr val="960000"/>
              </a:solidFill>
              <a:round/>
              <a:headEnd/>
              <a:tailEnd type="triangle" w="med" len="med"/>
            </a:ln>
          </p:spPr>
          <p:txBody>
            <a:bodyPr wrap="none"/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4965" name="Line 19"/>
            <p:cNvSpPr>
              <a:spLocks noChangeShapeType="1"/>
            </p:cNvSpPr>
            <p:nvPr/>
          </p:nvSpPr>
          <p:spPr bwMode="auto">
            <a:xfrm>
              <a:off x="1905000" y="1852613"/>
              <a:ext cx="54864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4967" name="Text Box 3"/>
            <p:cNvSpPr txBox="1">
              <a:spLocks noChangeArrowheads="1"/>
            </p:cNvSpPr>
            <p:nvPr/>
          </p:nvSpPr>
          <p:spPr bwMode="auto">
            <a:xfrm>
              <a:off x="381000" y="1651000"/>
              <a:ext cx="1716111" cy="40011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 b="1" dirty="0" err="1">
                  <a:solidFill>
                    <a:schemeClr val="bg1"/>
                  </a:solidFill>
                  <a:latin typeface="Calibri" pitchFamily="34" charset="0"/>
                </a:rPr>
                <a:t>İmmunfenotip</a:t>
              </a:r>
              <a:endParaRPr lang="tr-TR" sz="20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424968" name="Text Box 4"/>
            <p:cNvSpPr txBox="1">
              <a:spLocks noChangeArrowheads="1"/>
            </p:cNvSpPr>
            <p:nvPr/>
          </p:nvSpPr>
          <p:spPr bwMode="auto">
            <a:xfrm>
              <a:off x="2424113" y="1651000"/>
              <a:ext cx="1826526" cy="40011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 b="1">
                  <a:solidFill>
                    <a:schemeClr val="bg1"/>
                  </a:solidFill>
                  <a:latin typeface="Calibri" pitchFamily="34" charset="0"/>
                </a:rPr>
                <a:t>Klinik Özellikler</a:t>
              </a:r>
            </a:p>
          </p:txBody>
        </p:sp>
        <p:sp>
          <p:nvSpPr>
            <p:cNvPr id="424969" name="Text Box 5"/>
            <p:cNvSpPr txBox="1">
              <a:spLocks noChangeArrowheads="1"/>
            </p:cNvSpPr>
            <p:nvPr/>
          </p:nvSpPr>
          <p:spPr bwMode="auto">
            <a:xfrm>
              <a:off x="4786313" y="1651000"/>
              <a:ext cx="1381532" cy="40011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000" b="1">
                  <a:solidFill>
                    <a:schemeClr val="bg1"/>
                  </a:solidFill>
                  <a:latin typeface="Calibri" pitchFamily="34" charset="0"/>
                </a:rPr>
                <a:t>Sitogenetik</a:t>
              </a:r>
            </a:p>
          </p:txBody>
        </p:sp>
        <p:sp>
          <p:nvSpPr>
            <p:cNvPr id="424970" name="Text Box 6"/>
            <p:cNvSpPr txBox="1">
              <a:spLocks noChangeArrowheads="1"/>
            </p:cNvSpPr>
            <p:nvPr/>
          </p:nvSpPr>
          <p:spPr bwMode="auto">
            <a:xfrm>
              <a:off x="6940550" y="1651000"/>
              <a:ext cx="1598515" cy="40011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b="1">
                  <a:solidFill>
                    <a:schemeClr val="bg1"/>
                  </a:solidFill>
                  <a:latin typeface="Calibri" pitchFamily="34" charset="0"/>
                </a:rPr>
                <a:t>Tedaviye </a:t>
              </a:r>
              <a:r>
                <a:rPr lang="tr-TR" sz="2000" b="1">
                  <a:solidFill>
                    <a:schemeClr val="bg1"/>
                  </a:solidFill>
                  <a:latin typeface="Calibri" pitchFamily="34" charset="0"/>
                </a:rPr>
                <a:t>Yanıt</a:t>
              </a:r>
            </a:p>
          </p:txBody>
        </p:sp>
        <p:sp>
          <p:nvSpPr>
            <p:cNvPr id="424971" name="Text Box 7"/>
            <p:cNvSpPr txBox="1">
              <a:spLocks noChangeArrowheads="1"/>
            </p:cNvSpPr>
            <p:nvPr/>
          </p:nvSpPr>
          <p:spPr bwMode="auto">
            <a:xfrm>
              <a:off x="810587" y="2212687"/>
              <a:ext cx="917238" cy="584775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/>
              <a:r>
                <a:rPr lang="tr-TR" sz="1600" b="1" dirty="0">
                  <a:solidFill>
                    <a:srgbClr val="00602B"/>
                  </a:solidFill>
                  <a:latin typeface="Calibri" pitchFamily="34" charset="0"/>
                </a:rPr>
                <a:t>Olgun B-</a:t>
              </a:r>
            </a:p>
            <a:p>
              <a:pPr algn="ctr"/>
              <a:r>
                <a:rPr lang="tr-TR" sz="1600" b="1" dirty="0">
                  <a:solidFill>
                    <a:srgbClr val="00602B"/>
                  </a:solidFill>
                  <a:latin typeface="Calibri" pitchFamily="34" charset="0"/>
                </a:rPr>
                <a:t>ALL</a:t>
              </a:r>
            </a:p>
          </p:txBody>
        </p:sp>
        <p:sp>
          <p:nvSpPr>
            <p:cNvPr id="424972" name="Text Box 8"/>
            <p:cNvSpPr txBox="1">
              <a:spLocks noChangeArrowheads="1"/>
            </p:cNvSpPr>
            <p:nvPr/>
          </p:nvSpPr>
          <p:spPr bwMode="auto">
            <a:xfrm>
              <a:off x="2232025" y="2669014"/>
              <a:ext cx="1864613" cy="830997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tr-TR" sz="1600" b="1" dirty="0">
                  <a:solidFill>
                    <a:srgbClr val="00602B"/>
                  </a:solidFill>
                  <a:latin typeface="Calibri" pitchFamily="34" charset="0"/>
                </a:rPr>
                <a:t>Yaş </a:t>
              </a:r>
              <a:r>
                <a:rPr lang="tr-TR" sz="1600" b="1" dirty="0">
                  <a:solidFill>
                    <a:srgbClr val="00602B"/>
                  </a:solidFill>
                  <a:latin typeface="Calibri" pitchFamily="34" charset="0"/>
                  <a:sym typeface="Symbol" pitchFamily="18" charset="2"/>
                </a:rPr>
                <a:t> 30y yada</a:t>
              </a:r>
            </a:p>
            <a:p>
              <a:r>
                <a:rPr lang="tr-TR" sz="1600" b="1" dirty="0">
                  <a:solidFill>
                    <a:srgbClr val="00602B"/>
                  </a:solidFill>
                  <a:latin typeface="Calibri" pitchFamily="34" charset="0"/>
                  <a:sym typeface="Symbol" pitchFamily="18" charset="2"/>
                </a:rPr>
                <a:t>Lökosit  30000</a:t>
              </a:r>
            </a:p>
            <a:p>
              <a:r>
                <a:rPr lang="tr-TR" sz="1600" b="1" dirty="0">
                  <a:solidFill>
                    <a:srgbClr val="00602B"/>
                  </a:solidFill>
                  <a:latin typeface="Calibri" pitchFamily="34" charset="0"/>
                  <a:sym typeface="Symbol" pitchFamily="18" charset="2"/>
                </a:rPr>
                <a:t>(T-ALL de  100000)</a:t>
              </a:r>
            </a:p>
          </p:txBody>
        </p:sp>
        <p:sp>
          <p:nvSpPr>
            <p:cNvPr id="424973" name="Text Box 9"/>
            <p:cNvSpPr txBox="1">
              <a:spLocks noChangeArrowheads="1"/>
            </p:cNvSpPr>
            <p:nvPr/>
          </p:nvSpPr>
          <p:spPr bwMode="auto">
            <a:xfrm>
              <a:off x="4648200" y="2560638"/>
              <a:ext cx="2057400" cy="59055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r-TR" sz="1600" b="1" dirty="0">
                  <a:solidFill>
                    <a:srgbClr val="00602B"/>
                  </a:solidFill>
                  <a:latin typeface="Calibri" pitchFamily="34" charset="0"/>
                </a:rPr>
                <a:t>t(9;22) yada </a:t>
              </a:r>
            </a:p>
            <a:p>
              <a:pPr algn="ctr"/>
              <a:r>
                <a:rPr lang="tr-TR" sz="1600" b="1" dirty="0">
                  <a:solidFill>
                    <a:srgbClr val="00602B"/>
                  </a:solidFill>
                  <a:latin typeface="Calibri" pitchFamily="34" charset="0"/>
                </a:rPr>
                <a:t>BCR-ABL</a:t>
              </a:r>
              <a:endParaRPr lang="tr-TR" sz="1600" b="1" dirty="0">
                <a:solidFill>
                  <a:srgbClr val="00602B"/>
                </a:solidFill>
                <a:latin typeface="Calibri" pitchFamily="34" charset="0"/>
                <a:sym typeface="Symbol" pitchFamily="18" charset="2"/>
              </a:endParaRPr>
            </a:p>
          </p:txBody>
        </p:sp>
        <p:sp>
          <p:nvSpPr>
            <p:cNvPr id="424974" name="Text Box 10"/>
            <p:cNvSpPr txBox="1">
              <a:spLocks noChangeArrowheads="1"/>
            </p:cNvSpPr>
            <p:nvPr/>
          </p:nvSpPr>
          <p:spPr bwMode="auto">
            <a:xfrm>
              <a:off x="4648200" y="3219450"/>
              <a:ext cx="2057400" cy="59055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r-TR" sz="1600" b="1">
                  <a:solidFill>
                    <a:srgbClr val="00602B"/>
                  </a:solidFill>
                  <a:latin typeface="Calibri" pitchFamily="34" charset="0"/>
                </a:rPr>
                <a:t>t(4;11) yada diğer MLL rearanjmanı</a:t>
              </a:r>
              <a:endParaRPr lang="tr-TR" sz="1600" b="1">
                <a:solidFill>
                  <a:srgbClr val="00602B"/>
                </a:solidFill>
                <a:latin typeface="Calibri" pitchFamily="34" charset="0"/>
                <a:sym typeface="Symbol" pitchFamily="18" charset="2"/>
              </a:endParaRPr>
            </a:p>
          </p:txBody>
        </p:sp>
        <p:sp>
          <p:nvSpPr>
            <p:cNvPr id="424975" name="Text Box 11"/>
            <p:cNvSpPr txBox="1">
              <a:spLocks noChangeArrowheads="1"/>
            </p:cNvSpPr>
            <p:nvPr/>
          </p:nvSpPr>
          <p:spPr bwMode="auto">
            <a:xfrm>
              <a:off x="4648200" y="3962400"/>
              <a:ext cx="2057400" cy="835025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r-TR" sz="1600" b="1" dirty="0">
                  <a:solidFill>
                    <a:srgbClr val="00602B"/>
                  </a:solidFill>
                  <a:latin typeface="Calibri" pitchFamily="34" charset="0"/>
                </a:rPr>
                <a:t>Diğer kötü-risk </a:t>
              </a:r>
              <a:r>
                <a:rPr lang="tr-TR" sz="1600" b="1" dirty="0" err="1">
                  <a:solidFill>
                    <a:srgbClr val="00602B"/>
                  </a:solidFill>
                  <a:latin typeface="Calibri" pitchFamily="34" charset="0"/>
                </a:rPr>
                <a:t>sitogenetik</a:t>
              </a:r>
              <a:r>
                <a:rPr lang="tr-TR" sz="1600" b="1" dirty="0">
                  <a:solidFill>
                    <a:srgbClr val="00602B"/>
                  </a:solidFill>
                  <a:latin typeface="Calibri" pitchFamily="34" charset="0"/>
                </a:rPr>
                <a:t> anormallikler</a:t>
              </a:r>
              <a:endParaRPr lang="tr-TR" sz="1600" b="1" dirty="0">
                <a:solidFill>
                  <a:srgbClr val="00602B"/>
                </a:solidFill>
                <a:latin typeface="Calibri" pitchFamily="34" charset="0"/>
                <a:sym typeface="Symbol" pitchFamily="18" charset="2"/>
              </a:endParaRPr>
            </a:p>
          </p:txBody>
        </p:sp>
        <p:sp>
          <p:nvSpPr>
            <p:cNvPr id="424976" name="Text Box 12"/>
            <p:cNvSpPr txBox="1">
              <a:spLocks noChangeArrowheads="1"/>
            </p:cNvSpPr>
            <p:nvPr/>
          </p:nvSpPr>
          <p:spPr bwMode="auto">
            <a:xfrm>
              <a:off x="6934200" y="4757836"/>
              <a:ext cx="2057400" cy="307777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r-TR" sz="1400" b="1" dirty="0">
                  <a:solidFill>
                    <a:srgbClr val="00602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4 haftada TR ulaşamama</a:t>
              </a:r>
              <a:endParaRPr lang="tr-TR" sz="1400" b="1" dirty="0">
                <a:solidFill>
                  <a:srgbClr val="0060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sym typeface="Symbol" pitchFamily="18" charset="2"/>
              </a:endParaRPr>
            </a:p>
          </p:txBody>
        </p:sp>
        <p:sp>
          <p:nvSpPr>
            <p:cNvPr id="424977" name="Text Box 13"/>
            <p:cNvSpPr txBox="1">
              <a:spLocks noChangeArrowheads="1"/>
            </p:cNvSpPr>
            <p:nvPr/>
          </p:nvSpPr>
          <p:spPr bwMode="auto">
            <a:xfrm>
              <a:off x="6934200" y="5257800"/>
              <a:ext cx="2057400" cy="346075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r-TR" sz="1600" b="1">
                  <a:solidFill>
                    <a:srgbClr val="000066"/>
                  </a:solidFill>
                  <a:latin typeface="Calibri" pitchFamily="34" charset="0"/>
                </a:rPr>
                <a:t>Diğer</a:t>
              </a:r>
              <a:endParaRPr lang="tr-TR" sz="1600" b="1">
                <a:solidFill>
                  <a:srgbClr val="000066"/>
                </a:solidFill>
                <a:latin typeface="Calibri" pitchFamily="34" charset="0"/>
                <a:sym typeface="Symbol" pitchFamily="18" charset="2"/>
              </a:endParaRPr>
            </a:p>
          </p:txBody>
        </p:sp>
        <p:sp>
          <p:nvSpPr>
            <p:cNvPr id="424978" name="Text Box 14"/>
            <p:cNvSpPr txBox="1">
              <a:spLocks noChangeArrowheads="1"/>
            </p:cNvSpPr>
            <p:nvPr/>
          </p:nvSpPr>
          <p:spPr bwMode="auto">
            <a:xfrm>
              <a:off x="4572000" y="4953000"/>
              <a:ext cx="2057400" cy="346075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r-TR" sz="1600" b="1">
                  <a:solidFill>
                    <a:srgbClr val="000066"/>
                  </a:solidFill>
                  <a:latin typeface="Calibri" pitchFamily="34" charset="0"/>
                </a:rPr>
                <a:t>Diğer</a:t>
              </a:r>
              <a:endParaRPr lang="tr-TR" sz="1600" b="1">
                <a:solidFill>
                  <a:srgbClr val="000066"/>
                </a:solidFill>
                <a:latin typeface="Calibri" pitchFamily="34" charset="0"/>
                <a:sym typeface="Symbol" pitchFamily="18" charset="2"/>
              </a:endParaRPr>
            </a:p>
          </p:txBody>
        </p:sp>
        <p:sp>
          <p:nvSpPr>
            <p:cNvPr id="424979" name="Text Box 15"/>
            <p:cNvSpPr txBox="1">
              <a:spLocks noChangeArrowheads="1"/>
            </p:cNvSpPr>
            <p:nvPr/>
          </p:nvSpPr>
          <p:spPr bwMode="auto">
            <a:xfrm>
              <a:off x="2209800" y="3657600"/>
              <a:ext cx="2057400" cy="346075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r-TR" sz="1600" b="1">
                  <a:solidFill>
                    <a:srgbClr val="000066"/>
                  </a:solidFill>
                  <a:latin typeface="Calibri" pitchFamily="34" charset="0"/>
                </a:rPr>
                <a:t>Diğer</a:t>
              </a:r>
              <a:endParaRPr lang="tr-TR" sz="1600" b="1">
                <a:solidFill>
                  <a:srgbClr val="000066"/>
                </a:solidFill>
                <a:latin typeface="Calibri" pitchFamily="34" charset="0"/>
                <a:sym typeface="Symbol" pitchFamily="18" charset="2"/>
              </a:endParaRPr>
            </a:p>
          </p:txBody>
        </p:sp>
        <p:sp>
          <p:nvSpPr>
            <p:cNvPr id="424980" name="Text Box 17"/>
            <p:cNvSpPr txBox="1">
              <a:spLocks noChangeArrowheads="1"/>
            </p:cNvSpPr>
            <p:nvPr/>
          </p:nvSpPr>
          <p:spPr bwMode="auto">
            <a:xfrm>
              <a:off x="6858016" y="2156811"/>
              <a:ext cx="1828800" cy="83185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r-TR" sz="2400" b="1" dirty="0">
                  <a:latin typeface="Calibri" pitchFamily="34" charset="0"/>
                  <a:sym typeface="Symbol" pitchFamily="18" charset="2"/>
                </a:rPr>
                <a:t>YÜKSEK</a:t>
              </a:r>
            </a:p>
            <a:p>
              <a:pPr algn="ctr"/>
              <a:r>
                <a:rPr lang="tr-TR" sz="2400" b="1" dirty="0">
                  <a:latin typeface="Calibri" pitchFamily="34" charset="0"/>
                  <a:sym typeface="Symbol" pitchFamily="18" charset="2"/>
                </a:rPr>
                <a:t>RİSK</a:t>
              </a:r>
            </a:p>
          </p:txBody>
        </p:sp>
        <p:sp>
          <p:nvSpPr>
            <p:cNvPr id="424981" name="Text Box 18"/>
            <p:cNvSpPr txBox="1">
              <a:spLocks noChangeArrowheads="1"/>
            </p:cNvSpPr>
            <p:nvPr/>
          </p:nvSpPr>
          <p:spPr bwMode="auto">
            <a:xfrm>
              <a:off x="1905000" y="5105400"/>
              <a:ext cx="1981200" cy="860425"/>
            </a:xfrm>
            <a:prstGeom prst="rect">
              <a:avLst/>
            </a:prstGeom>
            <a:solidFill>
              <a:srgbClr val="66FF33"/>
            </a:solidFill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r-TR" sz="2400" b="1">
                  <a:solidFill>
                    <a:srgbClr val="000066"/>
                  </a:solidFill>
                  <a:latin typeface="Calibri" pitchFamily="34" charset="0"/>
                  <a:sym typeface="Symbol" pitchFamily="18" charset="2"/>
                </a:rPr>
                <a:t>STANDART</a:t>
              </a:r>
            </a:p>
            <a:p>
              <a:pPr algn="ctr"/>
              <a:r>
                <a:rPr lang="tr-TR" sz="2400" b="1">
                  <a:solidFill>
                    <a:srgbClr val="000066"/>
                  </a:solidFill>
                  <a:latin typeface="Calibri" pitchFamily="34" charset="0"/>
                  <a:sym typeface="Symbol" pitchFamily="18" charset="2"/>
                </a:rPr>
                <a:t>RİSK</a:t>
              </a:r>
            </a:p>
          </p:txBody>
        </p:sp>
        <p:sp>
          <p:nvSpPr>
            <p:cNvPr id="424982" name="Text Box 21"/>
            <p:cNvSpPr txBox="1">
              <a:spLocks noChangeArrowheads="1"/>
            </p:cNvSpPr>
            <p:nvPr/>
          </p:nvSpPr>
          <p:spPr bwMode="auto">
            <a:xfrm>
              <a:off x="457200" y="2971800"/>
              <a:ext cx="1447800" cy="590550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rgbClr val="000066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tr-TR" sz="1600" b="1">
                  <a:solidFill>
                    <a:srgbClr val="000066"/>
                  </a:solidFill>
                  <a:latin typeface="Calibri" pitchFamily="34" charset="0"/>
                </a:rPr>
                <a:t>Erken B-ALL yada T-ALL</a:t>
              </a:r>
              <a:endParaRPr lang="tr-TR" sz="1600" b="1">
                <a:solidFill>
                  <a:srgbClr val="000066"/>
                </a:solidFill>
                <a:latin typeface="Calibri" pitchFamily="34" charset="0"/>
                <a:sym typeface="Symbol" pitchFamily="18" charset="2"/>
              </a:endParaRPr>
            </a:p>
          </p:txBody>
        </p:sp>
        <p:grpSp>
          <p:nvGrpSpPr>
            <p:cNvPr id="3" name="Group 25"/>
            <p:cNvGrpSpPr>
              <a:grpSpLocks/>
            </p:cNvGrpSpPr>
            <p:nvPr/>
          </p:nvGrpSpPr>
          <p:grpSpPr bwMode="auto">
            <a:xfrm>
              <a:off x="1905000" y="2819400"/>
              <a:ext cx="228600" cy="1143000"/>
              <a:chOff x="864" y="2688"/>
              <a:chExt cx="144" cy="720"/>
            </a:xfrm>
          </p:grpSpPr>
          <p:sp>
            <p:nvSpPr>
              <p:cNvPr id="424984" name="Line 22"/>
              <p:cNvSpPr>
                <a:spLocks noChangeShapeType="1"/>
              </p:cNvSpPr>
              <p:nvPr/>
            </p:nvSpPr>
            <p:spPr bwMode="auto">
              <a:xfrm>
                <a:off x="1008" y="2688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tr-TR">
                  <a:latin typeface="Calibri" pitchFamily="34" charset="0"/>
                </a:endParaRPr>
              </a:p>
            </p:txBody>
          </p:sp>
          <p:sp>
            <p:nvSpPr>
              <p:cNvPr id="424985" name="Line 24"/>
              <p:cNvSpPr>
                <a:spLocks noChangeShapeType="1"/>
              </p:cNvSpPr>
              <p:nvPr/>
            </p:nvSpPr>
            <p:spPr bwMode="auto">
              <a:xfrm>
                <a:off x="864" y="2976"/>
                <a:ext cx="144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tr-TR">
                  <a:latin typeface="Calibri" pitchFamily="34" charset="0"/>
                </a:endParaRPr>
              </a:p>
            </p:txBody>
          </p:sp>
        </p:grpSp>
        <p:sp>
          <p:nvSpPr>
            <p:cNvPr id="424986" name="Line 27"/>
            <p:cNvSpPr>
              <a:spLocks noChangeShapeType="1"/>
            </p:cNvSpPr>
            <p:nvPr/>
          </p:nvSpPr>
          <p:spPr bwMode="auto">
            <a:xfrm>
              <a:off x="4572000" y="2743200"/>
              <a:ext cx="0" cy="190500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4987" name="Line 28"/>
            <p:cNvSpPr>
              <a:spLocks noChangeShapeType="1"/>
            </p:cNvSpPr>
            <p:nvPr/>
          </p:nvSpPr>
          <p:spPr bwMode="auto">
            <a:xfrm>
              <a:off x="4267200" y="3810000"/>
              <a:ext cx="3048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4988" name="Line 30"/>
            <p:cNvSpPr>
              <a:spLocks noChangeShapeType="1"/>
            </p:cNvSpPr>
            <p:nvPr/>
          </p:nvSpPr>
          <p:spPr bwMode="auto">
            <a:xfrm>
              <a:off x="6858000" y="4800600"/>
              <a:ext cx="0" cy="68580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4989" name="Line 31"/>
            <p:cNvSpPr>
              <a:spLocks noChangeShapeType="1"/>
            </p:cNvSpPr>
            <p:nvPr/>
          </p:nvSpPr>
          <p:spPr bwMode="auto">
            <a:xfrm>
              <a:off x="6629400" y="5135563"/>
              <a:ext cx="22860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tr-TR">
                <a:latin typeface="Calibri" pitchFamily="34" charset="0"/>
              </a:endParaRPr>
            </a:p>
          </p:txBody>
        </p:sp>
      </p:grpSp>
      <p:pic>
        <p:nvPicPr>
          <p:cNvPr id="31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98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23528" y="428612"/>
            <a:ext cx="8229600" cy="1143000"/>
          </a:xfrm>
          <a:noFill/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Türk Lösemi Grubu </a:t>
            </a:r>
            <a:b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Akut </a:t>
            </a:r>
            <a:r>
              <a:rPr lang="tr-TR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Lenfoblastik</a:t>
            </a: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Lösemi </a:t>
            </a:r>
            <a:b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Çalışma Grubu ALL Tedavi Grubu </a:t>
            </a:r>
            <a:b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95-003</a:t>
            </a:r>
          </a:p>
        </p:txBody>
      </p:sp>
      <p:grpSp>
        <p:nvGrpSpPr>
          <p:cNvPr id="2" name="11 Grup"/>
          <p:cNvGrpSpPr/>
          <p:nvPr/>
        </p:nvGrpSpPr>
        <p:grpSpPr>
          <a:xfrm>
            <a:off x="971550" y="2565400"/>
            <a:ext cx="7280275" cy="3544888"/>
            <a:chOff x="971550" y="2565400"/>
            <a:chExt cx="7280275" cy="3544888"/>
          </a:xfrm>
        </p:grpSpPr>
        <p:sp>
          <p:nvSpPr>
            <p:cNvPr id="425987" name="Text Box 3"/>
            <p:cNvSpPr txBox="1">
              <a:spLocks noChangeArrowheads="1"/>
            </p:cNvSpPr>
            <p:nvPr/>
          </p:nvSpPr>
          <p:spPr bwMode="auto">
            <a:xfrm>
              <a:off x="2555875" y="2565400"/>
              <a:ext cx="3337260" cy="52322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800" b="1" dirty="0" err="1">
                  <a:solidFill>
                    <a:srgbClr val="000066"/>
                  </a:solidFill>
                  <a:latin typeface="Calibri" pitchFamily="34" charset="0"/>
                </a:rPr>
                <a:t>Remisyon</a:t>
              </a:r>
              <a:r>
                <a:rPr lang="tr-TR" sz="2800" b="1" dirty="0">
                  <a:solidFill>
                    <a:srgbClr val="000066"/>
                  </a:solidFill>
                  <a:latin typeface="Calibri" pitchFamily="34" charset="0"/>
                </a:rPr>
                <a:t> İndüksiyon</a:t>
              </a:r>
            </a:p>
          </p:txBody>
        </p:sp>
        <p:sp>
          <p:nvSpPr>
            <p:cNvPr id="425988" name="Line 4"/>
            <p:cNvSpPr>
              <a:spLocks noChangeShapeType="1"/>
            </p:cNvSpPr>
            <p:nvPr/>
          </p:nvSpPr>
          <p:spPr bwMode="auto">
            <a:xfrm flipH="1">
              <a:off x="2195513" y="3357563"/>
              <a:ext cx="1905000" cy="91440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tr-TR" b="1">
                <a:latin typeface="Calibri" pitchFamily="34" charset="0"/>
              </a:endParaRPr>
            </a:p>
          </p:txBody>
        </p:sp>
        <p:sp>
          <p:nvSpPr>
            <p:cNvPr id="425989" name="Line 5"/>
            <p:cNvSpPr>
              <a:spLocks noChangeShapeType="1"/>
            </p:cNvSpPr>
            <p:nvPr/>
          </p:nvSpPr>
          <p:spPr bwMode="auto">
            <a:xfrm>
              <a:off x="4140200" y="3357563"/>
              <a:ext cx="2209800" cy="91440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tr-TR" b="1">
                <a:latin typeface="Calibri" pitchFamily="34" charset="0"/>
              </a:endParaRPr>
            </a:p>
          </p:txBody>
        </p:sp>
        <p:sp>
          <p:nvSpPr>
            <p:cNvPr id="425990" name="Text Box 6"/>
            <p:cNvSpPr txBox="1">
              <a:spLocks noChangeArrowheads="1"/>
            </p:cNvSpPr>
            <p:nvPr/>
          </p:nvSpPr>
          <p:spPr bwMode="auto">
            <a:xfrm>
              <a:off x="971550" y="4365625"/>
              <a:ext cx="2743200" cy="1744663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lIns="90000" anchor="ctr">
              <a:spAutoFit/>
            </a:bodyPr>
            <a:lstStyle/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 err="1">
                  <a:solidFill>
                    <a:srgbClr val="960000"/>
                  </a:solidFill>
                  <a:latin typeface="Calibri" pitchFamily="34" charset="0"/>
                </a:rPr>
                <a:t>P</a:t>
              </a:r>
              <a:r>
                <a:rPr lang="tr-TR" sz="2000" b="1" dirty="0" err="1">
                  <a:solidFill>
                    <a:srgbClr val="000066"/>
                  </a:solidFill>
                  <a:latin typeface="Calibri" pitchFamily="34" charset="0"/>
                </a:rPr>
                <a:t>rednizolon</a:t>
              </a:r>
              <a:endParaRPr lang="tr-TR" sz="2000" b="1" dirty="0">
                <a:solidFill>
                  <a:srgbClr val="000066"/>
                </a:solidFill>
                <a:latin typeface="Calibri" pitchFamily="34" charset="0"/>
              </a:endParaRPr>
            </a:p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 err="1">
                  <a:solidFill>
                    <a:srgbClr val="960000"/>
                  </a:solidFill>
                  <a:latin typeface="Calibri" pitchFamily="34" charset="0"/>
                </a:rPr>
                <a:t>V</a:t>
              </a:r>
              <a:r>
                <a:rPr lang="tr-TR" sz="2000" b="1" dirty="0" err="1">
                  <a:solidFill>
                    <a:srgbClr val="000066"/>
                  </a:solidFill>
                  <a:latin typeface="Calibri" pitchFamily="34" charset="0"/>
                </a:rPr>
                <a:t>incristin</a:t>
              </a:r>
              <a:endParaRPr lang="tr-TR" sz="2000" b="1" dirty="0">
                <a:solidFill>
                  <a:srgbClr val="000066"/>
                </a:solidFill>
                <a:latin typeface="Calibri" pitchFamily="34" charset="0"/>
              </a:endParaRPr>
            </a:p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 err="1">
                  <a:solidFill>
                    <a:srgbClr val="960000"/>
                  </a:solidFill>
                  <a:latin typeface="Calibri" pitchFamily="34" charset="0"/>
                </a:rPr>
                <a:t>C</a:t>
              </a:r>
              <a:r>
                <a:rPr lang="tr-TR" sz="2000" b="1" dirty="0" err="1">
                  <a:solidFill>
                    <a:srgbClr val="000066"/>
                  </a:solidFill>
                  <a:latin typeface="Calibri" pitchFamily="34" charset="0"/>
                </a:rPr>
                <a:t>yclophosphamide</a:t>
              </a:r>
              <a:endParaRPr lang="tr-TR" sz="2000" b="1" dirty="0">
                <a:solidFill>
                  <a:srgbClr val="000066"/>
                </a:solidFill>
                <a:latin typeface="Calibri" pitchFamily="34" charset="0"/>
              </a:endParaRPr>
            </a:p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 err="1">
                  <a:solidFill>
                    <a:srgbClr val="960000"/>
                  </a:solidFill>
                  <a:latin typeface="Calibri" pitchFamily="34" charset="0"/>
                </a:rPr>
                <a:t>D</a:t>
              </a:r>
              <a:r>
                <a:rPr lang="tr-TR" sz="2000" b="1" dirty="0" err="1">
                  <a:solidFill>
                    <a:srgbClr val="000066"/>
                  </a:solidFill>
                  <a:latin typeface="Calibri" pitchFamily="34" charset="0"/>
                </a:rPr>
                <a:t>aunarubicine</a:t>
              </a:r>
              <a:r>
                <a:rPr lang="tr-TR" sz="2000" b="1" dirty="0">
                  <a:solidFill>
                    <a:srgbClr val="000066"/>
                  </a:solidFill>
                  <a:latin typeface="Calibri" pitchFamily="34" charset="0"/>
                </a:rPr>
                <a:t> </a:t>
              </a:r>
            </a:p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>
                  <a:solidFill>
                    <a:srgbClr val="960000"/>
                  </a:solidFill>
                  <a:latin typeface="Calibri" pitchFamily="34" charset="0"/>
                </a:rPr>
                <a:t>L</a:t>
              </a:r>
              <a:r>
                <a:rPr lang="tr-TR" sz="2000" b="1" dirty="0">
                  <a:solidFill>
                    <a:srgbClr val="000066"/>
                  </a:solidFill>
                  <a:latin typeface="Calibri" pitchFamily="34" charset="0"/>
                </a:rPr>
                <a:t>-</a:t>
              </a:r>
              <a:r>
                <a:rPr lang="tr-TR" sz="2000" b="1" dirty="0" err="1">
                  <a:solidFill>
                    <a:srgbClr val="000066"/>
                  </a:solidFill>
                  <a:latin typeface="Calibri" pitchFamily="34" charset="0"/>
                </a:rPr>
                <a:t>asparaginaz</a:t>
              </a:r>
              <a:endParaRPr lang="tr-TR" b="1" dirty="0">
                <a:solidFill>
                  <a:srgbClr val="000066"/>
                </a:solidFill>
                <a:latin typeface="Calibri" pitchFamily="34" charset="0"/>
              </a:endParaRPr>
            </a:p>
          </p:txBody>
        </p:sp>
        <p:sp>
          <p:nvSpPr>
            <p:cNvPr id="425991" name="Text Box 7"/>
            <p:cNvSpPr txBox="1">
              <a:spLocks noChangeArrowheads="1"/>
            </p:cNvSpPr>
            <p:nvPr/>
          </p:nvSpPr>
          <p:spPr bwMode="auto">
            <a:xfrm>
              <a:off x="5508625" y="4652963"/>
              <a:ext cx="2743200" cy="1409700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lIns="90000" anchor="ctr">
              <a:spAutoFit/>
            </a:bodyPr>
            <a:lstStyle/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 err="1">
                  <a:solidFill>
                    <a:srgbClr val="960000"/>
                  </a:solidFill>
                  <a:latin typeface="Calibri" pitchFamily="34" charset="0"/>
                </a:rPr>
                <a:t>P</a:t>
              </a:r>
              <a:r>
                <a:rPr lang="tr-TR" sz="2000" b="1" dirty="0" err="1">
                  <a:solidFill>
                    <a:srgbClr val="000066"/>
                  </a:solidFill>
                  <a:latin typeface="Calibri" pitchFamily="34" charset="0"/>
                </a:rPr>
                <a:t>rednizolon</a:t>
              </a:r>
              <a:endParaRPr lang="tr-TR" sz="2000" b="1" dirty="0">
                <a:solidFill>
                  <a:srgbClr val="000066"/>
                </a:solidFill>
                <a:latin typeface="Calibri" pitchFamily="34" charset="0"/>
              </a:endParaRPr>
            </a:p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 err="1">
                  <a:solidFill>
                    <a:srgbClr val="960000"/>
                  </a:solidFill>
                  <a:latin typeface="Calibri" pitchFamily="34" charset="0"/>
                </a:rPr>
                <a:t>V</a:t>
              </a:r>
              <a:r>
                <a:rPr lang="tr-TR" sz="2000" b="1" dirty="0" err="1">
                  <a:solidFill>
                    <a:srgbClr val="000066"/>
                  </a:solidFill>
                  <a:latin typeface="Calibri" pitchFamily="34" charset="0"/>
                </a:rPr>
                <a:t>incristin</a:t>
              </a:r>
              <a:endParaRPr lang="tr-TR" sz="2000" b="1" dirty="0">
                <a:solidFill>
                  <a:srgbClr val="000066"/>
                </a:solidFill>
                <a:latin typeface="Calibri" pitchFamily="34" charset="0"/>
              </a:endParaRPr>
            </a:p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 err="1">
                  <a:solidFill>
                    <a:srgbClr val="960000"/>
                  </a:solidFill>
                  <a:latin typeface="Calibri" pitchFamily="34" charset="0"/>
                </a:rPr>
                <a:t>I</a:t>
              </a:r>
              <a:r>
                <a:rPr lang="tr-TR" sz="2000" b="1" dirty="0" err="1">
                  <a:solidFill>
                    <a:srgbClr val="000066"/>
                  </a:solidFill>
                  <a:latin typeface="Calibri" pitchFamily="34" charset="0"/>
                </a:rPr>
                <a:t>darubicine</a:t>
              </a:r>
              <a:r>
                <a:rPr lang="tr-TR" sz="2000" b="1" dirty="0">
                  <a:solidFill>
                    <a:srgbClr val="000066"/>
                  </a:solidFill>
                  <a:latin typeface="Calibri" pitchFamily="34" charset="0"/>
                </a:rPr>
                <a:t> </a:t>
              </a:r>
            </a:p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>
                  <a:solidFill>
                    <a:srgbClr val="960000"/>
                  </a:solidFill>
                  <a:latin typeface="Calibri" pitchFamily="34" charset="0"/>
                </a:rPr>
                <a:t>L</a:t>
              </a:r>
              <a:r>
                <a:rPr lang="tr-TR" sz="2000" b="1" dirty="0">
                  <a:solidFill>
                    <a:srgbClr val="000066"/>
                  </a:solidFill>
                  <a:latin typeface="Calibri" pitchFamily="34" charset="0"/>
                </a:rPr>
                <a:t>-</a:t>
              </a:r>
              <a:r>
                <a:rPr lang="tr-TR" sz="2000" b="1" dirty="0" err="1">
                  <a:solidFill>
                    <a:srgbClr val="000066"/>
                  </a:solidFill>
                  <a:latin typeface="Calibri" pitchFamily="34" charset="0"/>
                </a:rPr>
                <a:t>asparaginaz</a:t>
              </a:r>
              <a:endParaRPr lang="tr-TR" b="1" dirty="0">
                <a:solidFill>
                  <a:srgbClr val="000066"/>
                </a:solidFill>
                <a:latin typeface="Calibri" pitchFamily="34" charset="0"/>
              </a:endParaRPr>
            </a:p>
          </p:txBody>
        </p:sp>
        <p:sp>
          <p:nvSpPr>
            <p:cNvPr id="425992" name="Text Box 8"/>
            <p:cNvSpPr txBox="1">
              <a:spLocks noChangeArrowheads="1"/>
            </p:cNvSpPr>
            <p:nvPr/>
          </p:nvSpPr>
          <p:spPr bwMode="auto">
            <a:xfrm>
              <a:off x="3007794" y="3139723"/>
              <a:ext cx="402674" cy="480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800" b="1">
                  <a:latin typeface="Calibri" pitchFamily="34" charset="0"/>
                </a:rPr>
                <a:t>A</a:t>
              </a:r>
            </a:p>
          </p:txBody>
        </p:sp>
        <p:sp>
          <p:nvSpPr>
            <p:cNvPr id="425993" name="Text Box 9"/>
            <p:cNvSpPr txBox="1">
              <a:spLocks noChangeArrowheads="1"/>
            </p:cNvSpPr>
            <p:nvPr/>
          </p:nvSpPr>
          <p:spPr bwMode="auto">
            <a:xfrm>
              <a:off x="5107341" y="3282598"/>
              <a:ext cx="386644" cy="480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800" b="1">
                  <a:latin typeface="Calibri" pitchFamily="34" charset="0"/>
                </a:rPr>
                <a:t>B</a:t>
              </a:r>
            </a:p>
          </p:txBody>
        </p:sp>
      </p:grpSp>
      <p:pic>
        <p:nvPicPr>
          <p:cNvPr id="11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1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214282" y="260350"/>
            <a:ext cx="8229600" cy="1143000"/>
          </a:xfrm>
          <a:noFill/>
        </p:spPr>
        <p:txBody>
          <a:bodyPr>
            <a:normAutofit fontScale="90000"/>
          </a:bodyPr>
          <a:lstStyle/>
          <a:p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Türk Lösemi Grubu </a:t>
            </a:r>
            <a:b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Akut </a:t>
            </a:r>
            <a:r>
              <a:rPr lang="tr-TR" sz="2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Lenfoblastik</a:t>
            </a: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Lösemi Çalışma Grubu </a:t>
            </a:r>
            <a:b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ALL Tedavi Grubu 95-003</a:t>
            </a:r>
          </a:p>
        </p:txBody>
      </p:sp>
      <p:grpSp>
        <p:nvGrpSpPr>
          <p:cNvPr id="2" name="20 Grup"/>
          <p:cNvGrpSpPr/>
          <p:nvPr/>
        </p:nvGrpSpPr>
        <p:grpSpPr>
          <a:xfrm>
            <a:off x="357158" y="1973838"/>
            <a:ext cx="8339137" cy="4384120"/>
            <a:chOff x="271463" y="1981200"/>
            <a:chExt cx="8339137" cy="4384120"/>
          </a:xfrm>
        </p:grpSpPr>
        <p:sp>
          <p:nvSpPr>
            <p:cNvPr id="427010" name="Line 19"/>
            <p:cNvSpPr>
              <a:spLocks noChangeShapeType="1"/>
            </p:cNvSpPr>
            <p:nvPr/>
          </p:nvSpPr>
          <p:spPr bwMode="auto">
            <a:xfrm>
              <a:off x="4572000" y="2514600"/>
              <a:ext cx="0" cy="38100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7012" name="Text Box 3"/>
            <p:cNvSpPr txBox="1">
              <a:spLocks noChangeArrowheads="1"/>
            </p:cNvSpPr>
            <p:nvPr/>
          </p:nvSpPr>
          <p:spPr bwMode="auto">
            <a:xfrm>
              <a:off x="2895600" y="1981200"/>
              <a:ext cx="3121752" cy="523220"/>
            </a:xfrm>
            <a:prstGeom prst="rect">
              <a:avLst/>
            </a:prstGeom>
            <a:solidFill>
              <a:schemeClr val="hlink"/>
            </a:solidFill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2800" dirty="0" err="1">
                  <a:solidFill>
                    <a:schemeClr val="bg1"/>
                  </a:solidFill>
                  <a:latin typeface="Calibri" pitchFamily="34" charset="0"/>
                </a:rPr>
                <a:t>Postremisyon</a:t>
              </a:r>
              <a:r>
                <a:rPr lang="tr-TR" sz="2800" dirty="0">
                  <a:solidFill>
                    <a:schemeClr val="bg1"/>
                  </a:solidFill>
                  <a:latin typeface="Calibri" pitchFamily="34" charset="0"/>
                </a:rPr>
                <a:t> tedavi</a:t>
              </a:r>
            </a:p>
          </p:txBody>
        </p:sp>
        <p:sp>
          <p:nvSpPr>
            <p:cNvPr id="427013" name="Text Box 6"/>
            <p:cNvSpPr txBox="1">
              <a:spLocks noChangeArrowheads="1"/>
            </p:cNvSpPr>
            <p:nvPr/>
          </p:nvSpPr>
          <p:spPr bwMode="auto">
            <a:xfrm>
              <a:off x="3200400" y="2895600"/>
              <a:ext cx="2743200" cy="369332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lIns="90000" anchor="ctr">
              <a:spAutoFit/>
            </a:bodyPr>
            <a:lstStyle/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>
                  <a:solidFill>
                    <a:srgbClr val="000066"/>
                  </a:solidFill>
                  <a:latin typeface="Calibri" pitchFamily="34" charset="0"/>
                </a:rPr>
                <a:t>ARAC-VP-16</a:t>
              </a:r>
              <a:endParaRPr lang="tr-TR">
                <a:solidFill>
                  <a:srgbClr val="000066"/>
                </a:solidFill>
                <a:latin typeface="Calibri" pitchFamily="34" charset="0"/>
              </a:endParaRPr>
            </a:p>
          </p:txBody>
        </p:sp>
        <p:sp>
          <p:nvSpPr>
            <p:cNvPr id="427014" name="AutoShape 10"/>
            <p:cNvSpPr>
              <a:spLocks noChangeArrowheads="1"/>
            </p:cNvSpPr>
            <p:nvPr/>
          </p:nvSpPr>
          <p:spPr bwMode="auto">
            <a:xfrm>
              <a:off x="914400" y="2971800"/>
              <a:ext cx="256193" cy="733663"/>
            </a:xfrm>
            <a:custGeom>
              <a:avLst/>
              <a:gdLst>
                <a:gd name="T0" fmla="*/ 2147483647 w 21600"/>
                <a:gd name="T1" fmla="*/ 0 h 21600"/>
                <a:gd name="T2" fmla="*/ 0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0 h 21600"/>
                <a:gd name="T14" fmla="*/ 18900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7015" name="AutoShape 11"/>
            <p:cNvSpPr>
              <a:spLocks noChangeArrowheads="1"/>
            </p:cNvSpPr>
            <p:nvPr/>
          </p:nvSpPr>
          <p:spPr bwMode="auto">
            <a:xfrm>
              <a:off x="533400" y="2438400"/>
              <a:ext cx="2266059" cy="733663"/>
            </a:xfrm>
            <a:prstGeom prst="rightArrow">
              <a:avLst>
                <a:gd name="adj1" fmla="val 50000"/>
                <a:gd name="adj2" fmla="val 102251"/>
              </a:avLst>
            </a:prstGeom>
            <a:solidFill>
              <a:srgbClr val="FFFF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>
                  <a:solidFill>
                    <a:srgbClr val="FF0000"/>
                  </a:solidFill>
                  <a:latin typeface="Calibri" pitchFamily="34" charset="0"/>
                </a:rPr>
                <a:t>1.konsolidasyon</a:t>
              </a:r>
            </a:p>
          </p:txBody>
        </p:sp>
        <p:sp>
          <p:nvSpPr>
            <p:cNvPr id="427016" name="Text Box 13"/>
            <p:cNvSpPr txBox="1">
              <a:spLocks noChangeArrowheads="1"/>
            </p:cNvSpPr>
            <p:nvPr/>
          </p:nvSpPr>
          <p:spPr bwMode="auto">
            <a:xfrm>
              <a:off x="3200400" y="3679825"/>
              <a:ext cx="2743200" cy="707886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lIns="90000" anchor="ctr">
              <a:spAutoFit/>
            </a:bodyPr>
            <a:lstStyle/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>
                  <a:solidFill>
                    <a:srgbClr val="000066"/>
                  </a:solidFill>
                  <a:latin typeface="Calibri" pitchFamily="34" charset="0"/>
                </a:rPr>
                <a:t>SSS ışınlaması+</a:t>
              </a:r>
            </a:p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>
                  <a:solidFill>
                    <a:srgbClr val="000066"/>
                  </a:solidFill>
                  <a:latin typeface="Calibri" pitchFamily="34" charset="0"/>
                </a:rPr>
                <a:t>IT tedavi</a:t>
              </a:r>
              <a:endParaRPr lang="tr-TR">
                <a:solidFill>
                  <a:srgbClr val="000066"/>
                </a:solidFill>
                <a:latin typeface="Calibri" pitchFamily="34" charset="0"/>
              </a:endParaRPr>
            </a:p>
          </p:txBody>
        </p:sp>
        <p:sp>
          <p:nvSpPr>
            <p:cNvPr id="427017" name="Text Box 14"/>
            <p:cNvSpPr txBox="1">
              <a:spLocks noChangeArrowheads="1"/>
            </p:cNvSpPr>
            <p:nvPr/>
          </p:nvSpPr>
          <p:spPr bwMode="auto">
            <a:xfrm>
              <a:off x="1219200" y="5157788"/>
              <a:ext cx="2743200" cy="369332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lIns="90000" anchor="ctr">
              <a:spAutoFit/>
            </a:bodyPr>
            <a:lstStyle/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>
                  <a:solidFill>
                    <a:srgbClr val="000066"/>
                  </a:solidFill>
                  <a:latin typeface="Calibri" pitchFamily="34" charset="0"/>
                </a:rPr>
                <a:t>Allojeneik HKHN</a:t>
              </a:r>
              <a:endParaRPr lang="tr-TR">
                <a:solidFill>
                  <a:srgbClr val="000066"/>
                </a:solidFill>
                <a:latin typeface="Calibri" pitchFamily="34" charset="0"/>
              </a:endParaRPr>
            </a:p>
          </p:txBody>
        </p:sp>
        <p:sp>
          <p:nvSpPr>
            <p:cNvPr id="427018" name="Text Box 15"/>
            <p:cNvSpPr txBox="1">
              <a:spLocks noChangeArrowheads="1"/>
            </p:cNvSpPr>
            <p:nvPr/>
          </p:nvSpPr>
          <p:spPr bwMode="auto">
            <a:xfrm>
              <a:off x="5638800" y="5157788"/>
              <a:ext cx="2743200" cy="369332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lIns="90000" anchor="ctr">
              <a:spAutoFit/>
            </a:bodyPr>
            <a:lstStyle/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>
                  <a:solidFill>
                    <a:srgbClr val="000066"/>
                  </a:solidFill>
                  <a:latin typeface="Calibri" pitchFamily="34" charset="0"/>
                </a:rPr>
                <a:t>YD Metotreksat</a:t>
              </a:r>
              <a:endParaRPr lang="tr-TR">
                <a:solidFill>
                  <a:srgbClr val="000066"/>
                </a:solidFill>
                <a:latin typeface="Calibri" pitchFamily="34" charset="0"/>
              </a:endParaRPr>
            </a:p>
          </p:txBody>
        </p:sp>
        <p:sp>
          <p:nvSpPr>
            <p:cNvPr id="427019" name="AutoShape 16"/>
            <p:cNvSpPr>
              <a:spLocks noChangeArrowheads="1"/>
            </p:cNvSpPr>
            <p:nvPr/>
          </p:nvSpPr>
          <p:spPr bwMode="auto">
            <a:xfrm>
              <a:off x="271463" y="4343400"/>
              <a:ext cx="2351229" cy="733663"/>
            </a:xfrm>
            <a:prstGeom prst="rightArrow">
              <a:avLst>
                <a:gd name="adj1" fmla="val 50000"/>
                <a:gd name="adj2" fmla="val 112226"/>
              </a:avLst>
            </a:prstGeom>
            <a:solidFill>
              <a:srgbClr val="FFFF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>
                  <a:solidFill>
                    <a:srgbClr val="FF0000"/>
                  </a:solidFill>
                  <a:latin typeface="Calibri" pitchFamily="34" charset="0"/>
                </a:rPr>
                <a:t>HLA uygun verici</a:t>
              </a:r>
            </a:p>
          </p:txBody>
        </p:sp>
        <p:sp>
          <p:nvSpPr>
            <p:cNvPr id="427020" name="AutoShape 17"/>
            <p:cNvSpPr>
              <a:spLocks noChangeArrowheads="1"/>
            </p:cNvSpPr>
            <p:nvPr/>
          </p:nvSpPr>
          <p:spPr bwMode="auto">
            <a:xfrm>
              <a:off x="5983288" y="4267200"/>
              <a:ext cx="2155868" cy="733663"/>
            </a:xfrm>
            <a:prstGeom prst="leftArrow">
              <a:avLst>
                <a:gd name="adj1" fmla="val 50000"/>
                <a:gd name="adj2" fmla="val 99574"/>
              </a:avLst>
            </a:prstGeom>
            <a:solidFill>
              <a:srgbClr val="FFFF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0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>
                  <a:solidFill>
                    <a:srgbClr val="FF0000"/>
                  </a:solidFill>
                  <a:latin typeface="Calibri" pitchFamily="34" charset="0"/>
                </a:rPr>
                <a:t>2.konsolidasyon</a:t>
              </a:r>
            </a:p>
          </p:txBody>
        </p:sp>
        <p:sp>
          <p:nvSpPr>
            <p:cNvPr id="427021" name="Line 20"/>
            <p:cNvSpPr>
              <a:spLocks noChangeShapeType="1"/>
            </p:cNvSpPr>
            <p:nvPr/>
          </p:nvSpPr>
          <p:spPr bwMode="auto">
            <a:xfrm>
              <a:off x="4572000" y="3276600"/>
              <a:ext cx="0" cy="38100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7022" name="Line 21"/>
            <p:cNvSpPr>
              <a:spLocks noChangeShapeType="1"/>
            </p:cNvSpPr>
            <p:nvPr/>
          </p:nvSpPr>
          <p:spPr bwMode="auto">
            <a:xfrm flipH="1">
              <a:off x="2895600" y="4419600"/>
              <a:ext cx="1676400" cy="68580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7023" name="Line 22"/>
            <p:cNvSpPr>
              <a:spLocks noChangeShapeType="1"/>
            </p:cNvSpPr>
            <p:nvPr/>
          </p:nvSpPr>
          <p:spPr bwMode="auto">
            <a:xfrm>
              <a:off x="4572000" y="4419600"/>
              <a:ext cx="2209800" cy="68580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7024" name="Text Box 23"/>
            <p:cNvSpPr txBox="1">
              <a:spLocks noChangeArrowheads="1"/>
            </p:cNvSpPr>
            <p:nvPr/>
          </p:nvSpPr>
          <p:spPr bwMode="auto">
            <a:xfrm>
              <a:off x="5638800" y="5995988"/>
              <a:ext cx="2971800" cy="369332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rgbClr val="000066"/>
              </a:solidFill>
              <a:miter lim="800000"/>
              <a:headEnd/>
              <a:tailEnd/>
            </a:ln>
          </p:spPr>
          <p:txBody>
            <a:bodyPr lIns="90000" anchor="ctr">
              <a:spAutoFit/>
            </a:bodyPr>
            <a:lstStyle/>
            <a:p>
              <a:pPr marL="457200" indent="-457200"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sz="2000" b="1" dirty="0">
                  <a:solidFill>
                    <a:srgbClr val="000066"/>
                  </a:solidFill>
                  <a:latin typeface="Calibri" pitchFamily="34" charset="0"/>
                </a:rPr>
                <a:t>6-MP+MTX+</a:t>
              </a:r>
              <a:r>
                <a:rPr lang="tr-TR" sz="2000" b="1" dirty="0" err="1">
                  <a:solidFill>
                    <a:srgbClr val="000066"/>
                  </a:solidFill>
                  <a:latin typeface="Calibri" pitchFamily="34" charset="0"/>
                </a:rPr>
                <a:t>Vcr</a:t>
              </a:r>
              <a:r>
                <a:rPr lang="tr-TR" sz="2000" b="1" dirty="0">
                  <a:solidFill>
                    <a:srgbClr val="000066"/>
                  </a:solidFill>
                  <a:latin typeface="Calibri" pitchFamily="34" charset="0"/>
                </a:rPr>
                <a:t>+PDN</a:t>
              </a:r>
              <a:endParaRPr lang="tr-TR" dirty="0">
                <a:solidFill>
                  <a:srgbClr val="000066"/>
                </a:solidFill>
                <a:latin typeface="Calibri" pitchFamily="34" charset="0"/>
              </a:endParaRPr>
            </a:p>
          </p:txBody>
        </p:sp>
        <p:sp>
          <p:nvSpPr>
            <p:cNvPr id="427025" name="Line 24"/>
            <p:cNvSpPr>
              <a:spLocks noChangeShapeType="1"/>
            </p:cNvSpPr>
            <p:nvPr/>
          </p:nvSpPr>
          <p:spPr bwMode="auto">
            <a:xfrm>
              <a:off x="6858000" y="5562600"/>
              <a:ext cx="0" cy="381000"/>
            </a:xfrm>
            <a:prstGeom prst="line">
              <a:avLst/>
            </a:prstGeom>
            <a:noFill/>
            <a:ln w="76200">
              <a:solidFill>
                <a:srgbClr val="FF99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tr-TR">
                <a:latin typeface="Calibri" pitchFamily="34" charset="0"/>
              </a:endParaRPr>
            </a:p>
          </p:txBody>
        </p:sp>
        <p:sp>
          <p:nvSpPr>
            <p:cNvPr id="427026" name="AutoShape 26"/>
            <p:cNvSpPr>
              <a:spLocks noChangeArrowheads="1"/>
            </p:cNvSpPr>
            <p:nvPr/>
          </p:nvSpPr>
          <p:spPr bwMode="auto">
            <a:xfrm>
              <a:off x="4143372" y="5513388"/>
              <a:ext cx="1752600" cy="678638"/>
            </a:xfrm>
            <a:prstGeom prst="rightArrow">
              <a:avLst>
                <a:gd name="adj1" fmla="val 50000"/>
                <a:gd name="adj2" fmla="val 73404"/>
              </a:avLst>
            </a:prstGeom>
            <a:solidFill>
              <a:srgbClr val="FFFF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buClr>
                  <a:srgbClr val="CCFFFF"/>
                </a:buClr>
                <a:buSzPct val="70000"/>
                <a:buFont typeface="Wingdings" pitchFamily="2" charset="2"/>
                <a:buNone/>
              </a:pPr>
              <a:r>
                <a:rPr lang="tr-TR" b="1" dirty="0">
                  <a:solidFill>
                    <a:srgbClr val="FF0000"/>
                  </a:solidFill>
                  <a:latin typeface="Calibri" pitchFamily="34" charset="0"/>
                </a:rPr>
                <a:t>İdame</a:t>
              </a:r>
            </a:p>
          </p:txBody>
        </p:sp>
      </p:grpSp>
      <p:pic>
        <p:nvPicPr>
          <p:cNvPr id="20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0931" y="58738"/>
            <a:ext cx="9224963" cy="679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8262494" y="-53470"/>
            <a:ext cx="1077860" cy="1077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1026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925513" y="152400"/>
            <a:ext cx="7391400" cy="1066800"/>
          </a:xfrm>
          <a:noFill/>
        </p:spPr>
        <p:txBody>
          <a:bodyPr/>
          <a:lstStyle/>
          <a:p>
            <a:r>
              <a:rPr lang="tr-TR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Akut Lösemi</a:t>
            </a:r>
          </a:p>
        </p:txBody>
      </p:sp>
      <p:sp>
        <p:nvSpPr>
          <p:cNvPr id="373763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574925"/>
            <a:ext cx="8229600" cy="4525963"/>
          </a:xfrm>
          <a:noFill/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sz="2800" b="1" dirty="0" smtClean="0">
                <a:solidFill>
                  <a:srgbClr val="003366"/>
                </a:solidFill>
                <a:effectLst/>
                <a:latin typeface="Calibri" pitchFamily="34" charset="0"/>
              </a:rPr>
              <a:t>Kemik iliğinde </a:t>
            </a:r>
            <a:r>
              <a:rPr lang="tr-TR" sz="2800" b="1" dirty="0" err="1" smtClean="0">
                <a:solidFill>
                  <a:srgbClr val="003366"/>
                </a:solidFill>
                <a:effectLst/>
                <a:latin typeface="Calibri" pitchFamily="34" charset="0"/>
              </a:rPr>
              <a:t>immatür</a:t>
            </a:r>
            <a:r>
              <a:rPr lang="tr-TR" sz="2800" b="1" dirty="0" smtClean="0">
                <a:solidFill>
                  <a:srgbClr val="003366"/>
                </a:solidFill>
                <a:effectLst/>
                <a:latin typeface="Calibri" pitchFamily="34" charset="0"/>
              </a:rPr>
              <a:t> </a:t>
            </a:r>
            <a:r>
              <a:rPr lang="tr-TR" sz="2800" b="1" dirty="0" err="1" smtClean="0">
                <a:solidFill>
                  <a:srgbClr val="003366"/>
                </a:solidFill>
                <a:effectLst/>
                <a:latin typeface="Calibri" pitchFamily="34" charset="0"/>
              </a:rPr>
              <a:t>blastların</a:t>
            </a:r>
            <a:r>
              <a:rPr lang="tr-TR" sz="2800" b="1" dirty="0" smtClean="0">
                <a:solidFill>
                  <a:srgbClr val="003366"/>
                </a:solidFill>
                <a:effectLst/>
                <a:latin typeface="Calibri" pitchFamily="34" charset="0"/>
              </a:rPr>
              <a:t> olgunlaşmaksızın aşırı çoğalmaları ve ilikteki normal </a:t>
            </a:r>
            <a:r>
              <a:rPr lang="tr-TR" sz="2800" b="1" dirty="0" err="1" smtClean="0">
                <a:solidFill>
                  <a:srgbClr val="003366"/>
                </a:solidFill>
                <a:effectLst/>
                <a:latin typeface="Calibri" pitchFamily="34" charset="0"/>
              </a:rPr>
              <a:t>hematopoetik</a:t>
            </a:r>
            <a:r>
              <a:rPr lang="tr-TR" sz="2800" b="1" dirty="0" smtClean="0">
                <a:solidFill>
                  <a:srgbClr val="003366"/>
                </a:solidFill>
                <a:effectLst/>
                <a:latin typeface="Calibri" pitchFamily="34" charset="0"/>
              </a:rPr>
              <a:t> elemanların yerlerini almaları sonucu ortaya çıkan </a:t>
            </a:r>
            <a:r>
              <a:rPr lang="tr-TR" sz="2800" b="1" dirty="0" err="1" smtClean="0">
                <a:solidFill>
                  <a:srgbClr val="003366"/>
                </a:solidFill>
                <a:effectLst/>
                <a:latin typeface="Calibri" pitchFamily="34" charset="0"/>
              </a:rPr>
              <a:t>klonal</a:t>
            </a:r>
            <a:r>
              <a:rPr lang="tr-TR" sz="2800" b="1" dirty="0" smtClean="0">
                <a:solidFill>
                  <a:srgbClr val="003366"/>
                </a:solidFill>
                <a:effectLst/>
                <a:latin typeface="Calibri" pitchFamily="34" charset="0"/>
              </a:rPr>
              <a:t> hastalığa </a:t>
            </a:r>
            <a:r>
              <a:rPr lang="tr-TR" sz="2800" b="1" dirty="0" smtClean="0">
                <a:solidFill>
                  <a:srgbClr val="960000"/>
                </a:solidFill>
                <a:effectLst/>
                <a:latin typeface="Calibri" pitchFamily="34" charset="0"/>
              </a:rPr>
              <a:t>akut lösemi</a:t>
            </a:r>
            <a:r>
              <a:rPr lang="tr-TR" sz="2800" b="1" dirty="0" smtClean="0">
                <a:solidFill>
                  <a:srgbClr val="003366"/>
                </a:solidFill>
                <a:effectLst/>
                <a:latin typeface="Calibri" pitchFamily="34" charset="0"/>
              </a:rPr>
              <a:t> denir.</a:t>
            </a:r>
          </a:p>
          <a:p>
            <a:pPr>
              <a:buFont typeface="Wingdings" pitchFamily="2" charset="2"/>
              <a:buChar char="v"/>
            </a:pPr>
            <a:endParaRPr lang="tr-TR" sz="2800" b="1" dirty="0" smtClean="0">
              <a:solidFill>
                <a:srgbClr val="003366"/>
              </a:solidFill>
              <a:effectLst/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2800" b="1" dirty="0" smtClean="0">
                <a:solidFill>
                  <a:srgbClr val="003366"/>
                </a:solidFill>
                <a:latin typeface="Calibri" pitchFamily="34" charset="0"/>
              </a:rPr>
              <a:t>Son çalışmalar hastalığın sebebinin “</a:t>
            </a:r>
            <a:r>
              <a:rPr lang="tr-TR" sz="2800" b="1" dirty="0" err="1" smtClean="0">
                <a:solidFill>
                  <a:srgbClr val="003366"/>
                </a:solidFill>
                <a:latin typeface="Calibri" pitchFamily="34" charset="0"/>
              </a:rPr>
              <a:t>Lösemik</a:t>
            </a:r>
            <a:r>
              <a:rPr lang="tr-TR" sz="2800" b="1" dirty="0" smtClean="0">
                <a:solidFill>
                  <a:srgbClr val="003366"/>
                </a:solidFill>
                <a:latin typeface="Calibri" pitchFamily="34" charset="0"/>
              </a:rPr>
              <a:t> Kök Hücre” olduğunu göstermiştir.</a:t>
            </a:r>
            <a:endParaRPr lang="tr-TR" sz="2800" b="1" dirty="0" smtClean="0">
              <a:solidFill>
                <a:srgbClr val="003366"/>
              </a:solidFill>
              <a:effectLst/>
              <a:latin typeface="Calibri" pitchFamily="34" charset="0"/>
            </a:endParaRPr>
          </a:p>
        </p:txBody>
      </p:sp>
      <p:pic>
        <p:nvPicPr>
          <p:cNvPr id="37376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6854825" y="-115888"/>
            <a:ext cx="2487613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Kullanıcı\Desktop\44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2348880"/>
          </a:xfrm>
          <a:prstGeom prst="rect">
            <a:avLst/>
          </a:prstGeom>
          <a:noFill/>
        </p:spPr>
      </p:pic>
      <p:pic>
        <p:nvPicPr>
          <p:cNvPr id="3076" name="Picture 4" descr="C:\Users\Kullanıcı\Desktop\999999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924944"/>
            <a:ext cx="9143999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ullanıcı\Desktop\jjjj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8964487" cy="63813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Rectangle 1026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785786" y="260350"/>
            <a:ext cx="8229600" cy="1143000"/>
          </a:xfrm>
          <a:noFill/>
        </p:spPr>
        <p:txBody>
          <a:bodyPr/>
          <a:lstStyle/>
          <a:p>
            <a:r>
              <a:rPr lang="tr-TR" sz="3600" b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Sık Görülen </a:t>
            </a:r>
            <a:r>
              <a:rPr lang="tr-TR" sz="3600" b="1" dirty="0" err="1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Lenfositoz</a:t>
            </a:r>
            <a:r>
              <a:rPr lang="tr-TR" sz="3600" b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Nedenleri</a:t>
            </a:r>
          </a:p>
        </p:txBody>
      </p:sp>
      <p:sp>
        <p:nvSpPr>
          <p:cNvPr id="446467" name="Rectangle 1027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2071710"/>
            <a:ext cx="8429684" cy="4572000"/>
          </a:xfrm>
          <a:noFill/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ENFEKSİYONLAR</a:t>
            </a:r>
            <a:r>
              <a:rPr lang="tr-TR" sz="2800" dirty="0" smtClean="0">
                <a:effectLst/>
                <a:latin typeface="Calibri" pitchFamily="34" charset="0"/>
              </a:rPr>
              <a:t>: Boğmaca, </a:t>
            </a:r>
            <a:r>
              <a:rPr lang="tr-TR" sz="2800" dirty="0" err="1" smtClean="0">
                <a:effectLst/>
                <a:latin typeface="Calibri" pitchFamily="34" charset="0"/>
              </a:rPr>
              <a:t>Enfeksiyöz</a:t>
            </a:r>
            <a:r>
              <a:rPr lang="tr-TR" sz="2800" dirty="0" smtClean="0">
                <a:effectLst/>
                <a:latin typeface="Calibri" pitchFamily="34" charset="0"/>
              </a:rPr>
              <a:t> </a:t>
            </a:r>
            <a:r>
              <a:rPr lang="tr-TR" sz="2800" dirty="0" err="1" smtClean="0">
                <a:effectLst/>
                <a:latin typeface="Calibri" pitchFamily="34" charset="0"/>
              </a:rPr>
              <a:t>mononükleozis</a:t>
            </a:r>
            <a:r>
              <a:rPr lang="tr-TR" sz="2800" dirty="0" smtClean="0">
                <a:effectLst/>
                <a:latin typeface="Calibri" pitchFamily="34" charset="0"/>
              </a:rPr>
              <a:t>,hepatit, CMV,kabakulak, kızamık,</a:t>
            </a:r>
            <a:r>
              <a:rPr lang="tr-TR" sz="2800" dirty="0" err="1" smtClean="0">
                <a:effectLst/>
                <a:latin typeface="Calibri" pitchFamily="34" charset="0"/>
              </a:rPr>
              <a:t>kızamıkcık</a:t>
            </a:r>
            <a:r>
              <a:rPr lang="tr-TR" sz="2800" dirty="0" smtClean="0">
                <a:effectLst/>
                <a:latin typeface="Calibri" pitchFamily="34" charset="0"/>
              </a:rPr>
              <a:t>,</a:t>
            </a:r>
            <a:r>
              <a:rPr lang="tr-TR" sz="2800" dirty="0" err="1" smtClean="0">
                <a:effectLst/>
                <a:latin typeface="Calibri" pitchFamily="34" charset="0"/>
              </a:rPr>
              <a:t>toksoplazma</a:t>
            </a:r>
            <a:r>
              <a:rPr lang="tr-TR" sz="2800" dirty="0" smtClean="0">
                <a:effectLst/>
                <a:latin typeface="Calibri" pitchFamily="34" charset="0"/>
              </a:rPr>
              <a:t>, tüberküloz, </a:t>
            </a:r>
            <a:r>
              <a:rPr lang="tr-TR" sz="2800" dirty="0" err="1" smtClean="0">
                <a:effectLst/>
                <a:latin typeface="Calibri" pitchFamily="34" charset="0"/>
              </a:rPr>
              <a:t>brusella</a:t>
            </a:r>
            <a:r>
              <a:rPr lang="tr-TR" sz="2800" dirty="0" smtClean="0">
                <a:effectLst/>
                <a:latin typeface="Calibri" pitchFamily="34" charset="0"/>
              </a:rPr>
              <a:t>,</a:t>
            </a:r>
          </a:p>
          <a:p>
            <a:pP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TİROTOKSİKOZ</a:t>
            </a:r>
            <a:endParaRPr lang="tr-TR" sz="2800" dirty="0" smtClean="0">
              <a:effectLst/>
              <a:latin typeface="Calibri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ADDİSON</a:t>
            </a:r>
          </a:p>
          <a:p>
            <a:pP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RELATİF LENFOSİTOZ</a:t>
            </a:r>
          </a:p>
          <a:p>
            <a:pP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LÖSEMİ: ALL,KLL,PLL,HCL</a:t>
            </a:r>
          </a:p>
          <a:p>
            <a:pP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REGİONAL ENTERİT, ÜLSERATİF KOLİT</a:t>
            </a:r>
          </a:p>
          <a:p>
            <a:pPr>
              <a:buFont typeface="Wingdings" pitchFamily="2" charset="2"/>
              <a:buChar char="v"/>
            </a:pPr>
            <a:endParaRPr lang="tr-TR" sz="2800" b="1" dirty="0" smtClean="0">
              <a:effectLst/>
              <a:latin typeface="Calibri" pitchFamily="34" charset="0"/>
            </a:endParaRP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8102135" y="-113227"/>
            <a:ext cx="1156124" cy="115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r>
              <a:rPr lang="tr-TR" sz="2000" dirty="0" err="1" smtClean="0"/>
              <a:t>Hematopoietik</a:t>
            </a:r>
            <a:r>
              <a:rPr lang="tr-TR" sz="2000" dirty="0" smtClean="0"/>
              <a:t> kök hücre veya hücre serilerine özgül </a:t>
            </a:r>
            <a:r>
              <a:rPr lang="tr-TR" sz="2000" dirty="0" err="1" smtClean="0"/>
              <a:t>projenitör</a:t>
            </a:r>
            <a:r>
              <a:rPr lang="tr-TR" sz="2000" dirty="0" smtClean="0"/>
              <a:t> hücreden türeyen </a:t>
            </a:r>
            <a:r>
              <a:rPr lang="tr-TR" sz="2000" dirty="0" err="1" smtClean="0"/>
              <a:t>klonal</a:t>
            </a:r>
            <a:r>
              <a:rPr lang="tr-TR" sz="2000" dirty="0" smtClean="0"/>
              <a:t> </a:t>
            </a:r>
            <a:r>
              <a:rPr lang="tr-TR" sz="2000" dirty="0" err="1" smtClean="0"/>
              <a:t>hematopoietik</a:t>
            </a:r>
            <a:r>
              <a:rPr lang="tr-TR" sz="2000" dirty="0" smtClean="0"/>
              <a:t> hastalık</a:t>
            </a:r>
          </a:p>
          <a:p>
            <a:r>
              <a:rPr lang="tr-TR" sz="2000" dirty="0" smtClean="0"/>
              <a:t>Özellikleri</a:t>
            </a:r>
          </a:p>
          <a:p>
            <a:pPr>
              <a:buFontTx/>
              <a:buChar char="-"/>
            </a:pPr>
            <a:r>
              <a:rPr lang="tr-TR" sz="2000" dirty="0" smtClean="0"/>
              <a:t>Olgunlaşmanın durması</a:t>
            </a:r>
          </a:p>
          <a:p>
            <a:pPr>
              <a:buFontTx/>
              <a:buChar char="-"/>
            </a:pPr>
            <a:r>
              <a:rPr lang="tr-TR" sz="2000" dirty="0" err="1" smtClean="0"/>
              <a:t>İmmatür</a:t>
            </a:r>
            <a:r>
              <a:rPr lang="tr-TR" sz="2000" dirty="0" smtClean="0"/>
              <a:t> </a:t>
            </a:r>
            <a:r>
              <a:rPr lang="tr-TR" sz="2000" dirty="0" err="1" smtClean="0"/>
              <a:t>miyeloid</a:t>
            </a:r>
            <a:r>
              <a:rPr lang="tr-TR" sz="2000" dirty="0" smtClean="0"/>
              <a:t> hücrelerin </a:t>
            </a:r>
            <a:r>
              <a:rPr lang="tr-TR" sz="2000" dirty="0" err="1" smtClean="0"/>
              <a:t>proliferasyonu</a:t>
            </a:r>
            <a:endParaRPr lang="tr-TR" sz="2000" dirty="0" smtClean="0"/>
          </a:p>
          <a:p>
            <a:r>
              <a:rPr lang="tr-TR" sz="2000" dirty="0" smtClean="0"/>
              <a:t>Normal </a:t>
            </a:r>
            <a:r>
              <a:rPr lang="tr-TR" sz="2000" dirty="0" err="1" smtClean="0"/>
              <a:t>hematopoezin</a:t>
            </a:r>
            <a:r>
              <a:rPr lang="tr-TR" sz="2000" dirty="0" smtClean="0"/>
              <a:t> kaybı ile sonuçlanır</a:t>
            </a:r>
            <a:endParaRPr lang="tr-TR" sz="2000" dirty="0"/>
          </a:p>
        </p:txBody>
      </p:sp>
      <p:sp>
        <p:nvSpPr>
          <p:cNvPr id="2" name="Dikdörtgen 1"/>
          <p:cNvSpPr/>
          <p:nvPr/>
        </p:nvSpPr>
        <p:spPr>
          <a:xfrm>
            <a:off x="1259632" y="548680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Akut </a:t>
            </a:r>
            <a:r>
              <a:rPr lang="tr-TR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Miyeloblastik</a:t>
            </a: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Lösemi (AML)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3841477"/>
            <a:ext cx="6336704" cy="2645971"/>
          </a:xfrm>
          <a:prstGeom prst="rect">
            <a:avLst/>
          </a:prstGeom>
        </p:spPr>
      </p:pic>
      <p:pic>
        <p:nvPicPr>
          <p:cNvPr id="6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59632" y="548680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AML Epidemiyolojisi</a:t>
            </a:r>
            <a:endParaRPr lang="tr-T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99592" y="4566027"/>
            <a:ext cx="7920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>
              <a:buNone/>
            </a:pPr>
            <a:r>
              <a:rPr lang="tr-TR" dirty="0" smtClean="0"/>
              <a:t>*</a:t>
            </a:r>
            <a:r>
              <a:rPr lang="tr-TR" dirty="0"/>
              <a:t>oranlar 100,000 kişi başınadır ve yaşa göre uyarlanmıştır</a:t>
            </a:r>
          </a:p>
          <a:p>
            <a:pPr>
              <a:buNone/>
            </a:pPr>
            <a:r>
              <a:rPr lang="tr-TR" dirty="0"/>
              <a:t>Ulusal Kanser Enstitüsünden </a:t>
            </a:r>
            <a:r>
              <a:rPr lang="tr-TR" dirty="0" err="1"/>
              <a:t>modifiye</a:t>
            </a:r>
            <a:r>
              <a:rPr lang="tr-TR" dirty="0"/>
              <a:t> edilerek alınmıştır. SEER Kanser İstatistikleri İncelemesi 1995-2000.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340768"/>
            <a:ext cx="8280920" cy="4164816"/>
          </a:xfrm>
          <a:prstGeom prst="rect">
            <a:avLst/>
          </a:prstGeom>
        </p:spPr>
      </p:pic>
      <p:sp>
        <p:nvSpPr>
          <p:cNvPr id="7" name="2 İçerik Yer Tutucusu"/>
          <p:cNvSpPr>
            <a:spLocks noGrp="1"/>
          </p:cNvSpPr>
          <p:nvPr>
            <p:ph idx="1"/>
          </p:nvPr>
        </p:nvSpPr>
        <p:spPr>
          <a:xfrm>
            <a:off x="1258355" y="1688759"/>
            <a:ext cx="5194920" cy="1324744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tr-TR" sz="2000" dirty="0" smtClean="0"/>
              <a:t>Erişkinlerdeki akut lösemi olgularının %80’i</a:t>
            </a:r>
          </a:p>
          <a:p>
            <a:r>
              <a:rPr lang="tr-TR" sz="2000" dirty="0" smtClean="0"/>
              <a:t>ABD’de 18,860 yeni olgu (2014)</a:t>
            </a:r>
          </a:p>
          <a:p>
            <a:r>
              <a:rPr lang="tr-TR" sz="2000" dirty="0" smtClean="0"/>
              <a:t>Tahmini 10,460 ölüm (2014)</a:t>
            </a:r>
          </a:p>
          <a:p>
            <a:endParaRPr lang="tr-TR" sz="2000" dirty="0" smtClean="0"/>
          </a:p>
        </p:txBody>
      </p:sp>
      <p:sp>
        <p:nvSpPr>
          <p:cNvPr id="8" name="Metin kutusu 7"/>
          <p:cNvSpPr txBox="1"/>
          <p:nvPr/>
        </p:nvSpPr>
        <p:spPr>
          <a:xfrm>
            <a:off x="2339752" y="3705545"/>
            <a:ext cx="18761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Genç</a:t>
            </a:r>
            <a:endParaRPr lang="en-US" dirty="0"/>
          </a:p>
        </p:txBody>
      </p:sp>
      <p:sp>
        <p:nvSpPr>
          <p:cNvPr id="9" name="Metin kutusu 8"/>
          <p:cNvSpPr txBox="1"/>
          <p:nvPr/>
        </p:nvSpPr>
        <p:spPr>
          <a:xfrm>
            <a:off x="6584329" y="3645024"/>
            <a:ext cx="18761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Yaşlı</a:t>
            </a:r>
            <a:endParaRPr lang="en-US" dirty="0"/>
          </a:p>
        </p:txBody>
      </p:sp>
      <p:sp>
        <p:nvSpPr>
          <p:cNvPr id="10" name="Metin kutusu 9"/>
          <p:cNvSpPr txBox="1"/>
          <p:nvPr/>
        </p:nvSpPr>
        <p:spPr>
          <a:xfrm>
            <a:off x="6660232" y="4427820"/>
            <a:ext cx="18761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Medyan 67 yıl</a:t>
            </a:r>
            <a:endParaRPr lang="en-US" dirty="0"/>
          </a:p>
        </p:txBody>
      </p:sp>
      <p:pic>
        <p:nvPicPr>
          <p:cNvPr id="11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9" name="3 Metin kutusu"/>
          <p:cNvSpPr txBox="1">
            <a:spLocks noChangeArrowheads="1"/>
          </p:cNvSpPr>
          <p:nvPr/>
        </p:nvSpPr>
        <p:spPr bwMode="auto">
          <a:xfrm>
            <a:off x="1258888" y="0"/>
            <a:ext cx="6697662" cy="86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r>
              <a:rPr lang="tr-TR" sz="2800" b="1" dirty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2000-2009 Akut </a:t>
            </a:r>
            <a:r>
              <a:rPr lang="tr-TR" sz="2800" b="1" dirty="0" err="1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Miyeloblastik</a:t>
            </a:r>
            <a:r>
              <a:rPr lang="tr-TR" sz="2800" b="1" dirty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Lösemi (Yaşa göre Dağılım)- ABD (/100.000)</a:t>
            </a:r>
          </a:p>
        </p:txBody>
      </p:sp>
      <p:grpSp>
        <p:nvGrpSpPr>
          <p:cNvPr id="2" name="5 Grup"/>
          <p:cNvGrpSpPr/>
          <p:nvPr/>
        </p:nvGrpSpPr>
        <p:grpSpPr>
          <a:xfrm>
            <a:off x="2051050" y="755650"/>
            <a:ext cx="4886325" cy="6102350"/>
            <a:chOff x="2051050" y="755650"/>
            <a:chExt cx="4886325" cy="6102350"/>
          </a:xfrm>
        </p:grpSpPr>
        <p:pic>
          <p:nvPicPr>
            <p:cNvPr id="449538" name="Picture 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51050" y="755650"/>
              <a:ext cx="4886325" cy="6102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9540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51050" y="5886450"/>
              <a:ext cx="4600575" cy="97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3" descr="C:\Users\a\Desktop\ankara_ti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99635">
            <a:off x="7616573" y="9786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1608933"/>
            <a:ext cx="6048672" cy="441235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923928" y="5539050"/>
            <a:ext cx="18761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Yıllar</a:t>
            </a:r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 rot="16200000">
            <a:off x="1082311" y="3534313"/>
            <a:ext cx="187610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/>
              <a:t>Sağkalım</a:t>
            </a:r>
            <a:endParaRPr lang="en-US" dirty="0"/>
          </a:p>
        </p:txBody>
      </p:sp>
      <p:sp>
        <p:nvSpPr>
          <p:cNvPr id="7" name="Dikdörtgen 6"/>
          <p:cNvSpPr/>
          <p:nvPr/>
        </p:nvSpPr>
        <p:spPr>
          <a:xfrm>
            <a:off x="755576" y="233128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Yeni tanı konulan AML hastalarında genel sağ kalım (1973-1997)</a:t>
            </a:r>
          </a:p>
        </p:txBody>
      </p:sp>
      <p:pic>
        <p:nvPicPr>
          <p:cNvPr id="8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54360" y="1878172"/>
            <a:ext cx="8229600" cy="96470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000" dirty="0" smtClean="0"/>
              <a:t>≤55 yaş AML hastaları (n=2000)   		 &gt;55 yaş AML hastaları (n=1000)</a:t>
            </a:r>
          </a:p>
          <a:p>
            <a:pPr>
              <a:buNone/>
            </a:pPr>
            <a:r>
              <a:rPr lang="tr-TR" sz="2000" dirty="0" smtClean="0"/>
              <a:t>                                                 		  </a:t>
            </a:r>
          </a:p>
          <a:p>
            <a:pPr>
              <a:buNone/>
            </a:pPr>
            <a:r>
              <a:rPr lang="tr-TR" sz="2000" dirty="0" smtClean="0"/>
              <a:t>                   </a:t>
            </a:r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418055" y="326210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AML hastalarında </a:t>
            </a: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yaşa göre </a:t>
            </a:r>
            <a:r>
              <a:rPr lang="tr-TR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prognoz</a:t>
            </a: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(1973-1997)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348880"/>
            <a:ext cx="8532440" cy="33136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960000"/>
                </a:solidFill>
                <a:latin typeface="Calibri" pitchFamily="34" charset="0"/>
              </a:rPr>
              <a:t>AML’ye</a:t>
            </a:r>
            <a:r>
              <a:rPr lang="tr-TR" b="1" dirty="0" smtClean="0">
                <a:solidFill>
                  <a:srgbClr val="960000"/>
                </a:solidFill>
                <a:latin typeface="Calibri" pitchFamily="34" charset="0"/>
              </a:rPr>
              <a:t> Yol Açan</a:t>
            </a:r>
            <a:br>
              <a:rPr lang="tr-TR" b="1" dirty="0" smtClean="0">
                <a:solidFill>
                  <a:srgbClr val="960000"/>
                </a:solidFill>
                <a:latin typeface="Calibri" pitchFamily="34" charset="0"/>
              </a:rPr>
            </a:br>
            <a:r>
              <a:rPr lang="tr-TR" b="1" dirty="0" smtClean="0">
                <a:solidFill>
                  <a:srgbClr val="960000"/>
                </a:solidFill>
                <a:latin typeface="Calibri" pitchFamily="34" charset="0"/>
              </a:rPr>
              <a:t> Genetik Hastalıklar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874838"/>
            <a:ext cx="4038600" cy="4525962"/>
          </a:xfrm>
          <a:solidFill>
            <a:schemeClr val="accent1">
              <a:alpha val="62000"/>
            </a:schemeClr>
          </a:solidFill>
          <a:scene3d>
            <a:camera prst="legacyObliqueTopLeft">
              <a:rot lat="0" lon="300000" rev="0"/>
            </a:camera>
            <a:lightRig rig="legacyFlat3" dir="r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lIns="180000" anchor="ctr">
            <a:flatTx/>
          </a:bodyPr>
          <a:lstStyle/>
          <a:p>
            <a:pPr algn="ctr">
              <a:buSzTx/>
              <a:buFontTx/>
              <a:buNone/>
            </a:pPr>
            <a:r>
              <a:rPr lang="tr-TR" sz="2000" b="1" dirty="0" smtClean="0">
                <a:solidFill>
                  <a:srgbClr val="00FF00"/>
                </a:solidFill>
                <a:effectLst/>
                <a:latin typeface="Calibri" pitchFamily="34" charset="0"/>
              </a:rPr>
              <a:t>Konjenital </a:t>
            </a:r>
            <a:r>
              <a:rPr lang="tr-TR" sz="2000" b="1" dirty="0" err="1" smtClean="0">
                <a:solidFill>
                  <a:srgbClr val="00FF00"/>
                </a:solidFill>
                <a:effectLst/>
                <a:latin typeface="Calibri" pitchFamily="34" charset="0"/>
              </a:rPr>
              <a:t>Defektler</a:t>
            </a:r>
            <a:endParaRPr lang="tr-TR" sz="2000" b="1" dirty="0" smtClean="0">
              <a:solidFill>
                <a:srgbClr val="00FF00"/>
              </a:solidFill>
              <a:effectLst/>
              <a:latin typeface="Calibri" pitchFamily="34" charset="0"/>
            </a:endParaRPr>
          </a:p>
          <a:p>
            <a:pPr>
              <a:buSzTx/>
              <a:buFontTx/>
              <a:buChar char="•"/>
            </a:pPr>
            <a:r>
              <a:rPr lang="tr-TR" sz="2000" b="1" dirty="0" smtClean="0">
                <a:effectLst/>
                <a:latin typeface="Calibri" pitchFamily="34" charset="0"/>
              </a:rPr>
              <a:t>Down Sendromu</a:t>
            </a:r>
          </a:p>
          <a:p>
            <a:pPr>
              <a:buSzTx/>
              <a:buFontTx/>
              <a:buChar char="•"/>
            </a:pPr>
            <a:r>
              <a:rPr lang="tr-TR" sz="2000" b="1" dirty="0" smtClean="0">
                <a:effectLst/>
                <a:latin typeface="Calibri" pitchFamily="34" charset="0"/>
              </a:rPr>
              <a:t>Bloom Sendromu</a:t>
            </a:r>
          </a:p>
          <a:p>
            <a:pPr>
              <a:buSzTx/>
              <a:buFontTx/>
              <a:buChar char="•"/>
            </a:pPr>
            <a:r>
              <a:rPr lang="tr-TR" sz="2000" b="1" dirty="0" err="1" smtClean="0">
                <a:effectLst/>
                <a:latin typeface="Calibri" pitchFamily="34" charset="0"/>
              </a:rPr>
              <a:t>Monozomi</a:t>
            </a:r>
            <a:r>
              <a:rPr lang="tr-TR" sz="2000" b="1" dirty="0" smtClean="0">
                <a:effectLst/>
                <a:latin typeface="Calibri" pitchFamily="34" charset="0"/>
              </a:rPr>
              <a:t> 7</a:t>
            </a:r>
          </a:p>
          <a:p>
            <a:pPr>
              <a:buSzTx/>
              <a:buFontTx/>
              <a:buChar char="•"/>
            </a:pPr>
            <a:r>
              <a:rPr lang="tr-TR" sz="2000" b="1" dirty="0" err="1" smtClean="0">
                <a:effectLst/>
                <a:latin typeface="Calibri" pitchFamily="34" charset="0"/>
              </a:rPr>
              <a:t>Klinifelter</a:t>
            </a:r>
            <a:r>
              <a:rPr lang="tr-TR" sz="2000" b="1" dirty="0" smtClean="0">
                <a:effectLst/>
                <a:latin typeface="Calibri" pitchFamily="34" charset="0"/>
              </a:rPr>
              <a:t> Sendromu</a:t>
            </a:r>
          </a:p>
          <a:p>
            <a:pPr>
              <a:buSzTx/>
              <a:buFontTx/>
              <a:buChar char="•"/>
            </a:pPr>
            <a:r>
              <a:rPr lang="tr-TR" sz="2000" b="1" dirty="0" err="1" smtClean="0">
                <a:effectLst/>
                <a:latin typeface="Calibri" pitchFamily="34" charset="0"/>
              </a:rPr>
              <a:t>Turner</a:t>
            </a:r>
            <a:r>
              <a:rPr lang="tr-TR" sz="2000" b="1" dirty="0" smtClean="0">
                <a:effectLst/>
                <a:latin typeface="Calibri" pitchFamily="34" charset="0"/>
              </a:rPr>
              <a:t> Sendromu</a:t>
            </a:r>
          </a:p>
          <a:p>
            <a:pPr>
              <a:buSzTx/>
              <a:buFontTx/>
              <a:buChar char="•"/>
            </a:pPr>
            <a:r>
              <a:rPr lang="tr-TR" sz="2000" b="1" dirty="0" err="1" smtClean="0">
                <a:effectLst/>
                <a:latin typeface="Calibri" pitchFamily="34" charset="0"/>
              </a:rPr>
              <a:t>Nörofibramatozis</a:t>
            </a:r>
            <a:endParaRPr lang="tr-TR" sz="2000" b="1" dirty="0" smtClean="0">
              <a:effectLst/>
              <a:latin typeface="Calibri" pitchFamily="34" charset="0"/>
            </a:endParaRPr>
          </a:p>
          <a:p>
            <a:pPr>
              <a:buSzTx/>
              <a:buFontTx/>
              <a:buChar char="•"/>
            </a:pPr>
            <a:r>
              <a:rPr lang="tr-TR" sz="2000" b="1" dirty="0" smtClean="0">
                <a:effectLst/>
                <a:latin typeface="Calibri" pitchFamily="34" charset="0"/>
              </a:rPr>
              <a:t>Konjenital </a:t>
            </a:r>
            <a:r>
              <a:rPr lang="tr-TR" sz="2000" b="1" dirty="0" err="1" smtClean="0">
                <a:effectLst/>
                <a:latin typeface="Calibri" pitchFamily="34" charset="0"/>
              </a:rPr>
              <a:t>Dismorfik</a:t>
            </a:r>
            <a:r>
              <a:rPr lang="tr-TR" sz="2000" b="1" dirty="0" smtClean="0">
                <a:effectLst/>
                <a:latin typeface="Calibri" pitchFamily="34" charset="0"/>
              </a:rPr>
              <a:t> Sendrom</a:t>
            </a:r>
          </a:p>
          <a:p>
            <a:pPr>
              <a:buSzTx/>
              <a:buFontTx/>
              <a:buChar char="•"/>
            </a:pPr>
            <a:endParaRPr lang="tr-TR" sz="2000" b="1" dirty="0" smtClean="0">
              <a:effectLst/>
              <a:latin typeface="Calibri" pitchFamily="34" charset="0"/>
            </a:endParaRP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874838"/>
            <a:ext cx="4038600" cy="4525962"/>
          </a:xfrm>
          <a:solidFill>
            <a:srgbClr val="FEACF8"/>
          </a:solidFill>
          <a:scene3d>
            <a:camera prst="legacyObliqueTopRight">
              <a:rot lat="0" lon="21299999" rev="0"/>
            </a:camera>
            <a:lightRig rig="legacyFlat3" dir="r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lIns="180000" anchor="ctr">
            <a:flatTx/>
          </a:bodyPr>
          <a:lstStyle/>
          <a:p>
            <a:pPr algn="ctr">
              <a:buSzTx/>
              <a:buFontTx/>
              <a:buNone/>
            </a:pPr>
            <a:r>
              <a:rPr lang="tr-TR" sz="2000" b="1" dirty="0" smtClean="0">
                <a:solidFill>
                  <a:srgbClr val="00FF00"/>
                </a:solidFill>
                <a:effectLst/>
                <a:latin typeface="Calibri" pitchFamily="34" charset="0"/>
              </a:rPr>
              <a:t>Kemik İliği Yetmezliği</a:t>
            </a:r>
          </a:p>
          <a:p>
            <a:pPr>
              <a:buSzTx/>
              <a:buFontTx/>
              <a:buChar char="•"/>
            </a:pPr>
            <a:r>
              <a:rPr lang="tr-TR" sz="2000" b="1" dirty="0" err="1" smtClean="0">
                <a:effectLst/>
                <a:latin typeface="Calibri" pitchFamily="34" charset="0"/>
              </a:rPr>
              <a:t>Fankoni</a:t>
            </a:r>
            <a:r>
              <a:rPr lang="tr-TR" sz="2000" b="1" dirty="0" smtClean="0">
                <a:effectLst/>
                <a:latin typeface="Calibri" pitchFamily="34" charset="0"/>
              </a:rPr>
              <a:t> anemisi</a:t>
            </a:r>
          </a:p>
          <a:p>
            <a:pPr>
              <a:buSzTx/>
              <a:buFontTx/>
              <a:buChar char="•"/>
            </a:pPr>
            <a:r>
              <a:rPr lang="tr-TR" sz="2000" b="1" dirty="0" err="1" smtClean="0">
                <a:effectLst/>
                <a:latin typeface="Calibri" pitchFamily="34" charset="0"/>
              </a:rPr>
              <a:t>Diskeratoz</a:t>
            </a:r>
            <a:r>
              <a:rPr lang="tr-TR" sz="2000" b="1" dirty="0" smtClean="0">
                <a:effectLst/>
                <a:latin typeface="Calibri" pitchFamily="34" charset="0"/>
              </a:rPr>
              <a:t> </a:t>
            </a:r>
            <a:r>
              <a:rPr lang="tr-TR" sz="2000" b="1" dirty="0" err="1" smtClean="0">
                <a:effectLst/>
                <a:latin typeface="Calibri" pitchFamily="34" charset="0"/>
              </a:rPr>
              <a:t>Konjenita</a:t>
            </a:r>
            <a:endParaRPr lang="tr-TR" sz="2000" b="1" dirty="0" smtClean="0">
              <a:effectLst/>
              <a:latin typeface="Calibri" pitchFamily="34" charset="0"/>
            </a:endParaRPr>
          </a:p>
          <a:p>
            <a:pPr>
              <a:buSzTx/>
              <a:buFontTx/>
              <a:buChar char="•"/>
            </a:pPr>
            <a:r>
              <a:rPr lang="tr-TR" sz="2000" b="1" dirty="0" err="1" smtClean="0">
                <a:effectLst/>
                <a:latin typeface="Calibri" pitchFamily="34" charset="0"/>
              </a:rPr>
              <a:t>Shwachmann</a:t>
            </a:r>
            <a:r>
              <a:rPr lang="tr-TR" sz="2000" b="1" dirty="0" smtClean="0">
                <a:effectLst/>
                <a:latin typeface="Calibri" pitchFamily="34" charset="0"/>
              </a:rPr>
              <a:t>-</a:t>
            </a:r>
            <a:r>
              <a:rPr lang="tr-TR" sz="2000" b="1" dirty="0" err="1" smtClean="0">
                <a:effectLst/>
                <a:latin typeface="Calibri" pitchFamily="34" charset="0"/>
              </a:rPr>
              <a:t>Diamond</a:t>
            </a:r>
            <a:r>
              <a:rPr lang="tr-TR" sz="2000" b="1" dirty="0" smtClean="0">
                <a:effectLst/>
                <a:latin typeface="Calibri" pitchFamily="34" charset="0"/>
              </a:rPr>
              <a:t> Sendromu</a:t>
            </a:r>
          </a:p>
          <a:p>
            <a:pPr>
              <a:buSzTx/>
              <a:buFontTx/>
              <a:buChar char="•"/>
            </a:pPr>
            <a:r>
              <a:rPr lang="tr-TR" sz="2000" b="1" dirty="0" err="1" smtClean="0">
                <a:effectLst/>
                <a:latin typeface="Calibri" pitchFamily="34" charset="0"/>
              </a:rPr>
              <a:t>Amegakaryositik</a:t>
            </a:r>
            <a:r>
              <a:rPr lang="tr-TR" sz="2000" b="1" dirty="0" smtClean="0">
                <a:effectLst/>
                <a:latin typeface="Calibri" pitchFamily="34" charset="0"/>
              </a:rPr>
              <a:t> </a:t>
            </a:r>
            <a:r>
              <a:rPr lang="tr-TR" sz="2000" b="1" dirty="0" err="1" smtClean="0">
                <a:effectLst/>
                <a:latin typeface="Calibri" pitchFamily="34" charset="0"/>
              </a:rPr>
              <a:t>Trombositopeni</a:t>
            </a:r>
            <a:endParaRPr lang="tr-TR" sz="2000" b="1" dirty="0" smtClean="0">
              <a:effectLst/>
              <a:latin typeface="Calibri" pitchFamily="34" charset="0"/>
            </a:endParaRPr>
          </a:p>
          <a:p>
            <a:pPr>
              <a:buSzTx/>
              <a:buFontTx/>
              <a:buChar char="•"/>
            </a:pPr>
            <a:r>
              <a:rPr lang="tr-TR" sz="2000" b="1" dirty="0" err="1" smtClean="0">
                <a:effectLst/>
                <a:latin typeface="Calibri" pitchFamily="34" charset="0"/>
              </a:rPr>
              <a:t>Blackfan</a:t>
            </a:r>
            <a:r>
              <a:rPr lang="tr-TR" sz="2000" b="1" dirty="0" smtClean="0">
                <a:effectLst/>
                <a:latin typeface="Calibri" pitchFamily="34" charset="0"/>
              </a:rPr>
              <a:t>-</a:t>
            </a:r>
            <a:r>
              <a:rPr lang="tr-TR" sz="2000" b="1" dirty="0" err="1" smtClean="0">
                <a:effectLst/>
                <a:latin typeface="Calibri" pitchFamily="34" charset="0"/>
              </a:rPr>
              <a:t>Diamond</a:t>
            </a:r>
            <a:r>
              <a:rPr lang="tr-TR" sz="2000" b="1" dirty="0" smtClean="0">
                <a:effectLst/>
                <a:latin typeface="Calibri" pitchFamily="34" charset="0"/>
              </a:rPr>
              <a:t> Sendromu</a:t>
            </a:r>
          </a:p>
          <a:p>
            <a:pPr>
              <a:buSzTx/>
              <a:buFontTx/>
              <a:buChar char="•"/>
            </a:pPr>
            <a:r>
              <a:rPr lang="tr-TR" sz="2000" b="1" dirty="0" err="1" smtClean="0">
                <a:effectLst/>
                <a:latin typeface="Calibri" pitchFamily="34" charset="0"/>
              </a:rPr>
              <a:t>Kostman</a:t>
            </a:r>
            <a:r>
              <a:rPr lang="tr-TR" sz="2000" b="1" dirty="0" smtClean="0">
                <a:effectLst/>
                <a:latin typeface="Calibri" pitchFamily="34" charset="0"/>
              </a:rPr>
              <a:t> Sendromu</a:t>
            </a:r>
          </a:p>
          <a:p>
            <a:pPr>
              <a:buSzTx/>
              <a:buFontTx/>
              <a:buChar char="•"/>
            </a:pPr>
            <a:r>
              <a:rPr lang="tr-TR" sz="2000" b="1" dirty="0" smtClean="0">
                <a:effectLst/>
                <a:latin typeface="Calibri" pitchFamily="34" charset="0"/>
              </a:rPr>
              <a:t>Ailevi </a:t>
            </a:r>
            <a:r>
              <a:rPr lang="tr-TR" sz="2000" b="1" dirty="0" err="1" smtClean="0">
                <a:effectLst/>
                <a:latin typeface="Calibri" pitchFamily="34" charset="0"/>
              </a:rPr>
              <a:t>Aplastik</a:t>
            </a:r>
            <a:r>
              <a:rPr lang="tr-TR" sz="2000" b="1" dirty="0" smtClean="0">
                <a:effectLst/>
                <a:latin typeface="Calibri" pitchFamily="34" charset="0"/>
              </a:rPr>
              <a:t> Anemi</a:t>
            </a:r>
          </a:p>
          <a:p>
            <a:pPr>
              <a:buSzTx/>
              <a:buFontTx/>
              <a:buChar char="•"/>
            </a:pPr>
            <a:endParaRPr lang="tr-TR" sz="2000" b="1" dirty="0" smtClean="0">
              <a:effectLst/>
              <a:latin typeface="Calibri" pitchFamily="34" charset="0"/>
            </a:endParaRPr>
          </a:p>
        </p:txBody>
      </p:sp>
      <p:sp>
        <p:nvSpPr>
          <p:cNvPr id="451589" name="Rectangle 6"/>
          <p:cNvSpPr>
            <a:spLocks noChangeArrowheads="1"/>
          </p:cNvSpPr>
          <p:nvPr/>
        </p:nvSpPr>
        <p:spPr bwMode="auto">
          <a:xfrm>
            <a:off x="4343400" y="1905000"/>
            <a:ext cx="381000" cy="4572000"/>
          </a:xfrm>
          <a:prstGeom prst="rect">
            <a:avLst/>
          </a:prstGeom>
          <a:solidFill>
            <a:srgbClr val="DDDDDD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endParaRPr lang="tr-TR">
              <a:latin typeface="Calibri" pitchFamily="34" charset="0"/>
            </a:endParaRPr>
          </a:p>
        </p:txBody>
      </p:sp>
      <p:pic>
        <p:nvPicPr>
          <p:cNvPr id="7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>
                <a:solidFill>
                  <a:srgbClr val="960000"/>
                </a:solidFill>
                <a:latin typeface="Calibri" pitchFamily="34" charset="0"/>
              </a:rPr>
              <a:t>AML’ye</a:t>
            </a:r>
            <a:r>
              <a:rPr lang="tr-TR" b="1" dirty="0" smtClean="0">
                <a:solidFill>
                  <a:srgbClr val="960000"/>
                </a:solidFill>
                <a:latin typeface="Calibri" pitchFamily="34" charset="0"/>
              </a:rPr>
              <a:t> Yol Açan </a:t>
            </a:r>
            <a:br>
              <a:rPr lang="tr-TR" b="1" dirty="0" smtClean="0">
                <a:solidFill>
                  <a:srgbClr val="960000"/>
                </a:solidFill>
                <a:latin typeface="Calibri" pitchFamily="34" charset="0"/>
              </a:rPr>
            </a:br>
            <a:r>
              <a:rPr lang="tr-TR" b="1" dirty="0" smtClean="0">
                <a:solidFill>
                  <a:srgbClr val="960000"/>
                </a:solidFill>
                <a:latin typeface="Calibri" pitchFamily="34" charset="0"/>
              </a:rPr>
              <a:t>Çevresel Faktörler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874838"/>
            <a:ext cx="4038600" cy="4525962"/>
          </a:xfrm>
          <a:gradFill rotWithShape="0"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</p:spPr>
        <p:txBody>
          <a:bodyPr/>
          <a:lstStyle/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b="1" dirty="0" smtClean="0">
                <a:effectLst/>
                <a:latin typeface="Calibri" pitchFamily="34" charset="0"/>
              </a:rPr>
              <a:t>Benzen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b="1" dirty="0" smtClean="0">
                <a:effectLst/>
                <a:latin typeface="Calibri" pitchFamily="34" charset="0"/>
              </a:rPr>
              <a:t>Sigara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b="1" dirty="0" err="1" smtClean="0">
                <a:effectLst/>
                <a:latin typeface="Calibri" pitchFamily="34" charset="0"/>
              </a:rPr>
              <a:t>İyonizan</a:t>
            </a:r>
            <a:r>
              <a:rPr lang="tr-TR" b="1" dirty="0" smtClean="0">
                <a:effectLst/>
                <a:latin typeface="Calibri" pitchFamily="34" charset="0"/>
              </a:rPr>
              <a:t> radyasyon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b="1" dirty="0" smtClean="0">
                <a:effectLst/>
                <a:latin typeface="Calibri" pitchFamily="34" charset="0"/>
              </a:rPr>
              <a:t>İyonize olmayan radyasyon?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874838"/>
            <a:ext cx="4038600" cy="4525962"/>
          </a:xfrm>
          <a:gradFill flip="none" rotWithShape="1"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  <a:tileRect/>
          </a:gradFill>
        </p:spPr>
        <p:txBody>
          <a:bodyPr/>
          <a:lstStyle/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b="1" dirty="0" smtClean="0">
                <a:effectLst/>
                <a:latin typeface="Calibri" pitchFamily="34" charset="0"/>
              </a:rPr>
              <a:t>Kemoterapi</a:t>
            </a:r>
          </a:p>
          <a:p>
            <a:pPr lvl="1">
              <a:lnSpc>
                <a:spcPct val="120000"/>
              </a:lnSpc>
              <a:buClr>
                <a:schemeClr val="tx2"/>
              </a:buClr>
              <a:buSzTx/>
              <a:buFont typeface="Wingdings" pitchFamily="2" charset="2"/>
              <a:buChar char="ü"/>
            </a:pPr>
            <a:r>
              <a:rPr lang="tr-TR" b="1" dirty="0" smtClean="0">
                <a:effectLst/>
                <a:latin typeface="Calibri" pitchFamily="34" charset="0"/>
              </a:rPr>
              <a:t>Alkile ediciler</a:t>
            </a:r>
          </a:p>
          <a:p>
            <a:pPr lvl="1">
              <a:lnSpc>
                <a:spcPct val="120000"/>
              </a:lnSpc>
              <a:buClr>
                <a:schemeClr val="tx2"/>
              </a:buClr>
              <a:buSzTx/>
              <a:buFont typeface="Wingdings" pitchFamily="2" charset="2"/>
              <a:buChar char="ü"/>
            </a:pPr>
            <a:r>
              <a:rPr lang="tr-TR" b="1" dirty="0" err="1" smtClean="0">
                <a:effectLst/>
                <a:latin typeface="Calibri" pitchFamily="34" charset="0"/>
              </a:rPr>
              <a:t>Topoizomeraz</a:t>
            </a:r>
            <a:r>
              <a:rPr lang="tr-TR" b="1" dirty="0" smtClean="0">
                <a:effectLst/>
                <a:latin typeface="Calibri" pitchFamily="34" charset="0"/>
              </a:rPr>
              <a:t> II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b="1" dirty="0" err="1" smtClean="0">
                <a:effectLst/>
                <a:latin typeface="Calibri" pitchFamily="34" charset="0"/>
              </a:rPr>
              <a:t>Kloramfenikol</a:t>
            </a:r>
            <a:endParaRPr lang="tr-TR" b="1" dirty="0" smtClean="0">
              <a:effectLst/>
              <a:latin typeface="Calibri" pitchFamily="34" charset="0"/>
            </a:endParaRP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b="1" dirty="0" err="1" smtClean="0">
                <a:effectLst/>
                <a:latin typeface="Calibri" pitchFamily="34" charset="0"/>
              </a:rPr>
              <a:t>Fenilbutazon</a:t>
            </a:r>
            <a:endParaRPr lang="tr-TR" b="1" dirty="0" smtClean="0">
              <a:effectLst/>
              <a:latin typeface="Calibri" pitchFamily="34" charset="0"/>
            </a:endParaRPr>
          </a:p>
          <a:p>
            <a:pPr>
              <a:buSzTx/>
              <a:buFontTx/>
              <a:buChar char="•"/>
            </a:pPr>
            <a:endParaRPr lang="tr-TR" b="1" dirty="0" smtClean="0">
              <a:effectLst/>
              <a:latin typeface="Calibri" pitchFamily="34" charset="0"/>
            </a:endParaRPr>
          </a:p>
          <a:p>
            <a:endParaRPr lang="tr-TR" sz="3600" b="1" dirty="0" smtClean="0">
              <a:latin typeface="Calibri" pitchFamily="34" charset="0"/>
            </a:endParaRPr>
          </a:p>
        </p:txBody>
      </p:sp>
      <p:pic>
        <p:nvPicPr>
          <p:cNvPr id="6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68313" y="188913"/>
            <a:ext cx="8229600" cy="1143000"/>
          </a:xfrm>
          <a:noFill/>
        </p:spPr>
        <p:txBody>
          <a:bodyPr/>
          <a:lstStyle/>
          <a:p>
            <a:r>
              <a:rPr lang="tr-TR" sz="6000" b="1" smtClean="0">
                <a:solidFill>
                  <a:srgbClr val="960000"/>
                </a:solidFill>
                <a:effectLst/>
                <a:latin typeface="Calibri" pitchFamily="34" charset="0"/>
              </a:rPr>
              <a:t>Etiyopatogenez</a:t>
            </a:r>
          </a:p>
        </p:txBody>
      </p:sp>
      <p:sp>
        <p:nvSpPr>
          <p:cNvPr id="3860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11188" y="1989138"/>
            <a:ext cx="4038600" cy="4525962"/>
          </a:xfrm>
          <a:solidFill>
            <a:srgbClr val="FFFF00">
              <a:alpha val="48000"/>
            </a:srgbClr>
          </a:solidFill>
          <a:scene3d>
            <a:camera prst="legacyObliqueTopLeft">
              <a:rot lat="0" lon="20999984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anchorCtr="1">
            <a:flatTx/>
          </a:bodyPr>
          <a:lstStyle/>
          <a:p>
            <a:pPr>
              <a:lnSpc>
                <a:spcPct val="90000"/>
              </a:lnSpc>
              <a:buClr>
                <a:srgbClr val="960000"/>
              </a:buClr>
              <a:buFont typeface="Wingdings" pitchFamily="2" charset="2"/>
              <a:buChar char="v"/>
            </a:pPr>
            <a:r>
              <a:rPr lang="tr-TR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Konjenital</a:t>
            </a:r>
          </a:p>
          <a:p>
            <a:pPr>
              <a:lnSpc>
                <a:spcPct val="90000"/>
              </a:lnSpc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A-Genetik faktörler</a:t>
            </a:r>
          </a:p>
          <a:p>
            <a:pPr>
              <a:lnSpc>
                <a:spcPct val="90000"/>
              </a:lnSpc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Monosigot ikizler</a:t>
            </a:r>
          </a:p>
          <a:p>
            <a:pPr>
              <a:lnSpc>
                <a:spcPct val="90000"/>
              </a:lnSpc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Trizomi 21 (Down sendromu)</a:t>
            </a:r>
          </a:p>
          <a:p>
            <a:pPr>
              <a:lnSpc>
                <a:spcPct val="90000"/>
              </a:lnSpc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Fanconi anemisi</a:t>
            </a:r>
          </a:p>
          <a:p>
            <a:pPr>
              <a:lnSpc>
                <a:spcPct val="90000"/>
              </a:lnSpc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Bloom sendromu</a:t>
            </a:r>
          </a:p>
          <a:p>
            <a:pPr>
              <a:lnSpc>
                <a:spcPct val="90000"/>
              </a:lnSpc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Ataksi telenjiektazi</a:t>
            </a:r>
          </a:p>
          <a:p>
            <a:pPr>
              <a:lnSpc>
                <a:spcPct val="90000"/>
              </a:lnSpc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B-Parenteral maruz kalma</a:t>
            </a:r>
          </a:p>
          <a:p>
            <a:pPr>
              <a:lnSpc>
                <a:spcPct val="90000"/>
              </a:lnSpc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İntrauterin rasyasyona maruz kalma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tr-TR" sz="2400" b="1" dirty="0" smtClean="0">
              <a:effectLst/>
              <a:latin typeface="Calibri" pitchFamily="34" charset="0"/>
            </a:endParaRPr>
          </a:p>
        </p:txBody>
      </p:sp>
      <p:sp>
        <p:nvSpPr>
          <p:cNvPr id="38605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00563" y="1989138"/>
            <a:ext cx="4038600" cy="4525962"/>
          </a:xfrm>
          <a:solidFill>
            <a:schemeClr val="tx2">
              <a:lumMod val="60000"/>
              <a:lumOff val="40000"/>
              <a:alpha val="28000"/>
            </a:schemeClr>
          </a:solidFill>
          <a:scene3d>
            <a:camera prst="legacyObliqueTopLeft">
              <a:rot lat="0" lon="6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anchorCtr="1">
            <a:normAutofit lnSpcReduction="10000"/>
            <a:flatTx/>
          </a:bodyPr>
          <a:lstStyle/>
          <a:p>
            <a:pPr>
              <a:buClr>
                <a:srgbClr val="960000"/>
              </a:buClr>
              <a:buFont typeface="Wingdings" pitchFamily="2" charset="2"/>
              <a:buChar char="v"/>
            </a:pPr>
            <a:r>
              <a:rPr lang="tr-TR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Kazanılmış</a:t>
            </a:r>
          </a:p>
          <a:p>
            <a:pPr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Mesleki faktörler</a:t>
            </a:r>
          </a:p>
          <a:p>
            <a:pPr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Annenin sigara içmesi</a:t>
            </a:r>
          </a:p>
          <a:p>
            <a:pPr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İmmunolojik faktörler</a:t>
            </a:r>
          </a:p>
          <a:p>
            <a:pPr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Viral ajanlar</a:t>
            </a:r>
          </a:p>
          <a:p>
            <a:pPr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İyatrojeneik faktörler</a:t>
            </a:r>
          </a:p>
          <a:p>
            <a:pPr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Çevresel faktörler</a:t>
            </a:r>
          </a:p>
          <a:p>
            <a:pPr>
              <a:buClr>
                <a:srgbClr val="960000"/>
              </a:buClr>
              <a:buFont typeface="Wingdings" pitchFamily="2" charset="2"/>
              <a:buChar char="v"/>
            </a:pPr>
            <a:r>
              <a:rPr lang="tr-TR" sz="2800" b="1" dirty="0" smtClean="0">
                <a:effectLst/>
                <a:latin typeface="Calibri" pitchFamily="34" charset="0"/>
              </a:rPr>
              <a:t>Malign hastalıklarda ikincil olarak gelişme</a:t>
            </a:r>
          </a:p>
        </p:txBody>
      </p:sp>
      <p:pic>
        <p:nvPicPr>
          <p:cNvPr id="386054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642918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Akut Lösemi tanısı için yapılması gereken 3 işlem</a:t>
            </a: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tr-TR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1-Morfoloji-</a:t>
            </a:r>
            <a:r>
              <a:rPr kumimoji="0" lang="tr-TR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Histokimya</a:t>
            </a: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boya</a:t>
            </a:r>
            <a:endParaRPr kumimoji="0" lang="tr-T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2- Akım </a:t>
            </a:r>
            <a:r>
              <a:rPr kumimoji="0" lang="tr-TR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Sitometri</a:t>
            </a: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tr-T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3- </a:t>
            </a:r>
            <a:r>
              <a:rPr kumimoji="0" lang="tr-TR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Sitogenetik</a:t>
            </a:r>
            <a:r>
              <a:rPr kumimoji="0" lang="tr-TR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-Mutasyon Analizi</a:t>
            </a:r>
            <a:endParaRPr kumimoji="0" lang="tr-T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14366" y="142852"/>
            <a:ext cx="8229600" cy="1143000"/>
          </a:xfrm>
          <a:noFill/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AML-WHO SINIFLANDIRMASI</a:t>
            </a:r>
            <a:br>
              <a:rPr lang="tr-TR" sz="3600" b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sz="3600" b="1" dirty="0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(2002)</a:t>
            </a:r>
          </a:p>
        </p:txBody>
      </p:sp>
      <p:sp>
        <p:nvSpPr>
          <p:cNvPr id="45261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2133600"/>
            <a:ext cx="4038600" cy="4525963"/>
          </a:xfrm>
          <a:solidFill>
            <a:srgbClr val="002060"/>
          </a:solidFill>
          <a:ln w="76200" cmpd="tri">
            <a:solidFill>
              <a:srgbClr val="000099"/>
            </a:solidFill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92D050"/>
              </a:buClr>
              <a:buSzTx/>
              <a:buFontTx/>
              <a:buChar char="•"/>
            </a:pPr>
            <a:r>
              <a:rPr lang="tr-TR" sz="2000" dirty="0" smtClean="0">
                <a:solidFill>
                  <a:schemeClr val="bg1"/>
                </a:solidFill>
                <a:effectLst/>
                <a:latin typeface="Calibri" pitchFamily="34" charset="0"/>
              </a:rPr>
              <a:t>Genetik anomalilerle giden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t(8;21)-AML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Eozinofilik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+16 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inversiyon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/ t(16;16)-AML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11q23 ile beraber AML (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mikst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lineal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lösemi)</a:t>
            </a:r>
          </a:p>
          <a:p>
            <a:pPr>
              <a:buClr>
                <a:srgbClr val="92D050"/>
              </a:buClr>
              <a:buSzTx/>
              <a:buFontTx/>
              <a:buChar char="•"/>
            </a:pPr>
            <a:r>
              <a:rPr lang="tr-TR" sz="2000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Multilineal</a:t>
            </a:r>
            <a:r>
              <a:rPr lang="tr-TR" sz="2000" dirty="0" smtClean="0">
                <a:solidFill>
                  <a:schemeClr val="bg1"/>
                </a:solidFill>
                <a:effectLst/>
                <a:latin typeface="Calibri" pitchFamily="34" charset="0"/>
              </a:rPr>
              <a:t> </a:t>
            </a:r>
            <a:r>
              <a:rPr lang="tr-TR" sz="2000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displazi</a:t>
            </a:r>
            <a:r>
              <a:rPr lang="tr-TR" sz="2000" dirty="0" smtClean="0">
                <a:solidFill>
                  <a:schemeClr val="bg1"/>
                </a:solidFill>
                <a:effectLst/>
                <a:latin typeface="Calibri" pitchFamily="34" charset="0"/>
              </a:rPr>
              <a:t> ile beraber AML, MDS veya KMPH sonrası AML</a:t>
            </a:r>
          </a:p>
          <a:p>
            <a:pPr>
              <a:buClr>
                <a:srgbClr val="92D050"/>
              </a:buClr>
              <a:buSzTx/>
              <a:buFontTx/>
              <a:buChar char="•"/>
            </a:pPr>
            <a:r>
              <a:rPr lang="tr-TR" sz="2000" dirty="0" smtClean="0">
                <a:solidFill>
                  <a:schemeClr val="bg1"/>
                </a:solidFill>
                <a:effectLst/>
                <a:latin typeface="Calibri" pitchFamily="34" charset="0"/>
              </a:rPr>
              <a:t>Tedavi sonrası gelişen AML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Alkile edici ajan sonrası</a:t>
            </a:r>
          </a:p>
          <a:p>
            <a:pPr lvl="1"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Topoizomeraz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II inhibitör sonrası</a:t>
            </a:r>
          </a:p>
          <a:p>
            <a:pPr>
              <a:buSzTx/>
              <a:buFontTx/>
              <a:buChar char="•"/>
            </a:pPr>
            <a:endParaRPr lang="tr-TR" sz="1600" b="1" dirty="0" smtClean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45261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3438" y="2133600"/>
            <a:ext cx="4038600" cy="4525963"/>
          </a:xfrm>
          <a:solidFill>
            <a:srgbClr val="002060"/>
          </a:solidFill>
          <a:ln w="76200" cmpd="tri">
            <a:solidFill>
              <a:srgbClr val="000099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buClr>
                <a:srgbClr val="92D050"/>
              </a:buClr>
              <a:buSzTx/>
              <a:buFontTx/>
              <a:buChar char="•"/>
            </a:pPr>
            <a:r>
              <a:rPr lang="tr-TR" sz="20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Kategorize edilemeyen diğer AML</a:t>
            </a:r>
          </a:p>
          <a:p>
            <a:pPr lvl="1">
              <a:lnSpc>
                <a:spcPct val="90000"/>
              </a:lnSpc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AML-minimal 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diferansiye</a:t>
            </a:r>
            <a:endParaRPr lang="tr-TR" sz="1600" b="1" dirty="0" smtClean="0"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lvl="1">
              <a:lnSpc>
                <a:spcPct val="90000"/>
              </a:lnSpc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AML-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maturasyon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göstermeyen</a:t>
            </a:r>
          </a:p>
          <a:p>
            <a:pPr lvl="1">
              <a:lnSpc>
                <a:spcPct val="90000"/>
              </a:lnSpc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AML-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maturasyon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gösteren</a:t>
            </a:r>
          </a:p>
          <a:p>
            <a:pPr lvl="1">
              <a:lnSpc>
                <a:spcPct val="90000"/>
              </a:lnSpc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Akut 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miyelomonositik</a:t>
            </a:r>
            <a:endParaRPr lang="tr-TR" sz="1600" b="1" dirty="0" smtClean="0"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lvl="1">
              <a:lnSpc>
                <a:spcPct val="90000"/>
              </a:lnSpc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Akut 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monoblastik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ve 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monositik</a:t>
            </a:r>
            <a:endParaRPr lang="tr-TR" sz="1600" b="1" dirty="0" smtClean="0">
              <a:solidFill>
                <a:schemeClr val="bg1"/>
              </a:solidFill>
              <a:effectLst/>
              <a:latin typeface="Calibri" pitchFamily="34" charset="0"/>
            </a:endParaRPr>
          </a:p>
          <a:p>
            <a:pPr lvl="1">
              <a:lnSpc>
                <a:spcPct val="90000"/>
              </a:lnSpc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Akut 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eritroid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lösemi</a:t>
            </a:r>
          </a:p>
          <a:p>
            <a:pPr lvl="1">
              <a:lnSpc>
                <a:spcPct val="90000"/>
              </a:lnSpc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Akut 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megakaryositik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lösemi</a:t>
            </a:r>
          </a:p>
          <a:p>
            <a:pPr lvl="1">
              <a:lnSpc>
                <a:spcPct val="90000"/>
              </a:lnSpc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Akut 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bazofilik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lösemi</a:t>
            </a:r>
          </a:p>
          <a:p>
            <a:pPr lvl="1">
              <a:lnSpc>
                <a:spcPct val="90000"/>
              </a:lnSpc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Akut 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panmiyelozis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(</a:t>
            </a: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Miyelofibrozisle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beraber)</a:t>
            </a:r>
          </a:p>
          <a:p>
            <a:pPr lvl="1">
              <a:lnSpc>
                <a:spcPct val="90000"/>
              </a:lnSpc>
              <a:buClr>
                <a:srgbClr val="92D050"/>
              </a:buClr>
              <a:buFont typeface="Wingdings" pitchFamily="2" charset="2"/>
              <a:buChar char="Ø"/>
            </a:pPr>
            <a:r>
              <a:rPr lang="tr-TR" sz="1600" b="1" dirty="0" err="1" smtClean="0">
                <a:solidFill>
                  <a:schemeClr val="bg1"/>
                </a:solidFill>
                <a:effectLst/>
                <a:latin typeface="Calibri" pitchFamily="34" charset="0"/>
              </a:rPr>
              <a:t>Miyeloid</a:t>
            </a:r>
            <a:r>
              <a:rPr lang="tr-TR" sz="16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 sarkoma</a:t>
            </a:r>
          </a:p>
          <a:p>
            <a:pPr lvl="1">
              <a:lnSpc>
                <a:spcPct val="90000"/>
              </a:lnSpc>
              <a:buClr>
                <a:schemeClr val="tx2"/>
              </a:buClr>
              <a:buFont typeface="Wingdings" pitchFamily="2" charset="2"/>
              <a:buNone/>
            </a:pPr>
            <a:endParaRPr lang="tr-TR" sz="1600" b="1" dirty="0" smtClean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pic>
        <p:nvPicPr>
          <p:cNvPr id="6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142860"/>
            <a:ext cx="8229600" cy="1143000"/>
          </a:xfrm>
          <a:noFill/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AML’DE </a:t>
            </a:r>
            <a:b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FAB SINIFLANDIRMASI</a:t>
            </a:r>
          </a:p>
        </p:txBody>
      </p:sp>
      <p:sp>
        <p:nvSpPr>
          <p:cNvPr id="4536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2154238"/>
            <a:ext cx="8182004" cy="3929062"/>
          </a:xfrm>
          <a:noFill/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000" dirty="0" smtClean="0">
                <a:effectLst/>
                <a:latin typeface="Calibri" pitchFamily="34" charset="0"/>
              </a:rPr>
              <a:t>AML-M0= Minimal farklılaşan akut </a:t>
            </a:r>
            <a:r>
              <a:rPr lang="tr-TR" sz="2000" dirty="0" err="1" smtClean="0">
                <a:effectLst/>
                <a:latin typeface="Calibri" pitchFamily="34" charset="0"/>
              </a:rPr>
              <a:t>myeloblastik</a:t>
            </a:r>
            <a:r>
              <a:rPr lang="tr-TR" sz="2000" dirty="0" smtClean="0">
                <a:effectLst/>
                <a:latin typeface="Calibri" pitchFamily="34" charset="0"/>
              </a:rPr>
              <a:t> lösemi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000" dirty="0" smtClean="0">
                <a:effectLst/>
                <a:latin typeface="Calibri" pitchFamily="34" charset="0"/>
              </a:rPr>
              <a:t>AML-M1=</a:t>
            </a:r>
            <a:r>
              <a:rPr lang="tr-TR" sz="2000" dirty="0" err="1" smtClean="0">
                <a:effectLst/>
                <a:latin typeface="Calibri" pitchFamily="34" charset="0"/>
              </a:rPr>
              <a:t>Maturasyon</a:t>
            </a:r>
            <a:r>
              <a:rPr lang="tr-TR" sz="2000" dirty="0" smtClean="0">
                <a:effectLst/>
                <a:latin typeface="Calibri" pitchFamily="34" charset="0"/>
              </a:rPr>
              <a:t> olmayan akut </a:t>
            </a:r>
            <a:r>
              <a:rPr lang="tr-TR" sz="2000" dirty="0" err="1" smtClean="0">
                <a:effectLst/>
                <a:latin typeface="Calibri" pitchFamily="34" charset="0"/>
              </a:rPr>
              <a:t>myeloblastik</a:t>
            </a:r>
            <a:r>
              <a:rPr lang="tr-TR" sz="2000" dirty="0" smtClean="0">
                <a:effectLst/>
                <a:latin typeface="Calibri" pitchFamily="34" charset="0"/>
              </a:rPr>
              <a:t> lösemi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000" dirty="0" smtClean="0">
                <a:effectLst/>
                <a:latin typeface="Calibri" pitchFamily="34" charset="0"/>
              </a:rPr>
              <a:t>AML-M2: </a:t>
            </a:r>
            <a:r>
              <a:rPr lang="tr-TR" sz="2000" dirty="0" err="1" smtClean="0">
                <a:effectLst/>
                <a:latin typeface="Calibri" pitchFamily="34" charset="0"/>
              </a:rPr>
              <a:t>Maturasyın</a:t>
            </a:r>
            <a:r>
              <a:rPr lang="tr-TR" sz="2000" dirty="0" smtClean="0">
                <a:effectLst/>
                <a:latin typeface="Calibri" pitchFamily="34" charset="0"/>
              </a:rPr>
              <a:t> gösteren akut </a:t>
            </a:r>
            <a:r>
              <a:rPr lang="tr-TR" sz="2000" dirty="0" err="1" smtClean="0">
                <a:effectLst/>
                <a:latin typeface="Calibri" pitchFamily="34" charset="0"/>
              </a:rPr>
              <a:t>myeloblastik</a:t>
            </a:r>
            <a:r>
              <a:rPr lang="tr-TR" sz="2000" dirty="0" smtClean="0">
                <a:effectLst/>
                <a:latin typeface="Calibri" pitchFamily="34" charset="0"/>
              </a:rPr>
              <a:t> lösemi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000" dirty="0" smtClean="0">
                <a:effectLst/>
                <a:latin typeface="Calibri" pitchFamily="34" charset="0"/>
              </a:rPr>
              <a:t>AML-M3=Akut </a:t>
            </a:r>
            <a:r>
              <a:rPr lang="tr-TR" sz="2000" dirty="0" err="1" smtClean="0">
                <a:effectLst/>
                <a:latin typeface="Calibri" pitchFamily="34" charset="0"/>
              </a:rPr>
              <a:t>promyelositik</a:t>
            </a:r>
            <a:r>
              <a:rPr lang="tr-TR" sz="2000" dirty="0" smtClean="0">
                <a:effectLst/>
                <a:latin typeface="Calibri" pitchFamily="34" charset="0"/>
              </a:rPr>
              <a:t> lösemi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000" dirty="0" smtClean="0">
                <a:effectLst/>
                <a:latin typeface="Calibri" pitchFamily="34" charset="0"/>
              </a:rPr>
              <a:t>AML-M4=Akut </a:t>
            </a:r>
            <a:r>
              <a:rPr lang="tr-TR" sz="2000" dirty="0" err="1" smtClean="0">
                <a:effectLst/>
                <a:latin typeface="Calibri" pitchFamily="34" charset="0"/>
              </a:rPr>
              <a:t>myelomonositik</a:t>
            </a:r>
            <a:r>
              <a:rPr lang="tr-TR" sz="2000" dirty="0" smtClean="0">
                <a:effectLst/>
                <a:latin typeface="Calibri" pitchFamily="34" charset="0"/>
              </a:rPr>
              <a:t> lösemi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000" dirty="0" smtClean="0">
                <a:effectLst/>
                <a:latin typeface="Calibri" pitchFamily="34" charset="0"/>
              </a:rPr>
              <a:t>AML-M5=Akut </a:t>
            </a:r>
            <a:r>
              <a:rPr lang="tr-TR" sz="2000" dirty="0" err="1" smtClean="0">
                <a:effectLst/>
                <a:latin typeface="Calibri" pitchFamily="34" charset="0"/>
              </a:rPr>
              <a:t>Monositik</a:t>
            </a:r>
            <a:r>
              <a:rPr lang="tr-TR" sz="2000" dirty="0" smtClean="0">
                <a:effectLst/>
                <a:latin typeface="Calibri" pitchFamily="34" charset="0"/>
              </a:rPr>
              <a:t> lösemi </a:t>
            </a:r>
          </a:p>
          <a:p>
            <a:pPr lvl="1">
              <a:lnSpc>
                <a:spcPct val="120000"/>
              </a:lnSpc>
              <a:buClr>
                <a:schemeClr val="folHlink"/>
              </a:buClr>
              <a:buSzTx/>
              <a:buFont typeface="Wingdings" pitchFamily="2" charset="2"/>
              <a:buChar char="Ø"/>
            </a:pPr>
            <a:r>
              <a:rPr lang="tr-TR" sz="2000" dirty="0" smtClean="0">
                <a:effectLst/>
                <a:latin typeface="Calibri" pitchFamily="34" charset="0"/>
              </a:rPr>
              <a:t>5a: </a:t>
            </a:r>
            <a:r>
              <a:rPr lang="tr-TR" sz="2000" dirty="0" err="1" smtClean="0">
                <a:effectLst/>
                <a:latin typeface="Calibri" pitchFamily="34" charset="0"/>
              </a:rPr>
              <a:t>Monoblastik</a:t>
            </a:r>
            <a:endParaRPr lang="tr-TR" sz="2000" dirty="0" smtClean="0">
              <a:effectLst/>
              <a:latin typeface="Calibri" pitchFamily="34" charset="0"/>
            </a:endParaRPr>
          </a:p>
          <a:p>
            <a:pPr lvl="1">
              <a:lnSpc>
                <a:spcPct val="120000"/>
              </a:lnSpc>
              <a:buClr>
                <a:schemeClr val="folHlink"/>
              </a:buClr>
              <a:buSzTx/>
              <a:buFont typeface="Wingdings" pitchFamily="2" charset="2"/>
              <a:buChar char="Ø"/>
            </a:pPr>
            <a:r>
              <a:rPr lang="tr-TR" sz="2000" dirty="0" smtClean="0">
                <a:effectLst/>
                <a:latin typeface="Calibri" pitchFamily="34" charset="0"/>
              </a:rPr>
              <a:t>5b: </a:t>
            </a:r>
            <a:r>
              <a:rPr lang="tr-TR" sz="2000" dirty="0" err="1" smtClean="0">
                <a:effectLst/>
                <a:latin typeface="Calibri" pitchFamily="34" charset="0"/>
              </a:rPr>
              <a:t>Monositik</a:t>
            </a:r>
            <a:endParaRPr lang="tr-TR" sz="2000" dirty="0" smtClean="0">
              <a:effectLst/>
              <a:latin typeface="Calibri" pitchFamily="34" charset="0"/>
            </a:endParaRP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000" dirty="0" smtClean="0">
                <a:effectLst/>
                <a:latin typeface="Calibri" pitchFamily="34" charset="0"/>
              </a:rPr>
              <a:t>AML-M6=Akut </a:t>
            </a:r>
            <a:r>
              <a:rPr lang="tr-TR" sz="2000" dirty="0" err="1" smtClean="0">
                <a:effectLst/>
                <a:latin typeface="Calibri" pitchFamily="34" charset="0"/>
              </a:rPr>
              <a:t>Eritrolösemi</a:t>
            </a:r>
            <a:endParaRPr lang="tr-TR" sz="2000" dirty="0" smtClean="0">
              <a:effectLst/>
              <a:latin typeface="Calibri" pitchFamily="34" charset="0"/>
            </a:endParaRP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000" dirty="0" smtClean="0">
                <a:effectLst/>
                <a:latin typeface="Calibri" pitchFamily="34" charset="0"/>
              </a:rPr>
              <a:t>AML-M7=Akut </a:t>
            </a:r>
            <a:r>
              <a:rPr lang="tr-TR" sz="2000" dirty="0" err="1" smtClean="0">
                <a:effectLst/>
                <a:latin typeface="Calibri" pitchFamily="34" charset="0"/>
              </a:rPr>
              <a:t>Megakaryositik</a:t>
            </a:r>
            <a:r>
              <a:rPr lang="tr-TR" sz="2000" dirty="0" smtClean="0">
                <a:effectLst/>
                <a:latin typeface="Calibri" pitchFamily="34" charset="0"/>
              </a:rPr>
              <a:t> Lösemi</a:t>
            </a: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850" name="Picture 2" descr="17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50" y="2022497"/>
            <a:ext cx="6858000" cy="454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874" name="Picture 2" descr="21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357298"/>
            <a:ext cx="8143932" cy="512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333375"/>
            <a:ext cx="8713787" cy="638175"/>
          </a:xfrm>
          <a:noFill/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tr-TR" sz="4800" b="1" smtClean="0">
                <a:solidFill>
                  <a:srgbClr val="960000"/>
                </a:solidFill>
                <a:latin typeface="Calibri" pitchFamily="34" charset="0"/>
              </a:rPr>
              <a:t>Auer</a:t>
            </a:r>
            <a:r>
              <a:rPr lang="tr-TR" sz="4800" b="1" dirty="0" smtClean="0">
                <a:solidFill>
                  <a:srgbClr val="960000"/>
                </a:solidFill>
                <a:latin typeface="Calibri" pitchFamily="34" charset="0"/>
              </a:rPr>
              <a:t> </a:t>
            </a:r>
            <a:r>
              <a:rPr lang="tr-TR" sz="4800" b="1" dirty="0" err="1" smtClean="0">
                <a:solidFill>
                  <a:srgbClr val="960000"/>
                </a:solidFill>
                <a:latin typeface="Calibri" pitchFamily="34" charset="0"/>
              </a:rPr>
              <a:t>rod’lar</a:t>
            </a:r>
            <a:endParaRPr lang="tr-TR" sz="4800" b="1" dirty="0" smtClean="0">
              <a:solidFill>
                <a:srgbClr val="960000"/>
              </a:solidFill>
              <a:latin typeface="Calibri" pitchFamily="34" charset="0"/>
            </a:endParaRPr>
          </a:p>
        </p:txBody>
      </p:sp>
      <p:pic>
        <p:nvPicPr>
          <p:cNvPr id="464899" name="Picture 3" descr="183-h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>
            <a:off x="0" y="1341438"/>
            <a:ext cx="9144000" cy="551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62063" y="322245"/>
            <a:ext cx="6337300" cy="606425"/>
          </a:xfrm>
          <a:noFill/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tr-TR" sz="6000" b="1" dirty="0" smtClean="0">
                <a:solidFill>
                  <a:srgbClr val="960000"/>
                </a:solidFill>
                <a:latin typeface="Calibri" pitchFamily="34" charset="0"/>
              </a:rPr>
              <a:t>AML-M2 </a:t>
            </a:r>
          </a:p>
        </p:txBody>
      </p:sp>
      <p:pic>
        <p:nvPicPr>
          <p:cNvPr id="466947" name="Picture 3" descr="AML-2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268413"/>
            <a:ext cx="9144000" cy="5589587"/>
          </a:xfrm>
        </p:spPr>
      </p:pic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99635">
            <a:off x="7736640" y="-70991"/>
            <a:ext cx="1449514" cy="1449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994" name="Picture 2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l="1010" t="1512" r="1010" b="604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a\Desktop\ankara_ti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99635">
            <a:off x="-98731" y="-9872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87488" y="207963"/>
            <a:ext cx="6980237" cy="852487"/>
          </a:xfrm>
          <a:noFill/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tr-TR" sz="6000" b="1" dirty="0" smtClean="0">
                <a:solidFill>
                  <a:srgbClr val="960000"/>
                </a:solidFill>
                <a:latin typeface="Calibri" pitchFamily="34" charset="0"/>
              </a:rPr>
              <a:t>AML-M4</a:t>
            </a:r>
          </a:p>
        </p:txBody>
      </p:sp>
      <p:pic>
        <p:nvPicPr>
          <p:cNvPr id="473091" name="Picture 3" descr="212-a"/>
          <p:cNvPicPr>
            <a:picLocks noChangeAspect="1" noChangeArrowheads="1"/>
          </p:cNvPicPr>
          <p:nvPr/>
        </p:nvPicPr>
        <p:blipFill>
          <a:blip r:embed="rId3" cstate="print">
            <a:lum bright="22000" contrast="28000"/>
          </a:blip>
          <a:srcRect/>
          <a:stretch>
            <a:fillRect/>
          </a:stretch>
        </p:blipFill>
        <p:spPr bwMode="auto">
          <a:xfrm>
            <a:off x="0" y="1412875"/>
            <a:ext cx="9144000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8075" y="314308"/>
            <a:ext cx="7235825" cy="685800"/>
          </a:xfrm>
          <a:noFill/>
          <a:ln w="19050">
            <a:noFill/>
          </a:ln>
        </p:spPr>
        <p:txBody>
          <a:bodyPr/>
          <a:lstStyle/>
          <a:p>
            <a:r>
              <a:rPr lang="tr-TR" sz="3600" b="1" smtClean="0">
                <a:solidFill>
                  <a:srgbClr val="960000"/>
                </a:solidFill>
                <a:latin typeface="Calibri" pitchFamily="34" charset="0"/>
              </a:rPr>
              <a:t>M5-a (Monoblastik lösemi)</a:t>
            </a:r>
          </a:p>
        </p:txBody>
      </p:sp>
      <p:pic>
        <p:nvPicPr>
          <p:cNvPr id="475139" name="Picture 3" descr="227-a"/>
          <p:cNvPicPr>
            <a:picLocks noChangeAspect="1" noChangeArrowheads="1"/>
          </p:cNvPicPr>
          <p:nvPr/>
        </p:nvPicPr>
        <p:blipFill>
          <a:blip r:embed="rId3" cstate="print">
            <a:lum bright="40000" contrast="40000"/>
          </a:blip>
          <a:srcRect/>
          <a:stretch>
            <a:fillRect/>
          </a:stretch>
        </p:blipFill>
        <p:spPr bwMode="auto">
          <a:xfrm>
            <a:off x="0" y="1268413"/>
            <a:ext cx="9144000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33350" y="188913"/>
            <a:ext cx="8686800" cy="1143000"/>
          </a:xfrm>
          <a:noFill/>
        </p:spPr>
        <p:txBody>
          <a:bodyPr>
            <a:normAutofit fontScale="90000"/>
          </a:bodyPr>
          <a:lstStyle/>
          <a:p>
            <a:r>
              <a:rPr lang="tr-T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Akut Lösemide </a:t>
            </a:r>
            <a:br>
              <a:rPr lang="tr-T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Epidemiyoloji-I</a:t>
            </a:r>
          </a:p>
        </p:txBody>
      </p:sp>
      <p:sp>
        <p:nvSpPr>
          <p:cNvPr id="3747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1631950"/>
            <a:ext cx="8229600" cy="5181600"/>
          </a:xfrm>
          <a:noFill/>
        </p:spPr>
        <p:txBody>
          <a:bodyPr/>
          <a:lstStyle/>
          <a:p>
            <a:pPr>
              <a:lnSpc>
                <a:spcPct val="90000"/>
              </a:lnSpc>
              <a:buSzTx/>
              <a:buFont typeface="Wingdings" pitchFamily="2" charset="2"/>
              <a:buChar char="v"/>
            </a:pPr>
            <a:r>
              <a:rPr lang="tr-TR" sz="2400" b="1" smtClean="0">
                <a:effectLst/>
                <a:latin typeface="Calibri" pitchFamily="34" charset="0"/>
              </a:rPr>
              <a:t>ALL % 20 </a:t>
            </a:r>
          </a:p>
          <a:p>
            <a:pPr>
              <a:lnSpc>
                <a:spcPct val="90000"/>
              </a:lnSpc>
              <a:buSzTx/>
              <a:buFont typeface="Wingdings" pitchFamily="2" charset="2"/>
              <a:buChar char="v"/>
            </a:pPr>
            <a:r>
              <a:rPr lang="tr-TR" sz="2400" b="1" smtClean="0">
                <a:effectLst/>
                <a:latin typeface="Calibri" pitchFamily="34" charset="0"/>
              </a:rPr>
              <a:t>AML % 80</a:t>
            </a:r>
          </a:p>
          <a:p>
            <a:pPr>
              <a:lnSpc>
                <a:spcPct val="90000"/>
              </a:lnSpc>
              <a:buSzTx/>
              <a:buFont typeface="Wingdings" pitchFamily="2" charset="2"/>
              <a:buChar char="v"/>
            </a:pPr>
            <a:endParaRPr lang="tr-TR" sz="1600" b="1" smtClean="0">
              <a:effectLst/>
              <a:latin typeface="Calibri" pitchFamily="34" charset="0"/>
            </a:endParaRPr>
          </a:p>
          <a:p>
            <a:pPr>
              <a:lnSpc>
                <a:spcPct val="90000"/>
              </a:lnSpc>
              <a:buSzTx/>
              <a:buFont typeface="Wingdings" pitchFamily="2" charset="2"/>
              <a:buChar char="v"/>
            </a:pPr>
            <a:r>
              <a:rPr lang="tr-TR" sz="2400" b="1" smtClean="0">
                <a:effectLst/>
                <a:latin typeface="Calibri" pitchFamily="34" charset="0"/>
              </a:rPr>
              <a:t>Bifenotipik / Mikst lineage % 5-20</a:t>
            </a:r>
          </a:p>
          <a:p>
            <a:pPr>
              <a:lnSpc>
                <a:spcPct val="90000"/>
              </a:lnSpc>
              <a:buSzTx/>
              <a:buFont typeface="Wingdings" pitchFamily="2" charset="2"/>
              <a:buChar char="v"/>
            </a:pPr>
            <a:endParaRPr lang="tr-TR" sz="1800" b="1" smtClean="0">
              <a:effectLst/>
              <a:latin typeface="Calibri" pitchFamily="34" charset="0"/>
            </a:endParaRPr>
          </a:p>
          <a:p>
            <a:pPr>
              <a:lnSpc>
                <a:spcPct val="90000"/>
              </a:lnSpc>
              <a:buSzTx/>
              <a:buFont typeface="Wingdings" pitchFamily="2" charset="2"/>
              <a:buChar char="v"/>
            </a:pPr>
            <a:r>
              <a:rPr lang="tr-TR" sz="2400" b="1" smtClean="0">
                <a:effectLst/>
                <a:latin typeface="Calibri" pitchFamily="34" charset="0"/>
              </a:rPr>
              <a:t>AML de 5 yıllık yaşam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ü"/>
            </a:pPr>
            <a:r>
              <a:rPr lang="tr-TR" sz="2000" b="1" u="sng" smtClean="0">
                <a:effectLst/>
                <a:latin typeface="Calibri" pitchFamily="34" charset="0"/>
              </a:rPr>
              <a:t>Yaş	</a:t>
            </a:r>
            <a:r>
              <a:rPr lang="tr-TR" sz="2000" b="1" smtClean="0">
                <a:effectLst/>
                <a:latin typeface="Calibri" pitchFamily="34" charset="0"/>
              </a:rPr>
              <a:t>	</a:t>
            </a:r>
            <a:r>
              <a:rPr lang="tr-TR" sz="2000" b="1" u="sng" smtClean="0">
                <a:effectLst/>
                <a:latin typeface="Calibri" pitchFamily="34" charset="0"/>
              </a:rPr>
              <a:t>Yüzde(%)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ü"/>
            </a:pPr>
            <a:r>
              <a:rPr lang="tr-TR" sz="2000" b="1" smtClean="0">
                <a:effectLst/>
                <a:latin typeface="Calibri" pitchFamily="34" charset="0"/>
              </a:rPr>
              <a:t>&lt;45		52,1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ü"/>
            </a:pPr>
            <a:r>
              <a:rPr lang="tr-TR" sz="2000" b="1" smtClean="0">
                <a:effectLst/>
                <a:latin typeface="Calibri" pitchFamily="34" charset="0"/>
              </a:rPr>
              <a:t>45-54		33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ü"/>
            </a:pPr>
            <a:r>
              <a:rPr lang="tr-TR" sz="2000" b="1" smtClean="0">
                <a:effectLst/>
                <a:latin typeface="Calibri" pitchFamily="34" charset="0"/>
              </a:rPr>
              <a:t>55-64		19,7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ü"/>
            </a:pPr>
            <a:r>
              <a:rPr lang="tr-TR" sz="2000" b="1" smtClean="0">
                <a:effectLst/>
                <a:latin typeface="Calibri" pitchFamily="34" charset="0"/>
              </a:rPr>
              <a:t>65-74		8,7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ü"/>
            </a:pPr>
            <a:r>
              <a:rPr lang="tr-TR" sz="2000" b="1" smtClean="0">
                <a:effectLst/>
                <a:latin typeface="Calibri" pitchFamily="34" charset="0"/>
              </a:rPr>
              <a:t>&lt;65		37,9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Tx/>
              <a:buFont typeface="Wingdings" pitchFamily="2" charset="2"/>
              <a:buChar char="ü"/>
            </a:pPr>
            <a:r>
              <a:rPr lang="tr-TR" sz="2000" b="1" smtClean="0">
                <a:effectLst/>
                <a:latin typeface="Calibri" pitchFamily="34" charset="0"/>
              </a:rPr>
              <a:t>&gt;65		5,1</a:t>
            </a:r>
          </a:p>
          <a:p>
            <a:pPr>
              <a:lnSpc>
                <a:spcPct val="90000"/>
              </a:lnSpc>
              <a:buSzTx/>
              <a:buFont typeface="Wingdings" pitchFamily="2" charset="2"/>
              <a:buChar char="v"/>
            </a:pPr>
            <a:r>
              <a:rPr lang="tr-TR" sz="2400" b="1" smtClean="0">
                <a:solidFill>
                  <a:srgbClr val="960000"/>
                </a:solidFill>
                <a:effectLst/>
                <a:latin typeface="Calibri" pitchFamily="34" charset="0"/>
              </a:rPr>
              <a:t>ABD </a:t>
            </a:r>
            <a:r>
              <a:rPr lang="tr-TR" sz="2400" b="1" smtClean="0">
                <a:effectLst/>
                <a:latin typeface="Calibri" pitchFamily="34" charset="0"/>
              </a:rPr>
              <a:t>de ölüm sebebleri arasında </a:t>
            </a:r>
            <a:r>
              <a:rPr lang="tr-TR" sz="2400" b="1" smtClean="0">
                <a:solidFill>
                  <a:srgbClr val="960000"/>
                </a:solidFill>
                <a:effectLst/>
                <a:latin typeface="Calibri" pitchFamily="34" charset="0"/>
              </a:rPr>
              <a:t>6.</a:t>
            </a:r>
            <a:r>
              <a:rPr lang="tr-TR" sz="2400" b="1" smtClean="0">
                <a:effectLst/>
                <a:latin typeface="Calibri" pitchFamily="34" charset="0"/>
              </a:rPr>
              <a:t>sıradadır.</a:t>
            </a:r>
          </a:p>
          <a:p>
            <a:pPr>
              <a:lnSpc>
                <a:spcPct val="90000"/>
              </a:lnSpc>
              <a:buSzTx/>
              <a:buFont typeface="Wingdings" pitchFamily="2" charset="2"/>
              <a:buChar char="Ø"/>
            </a:pPr>
            <a:endParaRPr lang="tr-TR" sz="2000" b="1" smtClean="0">
              <a:effectLst/>
              <a:latin typeface="Calibri" pitchFamily="34" charset="0"/>
            </a:endParaRPr>
          </a:p>
        </p:txBody>
      </p:sp>
      <p:sp>
        <p:nvSpPr>
          <p:cNvPr id="374788" name="Text Box 4"/>
          <p:cNvSpPr txBox="1">
            <a:spLocks noChangeArrowheads="1"/>
          </p:cNvSpPr>
          <p:nvPr/>
        </p:nvSpPr>
        <p:spPr bwMode="auto">
          <a:xfrm>
            <a:off x="2470150" y="1600200"/>
            <a:ext cx="24638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r>
              <a:rPr lang="tr-TR" sz="5400" b="1">
                <a:latin typeface="Calibri" pitchFamily="34" charset="0"/>
              </a:rPr>
              <a:t>}</a:t>
            </a:r>
            <a:r>
              <a:rPr lang="tr-TR" sz="4000" b="1">
                <a:latin typeface="Calibri" pitchFamily="34" charset="0"/>
              </a:rPr>
              <a:t> </a:t>
            </a:r>
            <a:r>
              <a:rPr lang="tr-TR" sz="2800" b="1">
                <a:latin typeface="Calibri" pitchFamily="34" charset="0"/>
              </a:rPr>
              <a:t>Yetişkinlerde</a:t>
            </a:r>
          </a:p>
        </p:txBody>
      </p:sp>
      <p:pic>
        <p:nvPicPr>
          <p:cNvPr id="374790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6854825" y="-115888"/>
            <a:ext cx="2487613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73220" y="390508"/>
            <a:ext cx="5884862" cy="538162"/>
          </a:xfrm>
          <a:noFill/>
          <a:ln w="19050">
            <a:noFill/>
          </a:ln>
        </p:spPr>
        <p:txBody>
          <a:bodyPr>
            <a:normAutofit fontScale="90000"/>
          </a:bodyPr>
          <a:lstStyle/>
          <a:p>
            <a:r>
              <a:rPr lang="tr-TR" sz="6000" b="1" smtClean="0">
                <a:solidFill>
                  <a:srgbClr val="960000"/>
                </a:solidFill>
                <a:latin typeface="Calibri" pitchFamily="34" charset="0"/>
              </a:rPr>
              <a:t>AML-M6 </a:t>
            </a:r>
          </a:p>
        </p:txBody>
      </p:sp>
      <p:pic>
        <p:nvPicPr>
          <p:cNvPr id="477187" name="Picture 3" descr="233-e"/>
          <p:cNvPicPr>
            <a:picLocks noChangeAspect="1" noChangeArrowheads="1"/>
          </p:cNvPicPr>
          <p:nvPr/>
        </p:nvPicPr>
        <p:blipFill>
          <a:blip r:embed="rId3" cstate="print">
            <a:lum bright="16000" contrast="20000"/>
          </a:blip>
          <a:srcRect/>
          <a:stretch>
            <a:fillRect/>
          </a:stretch>
        </p:blipFill>
        <p:spPr bwMode="auto">
          <a:xfrm>
            <a:off x="0" y="1341438"/>
            <a:ext cx="9144000" cy="585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3260" name="Group 92"/>
          <p:cNvGraphicFramePr>
            <a:graphicFrameLocks noGrp="1"/>
          </p:cNvGraphicFramePr>
          <p:nvPr/>
        </p:nvGraphicFramePr>
        <p:xfrm>
          <a:off x="381000" y="1905000"/>
          <a:ext cx="8153400" cy="4234816"/>
        </p:xfrm>
        <a:graphic>
          <a:graphicData uri="http://schemas.openxmlformats.org/drawingml/2006/table">
            <a:tbl>
              <a:tblPr/>
              <a:tblGrid>
                <a:gridCol w="167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4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4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6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4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14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Reaksiyon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M1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M2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M3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M4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M5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M6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Peroksidaz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Sudan </a:t>
                      </a:r>
                      <a:r>
                        <a:rPr kumimoji="1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Black</a:t>
                      </a:r>
                      <a:endParaRPr kumimoji="1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NASDA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Florid</a:t>
                      </a: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 </a:t>
                      </a:r>
                      <a:r>
                        <a:rPr kumimoji="1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inhibisyonu</a:t>
                      </a:r>
                      <a:endParaRPr kumimoji="1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±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PAS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Lizozim</a:t>
                      </a:r>
                      <a:endParaRPr kumimoji="1" lang="tr-TR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-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Düşük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Düşük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Orta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Yüksek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1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Düşük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85800" y="290736"/>
            <a:ext cx="7772400" cy="762000"/>
          </a:xfrm>
          <a:prstGeom prst="rect">
            <a:avLst/>
          </a:prstGeom>
          <a:noFill/>
          <a:ln w="19050"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tr-TR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AML’de</a:t>
            </a:r>
            <a:r>
              <a:rPr kumimoji="1" lang="tr-TR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</a:t>
            </a:r>
            <a:r>
              <a:rPr kumimoji="1" lang="tr-TR" sz="4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Sitokimyasal</a:t>
            </a:r>
            <a:r>
              <a:rPr kumimoji="1" lang="tr-TR" sz="4400" b="1" i="0" u="none" strike="noStrike" kern="0" cap="none" spc="0" normalizeH="0" noProof="0" dirty="0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Reaksiyonlar</a:t>
            </a:r>
            <a:endParaRPr kumimoji="1" lang="tr-TR" sz="4400" b="1" i="0" u="none" strike="noStrike" kern="0" cap="none" spc="0" normalizeH="0" baseline="0" noProof="0" dirty="0" smtClean="0">
              <a:ln>
                <a:noFill/>
              </a:ln>
              <a:solidFill>
                <a:srgbClr val="96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307" name="Picture 3" descr="18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28800"/>
            <a:ext cx="7467600" cy="4929187"/>
          </a:xfrm>
          <a:prstGeom prst="rect">
            <a:avLst/>
          </a:prstGeom>
          <a:noFill/>
          <a:ln w="76200" cmpd="tri">
            <a:solidFill>
              <a:srgbClr val="663300"/>
            </a:solidFill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685800" y="228600"/>
            <a:ext cx="7772400" cy="762000"/>
          </a:xfrm>
          <a:prstGeom prst="rect">
            <a:avLst/>
          </a:prstGeom>
          <a:noFill/>
          <a:ln w="19050"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tr-TR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MYELOPEROKSİDAZ</a:t>
            </a:r>
          </a:p>
        </p:txBody>
      </p:sp>
      <p:pic>
        <p:nvPicPr>
          <p:cNvPr id="6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331" name="Picture 3" descr="23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529" y="1700808"/>
            <a:ext cx="738069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85800" y="228600"/>
            <a:ext cx="7772400" cy="762000"/>
          </a:xfrm>
          <a:prstGeom prst="rect">
            <a:avLst/>
          </a:prstGeom>
          <a:noFill/>
          <a:ln w="19050"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tr-TR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SUDAN BLACK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355" name="Picture 3" descr="20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3816" y="1700808"/>
            <a:ext cx="7165784" cy="4753967"/>
          </a:xfrm>
          <a:prstGeom prst="rect">
            <a:avLst/>
          </a:prstGeom>
          <a:noFill/>
          <a:ln w="127000" cmpd="tri">
            <a:solidFill>
              <a:srgbClr val="990000"/>
            </a:solidFill>
            <a:miter lim="800000"/>
            <a:headEnd/>
            <a:tailEnd/>
          </a:ln>
          <a:effectLst>
            <a:prstShdw prst="shdw13" dist="76200" dir="5400000">
              <a:srgbClr val="663300"/>
            </a:prstShdw>
          </a:effec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685800" y="476672"/>
            <a:ext cx="7772400" cy="762000"/>
          </a:xfrm>
          <a:prstGeom prst="rect">
            <a:avLst/>
          </a:prstGeom>
          <a:noFill/>
          <a:ln w="19050"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tr-TR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NONSPESİFİK</a:t>
            </a:r>
            <a:r>
              <a:rPr kumimoji="1" lang="tr-TR" sz="5400" b="1" i="0" u="none" strike="noStrike" kern="0" cap="none" spc="0" normalizeH="0" noProof="0" dirty="0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tr-TR" sz="5400" b="1" i="0" u="none" strike="noStrike" kern="0" cap="none" spc="0" normalizeH="0" noProof="0" dirty="0" smtClean="0">
                <a:ln>
                  <a:noFill/>
                </a:ln>
                <a:solidFill>
                  <a:srgbClr val="9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ESTERAZ</a:t>
            </a:r>
            <a:endParaRPr kumimoji="1" lang="tr-TR" sz="5400" b="1" i="0" u="none" strike="noStrike" kern="0" cap="none" spc="0" normalizeH="0" baseline="0" noProof="0" dirty="0" smtClean="0">
              <a:ln>
                <a:noFill/>
              </a:ln>
              <a:solidFill>
                <a:srgbClr val="96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6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752475"/>
          </a:xfrm>
          <a:noFill/>
          <a:ln w="19050">
            <a:noFill/>
          </a:ln>
        </p:spPr>
        <p:txBody>
          <a:bodyPr/>
          <a:lstStyle/>
          <a:p>
            <a:r>
              <a:rPr lang="tr-TR" sz="4000" b="1" dirty="0" smtClean="0">
                <a:solidFill>
                  <a:srgbClr val="960000"/>
                </a:solidFill>
                <a:latin typeface="Calibri" pitchFamily="34" charset="0"/>
              </a:rPr>
              <a:t>AML-M3 </a:t>
            </a:r>
            <a:r>
              <a:rPr lang="tr-TR" sz="4000" b="1" dirty="0" err="1" smtClean="0">
                <a:solidFill>
                  <a:srgbClr val="960000"/>
                </a:solidFill>
                <a:latin typeface="Calibri" pitchFamily="34" charset="0"/>
              </a:rPr>
              <a:t>peroksidaz</a:t>
            </a:r>
            <a:r>
              <a:rPr lang="tr-TR" sz="4000" b="1" dirty="0" smtClean="0">
                <a:solidFill>
                  <a:srgbClr val="960000"/>
                </a:solidFill>
                <a:latin typeface="Calibri" pitchFamily="34" charset="0"/>
              </a:rPr>
              <a:t> pozitif</a:t>
            </a:r>
          </a:p>
        </p:txBody>
      </p:sp>
      <p:pic>
        <p:nvPicPr>
          <p:cNvPr id="471043" name="Picture 3" descr="203-a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/>
          <a:stretch>
            <a:fillRect/>
          </a:stretch>
        </p:blipFill>
        <p:spPr bwMode="auto">
          <a:xfrm>
            <a:off x="0" y="1306513"/>
            <a:ext cx="9144000" cy="555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99635">
            <a:off x="7722608" y="-40597"/>
            <a:ext cx="1461723" cy="1461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2276872"/>
            <a:ext cx="8229600" cy="3318973"/>
          </a:xfrm>
        </p:spPr>
        <p:txBody>
          <a:bodyPr/>
          <a:lstStyle/>
          <a:p>
            <a:pPr>
              <a:buNone/>
            </a:pPr>
            <a:r>
              <a:rPr lang="tr-TR" sz="2000" dirty="0" smtClean="0"/>
              <a:t>%48 Normal </a:t>
            </a:r>
            <a:r>
              <a:rPr lang="tr-TR" sz="2000" dirty="0" err="1" smtClean="0"/>
              <a:t>karyotip</a:t>
            </a: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%11 kompleks </a:t>
            </a:r>
            <a:r>
              <a:rPr lang="tr-TR" sz="2000" dirty="0" err="1" smtClean="0"/>
              <a:t>karyotip</a:t>
            </a:r>
            <a:r>
              <a:rPr lang="tr-TR" sz="2000" dirty="0" smtClean="0"/>
              <a:t> TP53</a:t>
            </a:r>
          </a:p>
          <a:p>
            <a:pPr>
              <a:buNone/>
            </a:pPr>
            <a:r>
              <a:rPr lang="tr-TR" sz="2000" dirty="0" smtClean="0"/>
              <a:t>KIT – RAS </a:t>
            </a:r>
            <a:r>
              <a:rPr lang="tr-TR" sz="2000" dirty="0"/>
              <a:t>–</a:t>
            </a:r>
            <a:r>
              <a:rPr lang="tr-TR" sz="2000" dirty="0" smtClean="0"/>
              <a:t> FLT3  %5 t(8;21) - %6 </a:t>
            </a:r>
            <a:r>
              <a:rPr lang="tr-TR" sz="2000" dirty="0" err="1" smtClean="0"/>
              <a:t>inv</a:t>
            </a:r>
            <a:r>
              <a:rPr lang="tr-TR" sz="2000" dirty="0" smtClean="0"/>
              <a:t>(16)/t(16;6) </a:t>
            </a:r>
          </a:p>
          <a:p>
            <a:pPr>
              <a:buNone/>
            </a:pPr>
            <a:r>
              <a:rPr lang="tr-TR" sz="2000" dirty="0" smtClean="0"/>
              <a:t>%2 t(9;11)</a:t>
            </a:r>
          </a:p>
          <a:p>
            <a:pPr>
              <a:buNone/>
            </a:pPr>
            <a:r>
              <a:rPr lang="tr-TR" sz="2000" dirty="0" smtClean="0"/>
              <a:t>%2 t(11q23) </a:t>
            </a:r>
          </a:p>
          <a:p>
            <a:pPr>
              <a:buNone/>
            </a:pPr>
            <a:r>
              <a:rPr lang="tr-TR" sz="2000" dirty="0" smtClean="0"/>
              <a:t>FLT3 </a:t>
            </a:r>
            <a:r>
              <a:rPr lang="tr-TR" sz="2000" dirty="0"/>
              <a:t>%</a:t>
            </a:r>
            <a:r>
              <a:rPr lang="tr-TR" sz="2000" dirty="0" smtClean="0"/>
              <a:t>1 t(6;9)</a:t>
            </a:r>
          </a:p>
          <a:p>
            <a:pPr>
              <a:buNone/>
            </a:pPr>
            <a:r>
              <a:rPr lang="tr-TR" sz="2000" dirty="0" smtClean="0"/>
              <a:t>NRAS %1 </a:t>
            </a:r>
            <a:r>
              <a:rPr lang="tr-TR" sz="2000" dirty="0" err="1" smtClean="0"/>
              <a:t>inv</a:t>
            </a:r>
            <a:r>
              <a:rPr lang="tr-TR" sz="2000" dirty="0" smtClean="0"/>
              <a:t>(3)/t(3;3)</a:t>
            </a:r>
          </a:p>
          <a:p>
            <a:pPr>
              <a:buNone/>
            </a:pPr>
            <a:r>
              <a:rPr lang="tr-TR" sz="2000" dirty="0"/>
              <a:t>NPM1, CEBPA, MLL, RUNX1 %23 </a:t>
            </a:r>
            <a:r>
              <a:rPr lang="tr-TR" sz="2000" dirty="0" smtClean="0"/>
              <a:t>Çeşitli                                            </a:t>
            </a:r>
          </a:p>
          <a:p>
            <a:pPr>
              <a:buNone/>
            </a:pPr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179512" y="399871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AML’nin</a:t>
            </a: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Farklı </a:t>
            </a:r>
            <a:r>
              <a:rPr lang="tr-T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sitogenetik</a:t>
            </a: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alt grupları (APL hariç)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123728" y="1626113"/>
            <a:ext cx="4292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tr-TR" dirty="0"/>
              <a:t>NPM1, CEBPA, MLL, RUNX1, FLY3, RAS, WT1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152528" y="6093296"/>
            <a:ext cx="56166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tr-TR" sz="16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Dohner</a:t>
            </a:r>
            <a:r>
              <a:rPr lang="tr-TR" sz="1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ve </a:t>
            </a:r>
            <a:r>
              <a:rPr lang="tr-TR" sz="16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rak</a:t>
            </a:r>
            <a:r>
              <a:rPr lang="tr-TR" sz="1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., </a:t>
            </a:r>
            <a:r>
              <a:rPr lang="tr-TR" sz="16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Haemetologica</a:t>
            </a:r>
            <a:r>
              <a:rPr lang="tr-TR" sz="16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93:976-982, 2008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3717032"/>
            <a:ext cx="3528392" cy="2121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NCCN Kılavuzu Versiyon 2. 2016</a:t>
            </a:r>
            <a:br>
              <a:rPr lang="tr-TR" sz="2000" dirty="0" smtClean="0"/>
            </a:br>
            <a:r>
              <a:rPr lang="tr-TR" sz="2000" dirty="0" smtClean="0"/>
              <a:t>Akut </a:t>
            </a:r>
            <a:r>
              <a:rPr lang="tr-TR" sz="2000" dirty="0" err="1" smtClean="0"/>
              <a:t>Miyeloid</a:t>
            </a:r>
            <a:r>
              <a:rPr lang="tr-TR" sz="2000" dirty="0" smtClean="0"/>
              <a:t> Lösemi</a:t>
            </a:r>
            <a:endParaRPr lang="tr-TR" sz="2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4200"/>
            <a:ext cx="8229600" cy="47133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000" dirty="0" smtClean="0"/>
              <a:t>VALİDASYONU YAPILMIŞ SİTOGENETİK VE MOLEKÜLER ANORMALLİKLER TEMELİNDE RİSK DURUMU</a:t>
            </a:r>
          </a:p>
          <a:p>
            <a:pPr>
              <a:buNone/>
            </a:pPr>
            <a:endParaRPr lang="tr-TR" sz="2000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821457"/>
              </p:ext>
            </p:extLst>
          </p:nvPr>
        </p:nvGraphicFramePr>
        <p:xfrm>
          <a:off x="285720" y="1285860"/>
          <a:ext cx="8640960" cy="540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0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445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RİSK DURUMU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SİTOGENETİK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MOLEKÜLER ANORMALLİKLER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Daha</a:t>
                      </a:r>
                      <a:r>
                        <a:rPr lang="tr-TR" baseline="0" dirty="0" smtClean="0"/>
                        <a:t> iyi risk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İnv</a:t>
                      </a:r>
                      <a:r>
                        <a:rPr lang="tr-TR" dirty="0" smtClean="0"/>
                        <a:t>(16)</a:t>
                      </a:r>
                      <a:r>
                        <a:rPr lang="tr-TR" baseline="0" dirty="0" smtClean="0"/>
                        <a:t> veya t(16;16)</a:t>
                      </a:r>
                    </a:p>
                    <a:p>
                      <a:r>
                        <a:rPr lang="tr-TR" baseline="0" dirty="0" smtClean="0"/>
                        <a:t>t(8;21)</a:t>
                      </a:r>
                    </a:p>
                    <a:p>
                      <a:r>
                        <a:rPr lang="tr-TR" baseline="0" dirty="0" smtClean="0"/>
                        <a:t>t(15;17)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Normal </a:t>
                      </a:r>
                      <a:r>
                        <a:rPr lang="tr-TR" dirty="0" err="1" smtClean="0"/>
                        <a:t>sitogenetik</a:t>
                      </a:r>
                      <a:r>
                        <a:rPr lang="tr-TR" dirty="0" smtClean="0"/>
                        <a:t>:</a:t>
                      </a:r>
                    </a:p>
                    <a:p>
                      <a:r>
                        <a:rPr lang="tr-TR" dirty="0" smtClean="0"/>
                        <a:t>FLTD-ITD mutasyonu yokluğunda</a:t>
                      </a:r>
                      <a:r>
                        <a:rPr lang="tr-TR" baseline="0" dirty="0" smtClean="0"/>
                        <a:t> NPM1 mutasyonu veya izole </a:t>
                      </a:r>
                      <a:r>
                        <a:rPr lang="tr-TR" baseline="0" dirty="0" err="1" smtClean="0"/>
                        <a:t>bialelik</a:t>
                      </a:r>
                      <a:r>
                        <a:rPr lang="tr-TR" baseline="0" dirty="0" smtClean="0"/>
                        <a:t> CEBPA mutasyonu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Orta risk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Normal </a:t>
                      </a:r>
                      <a:r>
                        <a:rPr lang="tr-TR" dirty="0" err="1" smtClean="0"/>
                        <a:t>sitogenetik</a:t>
                      </a:r>
                      <a:endParaRPr lang="tr-TR" dirty="0" smtClean="0"/>
                    </a:p>
                    <a:p>
                      <a:r>
                        <a:rPr lang="tr-TR" dirty="0" smtClean="0"/>
                        <a:t>yalnızca +8</a:t>
                      </a:r>
                    </a:p>
                    <a:p>
                      <a:r>
                        <a:rPr lang="tr-TR" dirty="0" smtClean="0"/>
                        <a:t>t(9;11)</a:t>
                      </a:r>
                    </a:p>
                    <a:p>
                      <a:r>
                        <a:rPr lang="tr-TR" dirty="0" smtClean="0"/>
                        <a:t>diğer</a:t>
                      </a:r>
                      <a:r>
                        <a:rPr lang="tr-TR" baseline="0" dirty="0" smtClean="0"/>
                        <a:t> tanımlanmayan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t(8;21),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inv</a:t>
                      </a:r>
                      <a:r>
                        <a:rPr lang="tr-TR" baseline="0" dirty="0" smtClean="0"/>
                        <a:t>(16), t(16;16), c-KIT mutasyonu ile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Kötü risk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Kompleks (≥3 </a:t>
                      </a:r>
                      <a:r>
                        <a:rPr lang="tr-TR" dirty="0" err="1" smtClean="0"/>
                        <a:t>klonal</a:t>
                      </a:r>
                      <a:r>
                        <a:rPr lang="tr-TR" dirty="0" smtClean="0"/>
                        <a:t> kromozom anormalliği)</a:t>
                      </a:r>
                    </a:p>
                    <a:p>
                      <a:r>
                        <a:rPr lang="tr-TR" dirty="0" err="1" smtClean="0"/>
                        <a:t>Monozomal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karyotip</a:t>
                      </a:r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-5, 5q-, -7, 7q-</a:t>
                      </a:r>
                    </a:p>
                    <a:p>
                      <a:r>
                        <a:rPr lang="tr-TR" baseline="0" dirty="0" smtClean="0"/>
                        <a:t>11q23 – </a:t>
                      </a:r>
                      <a:r>
                        <a:rPr lang="tr-TR" baseline="0" dirty="0" err="1" smtClean="0"/>
                        <a:t>non</a:t>
                      </a:r>
                      <a:r>
                        <a:rPr lang="tr-TR" baseline="0" dirty="0" smtClean="0"/>
                        <a:t> t (9;11)</a:t>
                      </a:r>
                    </a:p>
                    <a:p>
                      <a:r>
                        <a:rPr lang="tr-TR" baseline="0" dirty="0" err="1" smtClean="0"/>
                        <a:t>inv</a:t>
                      </a:r>
                      <a:r>
                        <a:rPr lang="tr-TR" baseline="0" dirty="0" smtClean="0"/>
                        <a:t>(3), t(3;3)</a:t>
                      </a:r>
                    </a:p>
                    <a:p>
                      <a:r>
                        <a:rPr lang="tr-TR" baseline="0" dirty="0" smtClean="0"/>
                        <a:t>t(6;9)</a:t>
                      </a:r>
                    </a:p>
                    <a:p>
                      <a:r>
                        <a:rPr lang="tr-TR" baseline="0" dirty="0" smtClean="0"/>
                        <a:t>t(9;22)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Nomal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sitogenetik</a:t>
                      </a:r>
                      <a:r>
                        <a:rPr lang="tr-TR" dirty="0" smtClean="0"/>
                        <a:t>: </a:t>
                      </a:r>
                    </a:p>
                    <a:p>
                      <a:r>
                        <a:rPr lang="tr-TR" dirty="0" smtClean="0"/>
                        <a:t>FLT3-ITD mutasyonu ile birlikte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AML-A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821457"/>
              </p:ext>
            </p:extLst>
          </p:nvPr>
        </p:nvGraphicFramePr>
        <p:xfrm>
          <a:off x="0" y="805251"/>
          <a:ext cx="9072594" cy="6221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90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563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9819">
                <a:tc>
                  <a:txBody>
                    <a:bodyPr/>
                    <a:lstStyle/>
                    <a:p>
                      <a:r>
                        <a:rPr lang="tr-TR" dirty="0" smtClean="0"/>
                        <a:t>RİSK DURUMU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            SİTOGENETİK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2185">
                <a:tc>
                  <a:txBody>
                    <a:bodyPr/>
                    <a:lstStyle/>
                    <a:p>
                      <a:r>
                        <a:rPr lang="tr-TR" dirty="0" smtClean="0"/>
                        <a:t>İyi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t(8:21)</a:t>
                      </a:r>
                    </a:p>
                    <a:p>
                      <a:r>
                        <a:rPr lang="tr-TR" dirty="0" smtClean="0"/>
                        <a:t>T(15:17)</a:t>
                      </a:r>
                    </a:p>
                    <a:p>
                      <a:r>
                        <a:rPr lang="tr-TR" dirty="0" smtClean="0"/>
                        <a:t>NPM1  mutasyonu </a:t>
                      </a:r>
                    </a:p>
                    <a:p>
                      <a:r>
                        <a:rPr lang="tr-TR" dirty="0" smtClean="0"/>
                        <a:t>CEBPA mutasyonu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3651">
                <a:tc>
                  <a:txBody>
                    <a:bodyPr/>
                    <a:lstStyle/>
                    <a:p>
                      <a:r>
                        <a:rPr lang="tr-TR" dirty="0" smtClean="0"/>
                        <a:t>Orta risk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aseline="0" dirty="0" smtClean="0"/>
                        <a:t>t(9:11)</a:t>
                      </a:r>
                    </a:p>
                    <a:p>
                      <a:r>
                        <a:rPr lang="tr-TR" baseline="0" dirty="0" smtClean="0"/>
                        <a:t>MLL</a:t>
                      </a:r>
                    </a:p>
                    <a:p>
                      <a:r>
                        <a:rPr lang="tr-TR" baseline="0" dirty="0" smtClean="0"/>
                        <a:t>FLT3-ITD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4859">
                <a:tc>
                  <a:txBody>
                    <a:bodyPr/>
                    <a:lstStyle/>
                    <a:p>
                      <a:r>
                        <a:rPr lang="tr-TR" dirty="0" smtClean="0"/>
                        <a:t>Kötü risk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aseline="0" dirty="0" err="1" smtClean="0"/>
                        <a:t>İnv</a:t>
                      </a:r>
                      <a:r>
                        <a:rPr lang="tr-TR" baseline="0" dirty="0" smtClean="0"/>
                        <a:t>(3)</a:t>
                      </a:r>
                    </a:p>
                    <a:p>
                      <a:r>
                        <a:rPr lang="tr-TR" baseline="0" dirty="0" smtClean="0"/>
                        <a:t> t(3;3)</a:t>
                      </a:r>
                    </a:p>
                    <a:p>
                      <a:r>
                        <a:rPr lang="tr-TR" baseline="0" dirty="0" smtClean="0"/>
                        <a:t>t (6;9)</a:t>
                      </a:r>
                    </a:p>
                    <a:p>
                      <a:r>
                        <a:rPr lang="tr-TR" baseline="0" dirty="0" smtClean="0"/>
                        <a:t>t (v;11)</a:t>
                      </a:r>
                    </a:p>
                    <a:p>
                      <a:r>
                        <a:rPr lang="tr-TR" baseline="0" dirty="0" smtClean="0"/>
                        <a:t>-5</a:t>
                      </a:r>
                    </a:p>
                    <a:p>
                      <a:r>
                        <a:rPr lang="tr-TR" baseline="0" dirty="0" smtClean="0"/>
                        <a:t>Del5q</a:t>
                      </a:r>
                    </a:p>
                    <a:p>
                      <a:r>
                        <a:rPr lang="tr-TR" baseline="0" dirty="0" smtClean="0"/>
                        <a:t>-7</a:t>
                      </a:r>
                    </a:p>
                    <a:p>
                      <a:r>
                        <a:rPr lang="tr-TR" baseline="0" dirty="0" smtClean="0"/>
                        <a:t>Kompleks </a:t>
                      </a:r>
                      <a:r>
                        <a:rPr lang="tr-TR" baseline="0" dirty="0" err="1" smtClean="0"/>
                        <a:t>karyotip</a:t>
                      </a:r>
                      <a:r>
                        <a:rPr lang="tr-TR" baseline="0" dirty="0" smtClean="0"/>
                        <a:t> </a:t>
                      </a:r>
                    </a:p>
                    <a:p>
                      <a:r>
                        <a:rPr lang="tr-TR" baseline="0" dirty="0" smtClean="0"/>
                        <a:t>17 p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046">
                <a:tc gridSpan="3"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2 Dikdörtgen"/>
          <p:cNvSpPr/>
          <p:nvPr/>
        </p:nvSpPr>
        <p:spPr>
          <a:xfrm>
            <a:off x="428596" y="1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AML’DE  GENETİK PROGNOSTİK SINIFLANDIRMASI</a:t>
            </a:r>
          </a:p>
          <a:p>
            <a:r>
              <a:rPr lang="tr-T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(Avrupa Lösemi Grubu-2017)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784573"/>
            <a:ext cx="8229600" cy="459675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000" dirty="0" smtClean="0"/>
              <a:t>Kromatin </a:t>
            </a:r>
            <a:r>
              <a:rPr lang="tr-TR" sz="2000" dirty="0" err="1" smtClean="0"/>
              <a:t>modifiye</a:t>
            </a:r>
            <a:r>
              <a:rPr lang="tr-TR" sz="2000" dirty="0" smtClean="0"/>
              <a:t> ediciler (%30.5) MLL füzyonları, MLL PTD, NUP98-NSD1, ASXL1, EZ112,                          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000" dirty="0"/>
              <a:t>Transkripsiyon faktör füzyonları  </a:t>
            </a:r>
            <a:r>
              <a:rPr lang="tr-TR" sz="2000" dirty="0" smtClean="0"/>
              <a:t>(%18) </a:t>
            </a:r>
            <a:r>
              <a:rPr lang="tr-TR" sz="2000" dirty="0"/>
              <a:t>PML-RARA, MYH11-CBFB, </a:t>
            </a:r>
            <a:r>
              <a:rPr lang="tr-TR" sz="2000" dirty="0" smtClean="0"/>
              <a:t>RUNX1 -</a:t>
            </a:r>
            <a:r>
              <a:rPr lang="tr-TR" sz="2000" dirty="0"/>
              <a:t>RUNX1T1</a:t>
            </a:r>
            <a:r>
              <a:rPr lang="tr-TR" sz="2000" dirty="0" smtClean="0"/>
              <a:t>, </a:t>
            </a:r>
            <a:r>
              <a:rPr lang="tr-TR" sz="2000" dirty="0"/>
              <a:t>PICALM-MLLT10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000" dirty="0" err="1" smtClean="0"/>
              <a:t>Spliceozom</a:t>
            </a:r>
            <a:r>
              <a:rPr lang="tr-TR" sz="2000" dirty="0" smtClean="0"/>
              <a:t> </a:t>
            </a:r>
            <a:r>
              <a:rPr lang="tr-TR" sz="2000" dirty="0"/>
              <a:t>(bölücü)</a:t>
            </a:r>
            <a:endParaRPr lang="tr-TR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2000" dirty="0" err="1" smtClean="0"/>
              <a:t>Miyeloid</a:t>
            </a:r>
            <a:r>
              <a:rPr lang="tr-TR" sz="2000" dirty="0" smtClean="0"/>
              <a:t> transkripsiyon faktörleri (%22) </a:t>
            </a:r>
            <a:r>
              <a:rPr lang="tr-TR" sz="2000" dirty="0"/>
              <a:t>RUNX1, CEBPA, diğer </a:t>
            </a:r>
            <a:r>
              <a:rPr lang="tr-TR" sz="2000" dirty="0" err="1"/>
              <a:t>miyeloid</a:t>
            </a:r>
            <a:r>
              <a:rPr lang="tr-TR" sz="2000" dirty="0"/>
              <a:t> transkripsiyon faktörleri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000" dirty="0" smtClean="0"/>
              <a:t>NPM1(%27)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000" dirty="0"/>
              <a:t>Tümör </a:t>
            </a:r>
            <a:r>
              <a:rPr lang="tr-TR" sz="2000" dirty="0" err="1"/>
              <a:t>supresörleri</a:t>
            </a:r>
            <a:r>
              <a:rPr lang="tr-TR" sz="2000" dirty="0"/>
              <a:t> (%16.5</a:t>
            </a:r>
            <a:r>
              <a:rPr lang="tr-TR" sz="2000" dirty="0" smtClean="0"/>
              <a:t>) </a:t>
            </a:r>
            <a:r>
              <a:rPr lang="tr-TR" sz="2000" dirty="0"/>
              <a:t>TP53, WT1, PHF6 </a:t>
            </a:r>
            <a:endParaRPr lang="tr-TR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tr-TR" sz="2000" dirty="0"/>
              <a:t>KDM6A, diğer </a:t>
            </a:r>
            <a:r>
              <a:rPr lang="tr-TR" sz="2000" dirty="0" err="1"/>
              <a:t>modifiye</a:t>
            </a:r>
            <a:r>
              <a:rPr lang="tr-TR" sz="2000" dirty="0"/>
              <a:t> ediciler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000" dirty="0"/>
              <a:t>Kohezyon kompleksi  (%13)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000" dirty="0" smtClean="0"/>
              <a:t>DNA </a:t>
            </a:r>
            <a:r>
              <a:rPr lang="tr-TR" sz="2000" dirty="0" err="1" smtClean="0"/>
              <a:t>metilasyonu</a:t>
            </a:r>
            <a:r>
              <a:rPr lang="tr-TR" sz="2000" dirty="0" smtClean="0"/>
              <a:t> (%46) TET1, TET2, IDH1, IDH2, DNMT3B</a:t>
            </a:r>
            <a:r>
              <a:rPr lang="tr-TR" sz="2000" dirty="0"/>
              <a:t>, DNMT1, DNMT3A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000" dirty="0"/>
              <a:t>Aktive edilen sinyalizasyon (%59</a:t>
            </a:r>
            <a:r>
              <a:rPr lang="tr-TR" sz="2000" dirty="0" smtClean="0"/>
              <a:t>) </a:t>
            </a:r>
            <a:r>
              <a:rPr lang="tr-TR" sz="2000" dirty="0"/>
              <a:t>FLT3, KIT, KRAS, NRAS, </a:t>
            </a:r>
            <a:r>
              <a:rPr lang="tr-TR" sz="2000" dirty="0" err="1" smtClean="0"/>
              <a:t>PTP’ler</a:t>
            </a:r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1259632" y="54868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AML </a:t>
            </a:r>
            <a:r>
              <a:rPr lang="tr-TR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Patogenezinin</a:t>
            </a: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Temelindeki Farklı Moleküler Olaylar</a:t>
            </a:r>
            <a:endParaRPr lang="tr-T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555776" y="6416892"/>
            <a:ext cx="64264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tr-TR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                                   </a:t>
            </a:r>
            <a:endParaRPr lang="tr-TR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547813" y="341313"/>
            <a:ext cx="6303962" cy="852487"/>
          </a:xfrm>
          <a:noFill/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AKUT LÖSEMİLERDE KLİNİK</a:t>
            </a:r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782763"/>
            <a:ext cx="8229600" cy="4886325"/>
          </a:xfrm>
          <a:noFill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tr-TR" sz="2800" b="1" smtClean="0">
                <a:effectLst/>
                <a:latin typeface="Calibri" pitchFamily="34" charset="0"/>
              </a:rPr>
              <a:t>Akut başlangıç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tr-TR" sz="2800" b="1" smtClean="0">
              <a:effectLst/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tr-TR" sz="2800" b="1" smtClean="0">
                <a:effectLst/>
                <a:latin typeface="Calibri" pitchFamily="34" charset="0"/>
              </a:rPr>
              <a:t>Genel durum bozukluğu sıktır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tr-TR" sz="2800" b="1" smtClean="0">
              <a:effectLst/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tr-TR" sz="2800" b="1" smtClean="0">
                <a:effectLst/>
                <a:latin typeface="Calibri" pitchFamily="34" charset="0"/>
              </a:rPr>
              <a:t>Anemi, nötropeni ve trombositopeni sıktır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tr-TR" sz="2800" b="1" smtClean="0">
              <a:effectLst/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tr-TR" sz="2800" b="1" smtClean="0">
                <a:effectLst/>
                <a:latin typeface="Calibri" pitchFamily="34" charset="0"/>
              </a:rPr>
              <a:t>Organomegali, lenfadenopati, yumuşak doku infiltrasyonu çeşitli boyut ve sıklıkta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tr-TR" sz="2800" b="1" smtClean="0">
              <a:effectLst/>
              <a:latin typeface="Calibri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tr-TR" sz="2800" b="1" smtClean="0">
                <a:effectLst/>
                <a:latin typeface="Calibri" pitchFamily="34" charset="0"/>
              </a:rPr>
              <a:t>Tedavi genellikle hastaneye yatırılmayı gerektirir.</a:t>
            </a:r>
          </a:p>
        </p:txBody>
      </p:sp>
      <p:pic>
        <p:nvPicPr>
          <p:cNvPr id="376837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57158" y="142852"/>
            <a:ext cx="8229600" cy="1143000"/>
          </a:xfrm>
          <a:noFill/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KLOROMA -</a:t>
            </a:r>
            <a:b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GRANULOSİTİK SARKOM</a:t>
            </a:r>
          </a:p>
        </p:txBody>
      </p:sp>
      <p:sp>
        <p:nvSpPr>
          <p:cNvPr id="4546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2143116"/>
            <a:ext cx="8229600" cy="3971933"/>
          </a:xfrm>
          <a:noFill/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800" dirty="0" err="1" smtClean="0">
                <a:effectLst/>
                <a:latin typeface="Calibri" pitchFamily="34" charset="0"/>
              </a:rPr>
              <a:t>AML’li</a:t>
            </a:r>
            <a:r>
              <a:rPr lang="tr-TR" sz="2800" dirty="0" smtClean="0">
                <a:effectLst/>
                <a:latin typeface="Calibri" pitchFamily="34" charset="0"/>
              </a:rPr>
              <a:t> hastaların bazılarında vücudun değişik bölgelerinde </a:t>
            </a:r>
            <a:r>
              <a:rPr lang="tr-TR" sz="2800" dirty="0" err="1" smtClean="0">
                <a:effectLst/>
                <a:latin typeface="Calibri" pitchFamily="34" charset="0"/>
              </a:rPr>
              <a:t>solid</a:t>
            </a:r>
            <a:r>
              <a:rPr lang="tr-TR" sz="2800" dirty="0" smtClean="0">
                <a:effectLst/>
                <a:latin typeface="Calibri" pitchFamily="34" charset="0"/>
              </a:rPr>
              <a:t> tümör şeklinde </a:t>
            </a:r>
            <a:r>
              <a:rPr lang="tr-TR" sz="2800" dirty="0" err="1" smtClean="0">
                <a:effectLst/>
                <a:latin typeface="Calibri" pitchFamily="34" charset="0"/>
              </a:rPr>
              <a:t>ouşumlar</a:t>
            </a:r>
            <a:r>
              <a:rPr lang="tr-TR" sz="2800" dirty="0" smtClean="0">
                <a:effectLst/>
                <a:latin typeface="Calibri" pitchFamily="34" charset="0"/>
              </a:rPr>
              <a:t> görülür. 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endParaRPr lang="tr-TR" sz="2800" dirty="0" smtClean="0">
              <a:effectLst/>
              <a:latin typeface="Calibri" pitchFamily="34" charset="0"/>
            </a:endParaRP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800" dirty="0" smtClean="0">
                <a:effectLst/>
                <a:latin typeface="Calibri" pitchFamily="34" charset="0"/>
              </a:rPr>
              <a:t>Yapılan incelemelerde bu kitlelerde </a:t>
            </a:r>
            <a:r>
              <a:rPr lang="tr-TR" sz="2800" dirty="0" err="1" smtClean="0">
                <a:effectLst/>
                <a:latin typeface="Calibri" pitchFamily="34" charset="0"/>
              </a:rPr>
              <a:t>miyeloblastların</a:t>
            </a:r>
            <a:r>
              <a:rPr lang="tr-TR" sz="2800" dirty="0" smtClean="0">
                <a:effectLst/>
                <a:latin typeface="Calibri" pitchFamily="34" charset="0"/>
              </a:rPr>
              <a:t> olduğu </a:t>
            </a:r>
            <a:r>
              <a:rPr lang="tr-TR" sz="2800" dirty="0" err="1" smtClean="0">
                <a:effectLst/>
                <a:latin typeface="Calibri" pitchFamily="34" charset="0"/>
              </a:rPr>
              <a:t>tesbit</a:t>
            </a:r>
            <a:r>
              <a:rPr lang="tr-TR" sz="2800" dirty="0" smtClean="0">
                <a:effectLst/>
                <a:latin typeface="Calibri" pitchFamily="34" charset="0"/>
              </a:rPr>
              <a:t> edilir.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endParaRPr lang="tr-TR" sz="2800" dirty="0" smtClean="0">
              <a:effectLst/>
              <a:latin typeface="Calibri" pitchFamily="34" charset="0"/>
            </a:endParaRP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800" dirty="0" smtClean="0">
                <a:effectLst/>
                <a:latin typeface="Calibri" pitchFamily="34" charset="0"/>
              </a:rPr>
              <a:t>Bu durum genellikle </a:t>
            </a:r>
            <a:r>
              <a:rPr lang="tr-TR" sz="2800" dirty="0" err="1" smtClean="0">
                <a:effectLst/>
                <a:latin typeface="Calibri" pitchFamily="34" charset="0"/>
              </a:rPr>
              <a:t>monositer</a:t>
            </a:r>
            <a:r>
              <a:rPr lang="tr-TR" sz="2800" dirty="0" smtClean="0">
                <a:effectLst/>
                <a:latin typeface="Calibri" pitchFamily="34" charset="0"/>
              </a:rPr>
              <a:t> özellikli olgularda olur.</a:t>
            </a: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152400"/>
            <a:ext cx="8229600" cy="1143000"/>
          </a:xfrm>
          <a:noFill/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AML’DE KLİNİK</a:t>
            </a:r>
          </a:p>
        </p:txBody>
      </p:sp>
      <p:sp>
        <p:nvSpPr>
          <p:cNvPr id="455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928802"/>
            <a:ext cx="8458200" cy="5311775"/>
          </a:xfrm>
          <a:noFill/>
        </p:spPr>
        <p:txBody>
          <a:bodyPr/>
          <a:lstStyle/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Hızlı ilerleyen halsizlik, </a:t>
            </a:r>
            <a:r>
              <a:rPr lang="tr-TR" sz="2400" b="1" dirty="0" err="1" smtClean="0">
                <a:effectLst/>
                <a:latin typeface="Calibri" pitchFamily="34" charset="0"/>
              </a:rPr>
              <a:t>infeksiyona</a:t>
            </a:r>
            <a:r>
              <a:rPr lang="tr-TR" sz="2400" b="1" dirty="0" smtClean="0">
                <a:effectLst/>
                <a:latin typeface="Calibri" pitchFamily="34" charset="0"/>
              </a:rPr>
              <a:t> bağlı ateş, </a:t>
            </a:r>
            <a:r>
              <a:rPr lang="tr-TR" sz="2400" b="1" dirty="0" err="1" smtClean="0">
                <a:effectLst/>
                <a:latin typeface="Calibri" pitchFamily="34" charset="0"/>
              </a:rPr>
              <a:t>trombositopeniye</a:t>
            </a:r>
            <a:r>
              <a:rPr lang="tr-TR" sz="2400" b="1" dirty="0" smtClean="0">
                <a:effectLst/>
                <a:latin typeface="Calibri" pitchFamily="34" charset="0"/>
              </a:rPr>
              <a:t> bağlı olarak 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kanama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diyatezi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</a:t>
            </a:r>
            <a:r>
              <a:rPr lang="tr-TR" sz="2400" b="1" dirty="0" smtClean="0">
                <a:effectLst/>
                <a:latin typeface="Calibri" pitchFamily="34" charset="0"/>
              </a:rPr>
              <a:t>görülür.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AML-M3’de kanama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diyatezi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</a:t>
            </a:r>
            <a:r>
              <a:rPr lang="tr-TR" sz="2400" b="1" dirty="0" smtClean="0">
                <a:effectLst/>
                <a:latin typeface="Calibri" pitchFamily="34" charset="0"/>
              </a:rPr>
              <a:t>belirgindir. 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Dişeti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hiperplazisi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</a:t>
            </a:r>
            <a:r>
              <a:rPr lang="tr-TR" sz="2400" b="1" dirty="0" smtClean="0">
                <a:effectLst/>
                <a:latin typeface="Calibri" pitchFamily="34" charset="0"/>
              </a:rPr>
              <a:t>yine 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AML-M3’</a:t>
            </a:r>
            <a:r>
              <a:rPr lang="tr-TR" sz="2400" b="1" dirty="0" smtClean="0">
                <a:effectLst/>
                <a:latin typeface="Calibri" pitchFamily="34" charset="0"/>
              </a:rPr>
              <a:t>te görülür.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err="1" smtClean="0">
                <a:effectLst/>
                <a:latin typeface="Calibri" pitchFamily="34" charset="0"/>
              </a:rPr>
              <a:t>ALL’nin</a:t>
            </a:r>
            <a:r>
              <a:rPr lang="tr-TR" sz="2400" b="1" dirty="0" smtClean="0">
                <a:effectLst/>
                <a:latin typeface="Calibri" pitchFamily="34" charset="0"/>
              </a:rPr>
              <a:t> aksine 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lenf bezi büyüklüğü beklenmez</a:t>
            </a:r>
            <a:r>
              <a:rPr lang="tr-TR" sz="2400" b="1" dirty="0" smtClean="0">
                <a:effectLst/>
                <a:latin typeface="Calibri" pitchFamily="34" charset="0"/>
              </a:rPr>
              <a:t>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err="1" smtClean="0">
                <a:effectLst/>
                <a:latin typeface="Calibri" pitchFamily="34" charset="0"/>
              </a:rPr>
              <a:t>MDS’ye</a:t>
            </a:r>
            <a:r>
              <a:rPr lang="tr-TR" sz="2400" b="1" dirty="0" smtClean="0">
                <a:effectLst/>
                <a:latin typeface="Calibri" pitchFamily="34" charset="0"/>
              </a:rPr>
              <a:t> ikincil gelişenlerde </a:t>
            </a:r>
            <a:r>
              <a:rPr lang="tr-TR" sz="2400" b="1" dirty="0" err="1" smtClean="0">
                <a:effectLst/>
                <a:latin typeface="Calibri" pitchFamily="34" charset="0"/>
              </a:rPr>
              <a:t>prodrom</a:t>
            </a:r>
            <a:r>
              <a:rPr lang="tr-TR" sz="2400" b="1" dirty="0" smtClean="0">
                <a:effectLst/>
                <a:latin typeface="Calibri" pitchFamily="34" charset="0"/>
              </a:rPr>
              <a:t> dönemi olabilir. Ama genelde akut lösemiler 6 ile 8 haftada gelişir.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err="1" smtClean="0">
                <a:effectLst/>
                <a:latin typeface="Calibri" pitchFamily="34" charset="0"/>
              </a:rPr>
              <a:t>Hiperlökositoza</a:t>
            </a:r>
            <a:r>
              <a:rPr lang="tr-TR" sz="2400" b="1" dirty="0" smtClean="0">
                <a:effectLst/>
                <a:latin typeface="Calibri" pitchFamily="34" charset="0"/>
              </a:rPr>
              <a:t> bağlı olarak nörolojik bulgular tespit edilir.</a:t>
            </a: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333375"/>
            <a:ext cx="7988300" cy="792163"/>
          </a:xfrm>
        </p:spPr>
        <p:txBody>
          <a:bodyPr>
            <a:normAutofit fontScale="90000"/>
          </a:bodyPr>
          <a:lstStyle/>
          <a:p>
            <a:r>
              <a:rPr lang="tr-TR" sz="4800" b="1" dirty="0" smtClean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Özel Klinik Durumlar</a:t>
            </a:r>
            <a:endParaRPr lang="tr-TR" sz="4800" b="1" dirty="0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889149"/>
            <a:ext cx="8280400" cy="4968875"/>
          </a:xfrm>
          <a:noFill/>
        </p:spPr>
        <p:txBody>
          <a:bodyPr/>
          <a:lstStyle/>
          <a:p>
            <a:pPr>
              <a:lnSpc>
                <a:spcPct val="130000"/>
              </a:lnSpc>
              <a:buFont typeface="Wingdings" pitchFamily="2" charset="2"/>
              <a:buChar char="v"/>
            </a:pPr>
            <a:endParaRPr lang="tr-TR" sz="2800" b="1" dirty="0" smtClean="0">
              <a:solidFill>
                <a:srgbClr val="002060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130000"/>
              </a:lnSpc>
              <a:buFont typeface="Wingdings" pitchFamily="2" charset="2"/>
              <a:buChar char="v"/>
            </a:pPr>
            <a:r>
              <a:rPr lang="de-DE" sz="2800" b="1" dirty="0" err="1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Promyelositik</a:t>
            </a:r>
            <a:r>
              <a:rPr lang="de-DE" sz="2800" b="1" dirty="0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800" b="1" dirty="0" err="1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lösemi</a:t>
            </a:r>
            <a:r>
              <a:rPr lang="tr-TR" sz="2800" b="1" dirty="0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tr-TR" sz="2800" b="1" dirty="0" smtClean="0">
                <a:solidFill>
                  <a:srgbClr val="002060"/>
                </a:solidFill>
                <a:effectLst/>
                <a:latin typeface="Calibri" pitchFamily="34" charset="0"/>
              </a:rPr>
              <a:t>(M</a:t>
            </a:r>
            <a:r>
              <a:rPr lang="tr-TR" sz="2800" b="1" baseline="-25000" dirty="0" smtClean="0">
                <a:solidFill>
                  <a:srgbClr val="002060"/>
                </a:solidFill>
                <a:effectLst/>
                <a:latin typeface="Calibri" pitchFamily="34" charset="0"/>
              </a:rPr>
              <a:t>3</a:t>
            </a:r>
            <a:r>
              <a:rPr lang="tr-TR" sz="2800" b="1" dirty="0" smtClean="0">
                <a:solidFill>
                  <a:srgbClr val="002060"/>
                </a:solidFill>
                <a:effectLst/>
                <a:latin typeface="Calibri" pitchFamily="34" charset="0"/>
              </a:rPr>
              <a:t>)</a:t>
            </a:r>
            <a:r>
              <a:rPr lang="de-DE" sz="2800" b="1" dirty="0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tr-TR" sz="2800" b="1" dirty="0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YDIP  sıktır</a:t>
            </a:r>
            <a:r>
              <a:rPr lang="de-DE" sz="2800" b="1" dirty="0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.</a:t>
            </a:r>
            <a:endParaRPr lang="tr-TR" sz="2800" b="1" dirty="0" smtClean="0">
              <a:solidFill>
                <a:srgbClr val="002060"/>
              </a:solidFill>
              <a:effectLst/>
              <a:latin typeface="Calibri" pitchFamily="34" charset="0"/>
            </a:endParaRPr>
          </a:p>
          <a:p>
            <a:pPr>
              <a:lnSpc>
                <a:spcPct val="130000"/>
              </a:lnSpc>
              <a:buFont typeface="Wingdings" pitchFamily="2" charset="2"/>
              <a:buChar char="v"/>
            </a:pPr>
            <a:endParaRPr lang="tr-TR" sz="2800" b="1" dirty="0" smtClean="0">
              <a:solidFill>
                <a:srgbClr val="002060"/>
              </a:solidFill>
              <a:effectLst/>
              <a:latin typeface="Calibri" pitchFamily="34" charset="0"/>
            </a:endParaRPr>
          </a:p>
          <a:p>
            <a:pPr>
              <a:lnSpc>
                <a:spcPct val="130000"/>
              </a:lnSpc>
              <a:buFont typeface="Wingdings" pitchFamily="2" charset="2"/>
              <a:buChar char="v"/>
            </a:pPr>
            <a:r>
              <a:rPr lang="de-DE" sz="2800" b="1" dirty="0" smtClean="0">
                <a:solidFill>
                  <a:srgbClr val="FF000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AML-M</a:t>
            </a:r>
            <a:r>
              <a:rPr lang="tr-TR" sz="2800" b="1" baseline="-25000" dirty="0" smtClean="0">
                <a:solidFill>
                  <a:srgbClr val="FF0000"/>
                </a:solidFill>
                <a:effectLst/>
                <a:latin typeface="Calibri" pitchFamily="34" charset="0"/>
              </a:rPr>
              <a:t>4-</a:t>
            </a:r>
            <a:r>
              <a:rPr lang="de-DE" sz="2800" b="1" baseline="-25000" dirty="0" smtClean="0">
                <a:solidFill>
                  <a:srgbClr val="FF000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5</a:t>
            </a:r>
            <a:r>
              <a:rPr lang="de-DE" sz="2800" b="1" dirty="0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’de di</a:t>
            </a:r>
            <a:r>
              <a:rPr lang="tr-TR" sz="2800" b="1" dirty="0" smtClean="0">
                <a:solidFill>
                  <a:srgbClr val="002060"/>
                </a:solidFill>
                <a:effectLst/>
                <a:latin typeface="Calibri" pitchFamily="34" charset="0"/>
              </a:rPr>
              <a:t>ş</a:t>
            </a:r>
            <a:r>
              <a:rPr lang="de-DE" sz="2800" b="1" dirty="0" err="1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eti</a:t>
            </a:r>
            <a:r>
              <a:rPr lang="de-DE" sz="2800" b="1" dirty="0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800" b="1" dirty="0" err="1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hiperplazisi</a:t>
            </a:r>
            <a:r>
              <a:rPr lang="de-DE" sz="2800" b="1" dirty="0" smtClean="0">
                <a:solidFill>
                  <a:srgbClr val="00206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de-DE" sz="2800" b="1" dirty="0" err="1" smtClean="0">
                <a:solidFill>
                  <a:srgbClr val="FF000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sıktır</a:t>
            </a:r>
            <a:r>
              <a:rPr lang="de-DE" sz="2800" b="1" dirty="0" smtClean="0">
                <a:solidFill>
                  <a:srgbClr val="FF0000"/>
                </a:solidFill>
                <a:effectLst/>
                <a:latin typeface="Calibri" pitchFamily="34" charset="0"/>
                <a:ea typeface="Arial Unicode MS" pitchFamily="34" charset="-128"/>
                <a:cs typeface="Arial Unicode MS" pitchFamily="34" charset="-128"/>
              </a:rPr>
              <a:t>. </a:t>
            </a:r>
            <a:endParaRPr lang="tr-TR" sz="2800" b="1" dirty="0" smtClean="0">
              <a:solidFill>
                <a:srgbClr val="FF0000"/>
              </a:solidFill>
              <a:effectLst/>
              <a:latin typeface="Calibri" pitchFamily="34" charset="0"/>
            </a:endParaRPr>
          </a:p>
          <a:p>
            <a:pPr>
              <a:lnSpc>
                <a:spcPct val="130000"/>
              </a:lnSpc>
              <a:buNone/>
            </a:pPr>
            <a:endParaRPr lang="tr-TR" sz="2800" b="1" dirty="0" smtClean="0">
              <a:solidFill>
                <a:srgbClr val="002060"/>
              </a:solidFill>
              <a:effectLst/>
              <a:latin typeface="Calibri" pitchFamily="34" charset="0"/>
            </a:endParaRP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14366" y="214298"/>
            <a:ext cx="8229600" cy="1143000"/>
          </a:xfrm>
          <a:noFill/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AML’DE LABORATUAR-I</a:t>
            </a:r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6081" y="1903439"/>
            <a:ext cx="8926513" cy="5311775"/>
          </a:xfrm>
          <a:noFill/>
        </p:spPr>
        <p:txBody>
          <a:bodyPr/>
          <a:lstStyle/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Tam kan sayımında </a:t>
            </a:r>
            <a:r>
              <a:rPr lang="tr-TR" sz="2400" b="1" dirty="0" err="1" smtClean="0">
                <a:effectLst/>
                <a:latin typeface="Calibri" pitchFamily="34" charset="0"/>
              </a:rPr>
              <a:t>lökositoz</a:t>
            </a:r>
            <a:r>
              <a:rPr lang="tr-TR" sz="2400" b="1" dirty="0" smtClean="0">
                <a:effectLst/>
                <a:latin typeface="Calibri" pitchFamily="34" charset="0"/>
              </a:rPr>
              <a:t> beklenen bir oluşumdur. Ama her zaman beklenmez.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Özellikle AML-M3’de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lökopeni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</a:t>
            </a:r>
            <a:r>
              <a:rPr lang="tr-TR" sz="2400" b="1" dirty="0" smtClean="0">
                <a:effectLst/>
                <a:latin typeface="Calibri" pitchFamily="34" charset="0"/>
              </a:rPr>
              <a:t>olabilir.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Anemi ve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trombositopeni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daima vardır</a:t>
            </a:r>
            <a:r>
              <a:rPr lang="tr-TR" sz="2400" b="1" dirty="0" smtClean="0">
                <a:effectLst/>
                <a:latin typeface="Calibri" pitchFamily="34" charset="0"/>
              </a:rPr>
              <a:t>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err="1" smtClean="0">
                <a:effectLst/>
                <a:latin typeface="Calibri" pitchFamily="34" charset="0"/>
              </a:rPr>
              <a:t>Periferik</a:t>
            </a:r>
            <a:r>
              <a:rPr lang="tr-TR" sz="2400" b="1" dirty="0" smtClean="0">
                <a:effectLst/>
                <a:latin typeface="Calibri" pitchFamily="34" charset="0"/>
              </a:rPr>
              <a:t> kan yaymalarında </a:t>
            </a:r>
            <a:r>
              <a:rPr lang="tr-TR" sz="2400" b="1" dirty="0" err="1" smtClean="0">
                <a:effectLst/>
                <a:latin typeface="Calibri" pitchFamily="34" charset="0"/>
              </a:rPr>
              <a:t>blastlar</a:t>
            </a:r>
            <a:r>
              <a:rPr lang="tr-TR" sz="2400" b="1" dirty="0" smtClean="0">
                <a:effectLst/>
                <a:latin typeface="Calibri" pitchFamily="34" charset="0"/>
              </a:rPr>
              <a:t> mevcuttur.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Kesin tanı kemik iliği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aspirasyon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ve biyopsisinde </a:t>
            </a:r>
            <a:r>
              <a:rPr lang="tr-TR" sz="2400" b="1" dirty="0" err="1" smtClean="0">
                <a:solidFill>
                  <a:srgbClr val="FF0000"/>
                </a:solidFill>
                <a:effectLst/>
                <a:latin typeface="Calibri" pitchFamily="34" charset="0"/>
              </a:rPr>
              <a:t>blastların</a:t>
            </a:r>
            <a:r>
              <a:rPr lang="tr-TR" sz="24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 %’20 den fazla olması ile konulur.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Ayırıcı tanı için morfoloji-</a:t>
            </a:r>
            <a:r>
              <a:rPr lang="tr-TR" sz="2400" b="1" dirty="0" err="1" smtClean="0">
                <a:effectLst/>
                <a:latin typeface="Calibri" pitchFamily="34" charset="0"/>
              </a:rPr>
              <a:t>histokimya</a:t>
            </a:r>
            <a:r>
              <a:rPr lang="tr-TR" sz="2400" b="1" dirty="0" smtClean="0">
                <a:effectLst/>
                <a:latin typeface="Calibri" pitchFamily="34" charset="0"/>
              </a:rPr>
              <a:t>, </a:t>
            </a:r>
            <a:r>
              <a:rPr lang="tr-TR" sz="2400" b="1" dirty="0" err="1" smtClean="0">
                <a:effectLst/>
                <a:latin typeface="Calibri" pitchFamily="34" charset="0"/>
              </a:rPr>
              <a:t>immunfenotiplendirme</a:t>
            </a:r>
            <a:r>
              <a:rPr lang="tr-TR" sz="2400" b="1" dirty="0" smtClean="0">
                <a:effectLst/>
                <a:latin typeface="Calibri" pitchFamily="34" charset="0"/>
              </a:rPr>
              <a:t> ve </a:t>
            </a:r>
            <a:r>
              <a:rPr lang="tr-TR" sz="2400" b="1" dirty="0" err="1" smtClean="0">
                <a:effectLst/>
                <a:latin typeface="Calibri" pitchFamily="34" charset="0"/>
              </a:rPr>
              <a:t>sitogenetik</a:t>
            </a:r>
            <a:r>
              <a:rPr lang="tr-TR" sz="2400" b="1" dirty="0" smtClean="0">
                <a:effectLst/>
                <a:latin typeface="Calibri" pitchFamily="34" charset="0"/>
              </a:rPr>
              <a:t> analizler şarttır.</a:t>
            </a: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2060575"/>
            <a:ext cx="8458200" cy="5311775"/>
          </a:xfrm>
          <a:noFill/>
        </p:spPr>
        <p:txBody>
          <a:bodyPr/>
          <a:lstStyle/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err="1" smtClean="0">
                <a:effectLst/>
                <a:latin typeface="Calibri" pitchFamily="34" charset="0"/>
              </a:rPr>
              <a:t>Sedimentasyon</a:t>
            </a:r>
            <a:r>
              <a:rPr lang="tr-TR" sz="2400" b="1" dirty="0" smtClean="0">
                <a:effectLst/>
                <a:latin typeface="Calibri" pitchFamily="34" charset="0"/>
              </a:rPr>
              <a:t> çok artmıştır.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endParaRPr lang="tr-TR" sz="1200" b="1" dirty="0" smtClean="0">
              <a:effectLst/>
              <a:latin typeface="Calibri" pitchFamily="34" charset="0"/>
            </a:endParaRP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Biyokimya tetkiklerinde LDH, ürik asit artışı beklenir.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endParaRPr lang="tr-TR" sz="1200" b="1" dirty="0" smtClean="0">
              <a:effectLst/>
              <a:latin typeface="Calibri" pitchFamily="34" charset="0"/>
            </a:endParaRP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Elektrolit </a:t>
            </a:r>
            <a:r>
              <a:rPr lang="tr-TR" sz="2400" b="1" dirty="0" err="1" smtClean="0">
                <a:effectLst/>
                <a:latin typeface="Calibri" pitchFamily="34" charset="0"/>
              </a:rPr>
              <a:t>imbalansı</a:t>
            </a:r>
            <a:r>
              <a:rPr lang="tr-TR" sz="2400" b="1" dirty="0" smtClean="0">
                <a:effectLst/>
                <a:latin typeface="Calibri" pitchFamily="34" charset="0"/>
              </a:rPr>
              <a:t> sıktır.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endParaRPr lang="tr-TR" sz="1200" b="1" dirty="0" smtClean="0">
              <a:effectLst/>
              <a:latin typeface="Calibri" pitchFamily="34" charset="0"/>
            </a:endParaRP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err="1" smtClean="0">
                <a:effectLst/>
                <a:latin typeface="Calibri" pitchFamily="34" charset="0"/>
              </a:rPr>
              <a:t>Hipokalsemi</a:t>
            </a:r>
            <a:r>
              <a:rPr lang="tr-TR" sz="2400" b="1" dirty="0" smtClean="0">
                <a:effectLst/>
                <a:latin typeface="Calibri" pitchFamily="34" charset="0"/>
              </a:rPr>
              <a:t>, </a:t>
            </a:r>
            <a:r>
              <a:rPr lang="tr-TR" sz="2400" b="1" dirty="0" err="1" smtClean="0">
                <a:effectLst/>
                <a:latin typeface="Calibri" pitchFamily="34" charset="0"/>
              </a:rPr>
              <a:t>hipofosfatemi</a:t>
            </a:r>
            <a:r>
              <a:rPr lang="tr-TR" sz="2400" b="1" dirty="0" smtClean="0">
                <a:effectLst/>
                <a:latin typeface="Calibri" pitchFamily="34" charset="0"/>
              </a:rPr>
              <a:t> beklenen bir durumdur.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endParaRPr lang="tr-TR" sz="1200" b="1" dirty="0" smtClean="0">
              <a:effectLst/>
              <a:latin typeface="Calibri" pitchFamily="34" charset="0"/>
            </a:endParaRP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400" b="1" dirty="0" smtClean="0">
                <a:effectLst/>
                <a:latin typeface="Calibri" pitchFamily="34" charset="0"/>
              </a:rPr>
              <a:t>Özellikle </a:t>
            </a:r>
            <a:r>
              <a:rPr lang="tr-TR" sz="2400" b="1" dirty="0" err="1" smtClean="0">
                <a:effectLst/>
                <a:latin typeface="Calibri" pitchFamily="34" charset="0"/>
              </a:rPr>
              <a:t>hiperlökositoz</a:t>
            </a:r>
            <a:r>
              <a:rPr lang="tr-TR" sz="2400" b="1" dirty="0" smtClean="0">
                <a:effectLst/>
                <a:latin typeface="Calibri" pitchFamily="34" charset="0"/>
              </a:rPr>
              <a:t> durumlarında </a:t>
            </a:r>
            <a:r>
              <a:rPr lang="tr-TR" sz="2400" b="1" dirty="0" err="1" smtClean="0">
                <a:effectLst/>
                <a:latin typeface="Calibri" pitchFamily="34" charset="0"/>
              </a:rPr>
              <a:t>psödohiperkalsemi</a:t>
            </a:r>
            <a:r>
              <a:rPr lang="tr-TR" sz="2400" b="1" dirty="0" smtClean="0">
                <a:effectLst/>
                <a:latin typeface="Calibri" pitchFamily="34" charset="0"/>
              </a:rPr>
              <a:t> olabilir, yine bu olgularda </a:t>
            </a:r>
            <a:r>
              <a:rPr lang="tr-TR" sz="2400" b="1" dirty="0" err="1" smtClean="0">
                <a:effectLst/>
                <a:latin typeface="Calibri" pitchFamily="34" charset="0"/>
              </a:rPr>
              <a:t>psödohipoglisemi</a:t>
            </a:r>
            <a:r>
              <a:rPr lang="tr-TR" sz="2400" b="1" dirty="0" smtClean="0">
                <a:effectLst/>
                <a:latin typeface="Calibri" pitchFamily="34" charset="0"/>
              </a:rPr>
              <a:t> görülebilir.</a:t>
            </a:r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 bwMode="auto">
          <a:xfrm>
            <a:off x="414366" y="21429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tr-TR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+mj-cs"/>
              </a:rPr>
              <a:t>AML’DE LABORATUAR-II</a:t>
            </a:r>
          </a:p>
        </p:txBody>
      </p:sp>
      <p:pic>
        <p:nvPicPr>
          <p:cNvPr id="6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152400"/>
            <a:ext cx="8229600" cy="1143000"/>
          </a:xfrm>
          <a:noFill/>
        </p:spPr>
        <p:txBody>
          <a:bodyPr/>
          <a:lstStyle/>
          <a:p>
            <a:r>
              <a:rPr lang="tr-TR" sz="6000" b="1" dirty="0" smtClean="0">
                <a:solidFill>
                  <a:srgbClr val="FF0000"/>
                </a:solidFill>
                <a:effectLst/>
                <a:latin typeface="Calibri" pitchFamily="34" charset="0"/>
              </a:rPr>
              <a:t>AML’DE TEDAVİ</a:t>
            </a:r>
          </a:p>
        </p:txBody>
      </p:sp>
      <p:sp>
        <p:nvSpPr>
          <p:cNvPr id="4915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325216"/>
            <a:ext cx="8382000" cy="3048000"/>
          </a:xfrm>
          <a:noFill/>
        </p:spPr>
        <p:txBody>
          <a:bodyPr/>
          <a:lstStyle/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800" dirty="0" err="1" smtClean="0">
                <a:effectLst/>
                <a:latin typeface="Calibri" pitchFamily="34" charset="0"/>
              </a:rPr>
              <a:t>Remisyon</a:t>
            </a:r>
            <a:r>
              <a:rPr lang="tr-TR" sz="2800" dirty="0" smtClean="0">
                <a:effectLst/>
                <a:latin typeface="Calibri" pitchFamily="34" charset="0"/>
              </a:rPr>
              <a:t> indüksiyon,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800" dirty="0" smtClean="0">
                <a:effectLst/>
                <a:latin typeface="Calibri" pitchFamily="34" charset="0"/>
              </a:rPr>
              <a:t>Konsolidasyon tedavisi,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800" dirty="0" err="1" smtClean="0">
                <a:effectLst/>
                <a:latin typeface="Calibri" pitchFamily="34" charset="0"/>
              </a:rPr>
              <a:t>Allojeneik</a:t>
            </a:r>
            <a:r>
              <a:rPr lang="tr-TR" sz="2800" dirty="0" smtClean="0">
                <a:effectLst/>
                <a:latin typeface="Calibri" pitchFamily="34" charset="0"/>
              </a:rPr>
              <a:t> kök hücre nakli</a:t>
            </a:r>
          </a:p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sz="2800" dirty="0" err="1" smtClean="0">
                <a:effectLst/>
                <a:latin typeface="Calibri" pitchFamily="34" charset="0"/>
              </a:rPr>
              <a:t>Otolog</a:t>
            </a:r>
            <a:r>
              <a:rPr lang="tr-TR" sz="2800" dirty="0" smtClean="0">
                <a:effectLst/>
                <a:latin typeface="Calibri" pitchFamily="34" charset="0"/>
              </a:rPr>
              <a:t> kök hücre nakli</a:t>
            </a:r>
          </a:p>
          <a:p>
            <a:pPr>
              <a:lnSpc>
                <a:spcPct val="120000"/>
              </a:lnSpc>
              <a:buSzTx/>
              <a:buNone/>
            </a:pPr>
            <a:endParaRPr lang="tr-TR" sz="2800" dirty="0" smtClean="0">
              <a:effectLst/>
              <a:latin typeface="Calibri" pitchFamily="34" charset="0"/>
            </a:endParaRP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Line 12"/>
          <p:cNvSpPr>
            <a:spLocks noChangeShapeType="1"/>
          </p:cNvSpPr>
          <p:nvPr/>
        </p:nvSpPr>
        <p:spPr bwMode="auto">
          <a:xfrm>
            <a:off x="5105400" y="3124200"/>
            <a:ext cx="0" cy="144780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tr-TR">
              <a:latin typeface="Calibri" pitchFamily="34" charset="0"/>
            </a:endParaRPr>
          </a:p>
        </p:txBody>
      </p:sp>
      <p:sp>
        <p:nvSpPr>
          <p:cNvPr id="492547" name="Rectangle 2"/>
          <p:cNvSpPr>
            <a:spLocks noGrp="1" noRot="1" noChangeArrowheads="1"/>
          </p:cNvSpPr>
          <p:nvPr>
            <p:ph type="title" idx="4294967295"/>
          </p:nvPr>
        </p:nvSpPr>
        <p:spPr>
          <a:noFill/>
        </p:spPr>
        <p:txBody>
          <a:bodyPr/>
          <a:lstStyle/>
          <a:p>
            <a:r>
              <a:rPr lang="tr-TR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AML’DE TEDAVİ</a:t>
            </a:r>
          </a:p>
        </p:txBody>
      </p:sp>
      <p:sp>
        <p:nvSpPr>
          <p:cNvPr id="492548" name="Text Box 5"/>
          <p:cNvSpPr txBox="1">
            <a:spLocks noChangeArrowheads="1"/>
          </p:cNvSpPr>
          <p:nvPr/>
        </p:nvSpPr>
        <p:spPr bwMode="auto">
          <a:xfrm>
            <a:off x="3352800" y="1718141"/>
            <a:ext cx="2971800" cy="1938992"/>
          </a:xfrm>
          <a:prstGeom prst="rect">
            <a:avLst/>
          </a:prstGeom>
          <a:solidFill>
            <a:srgbClr val="800000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 dirty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ARAC+</a:t>
            </a:r>
            <a:r>
              <a:rPr lang="tr-TR" sz="2400" b="1" dirty="0" err="1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Antrasiklin</a:t>
            </a:r>
            <a:r>
              <a:rPr lang="tr-TR" sz="2400" b="1" dirty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* </a:t>
            </a:r>
          </a:p>
          <a:p>
            <a:pPr algn="ctr"/>
            <a:r>
              <a:rPr lang="tr-TR" sz="2400" b="1" dirty="0">
                <a:solidFill>
                  <a:schemeClr val="bg1">
                    <a:lumMod val="85000"/>
                  </a:schemeClr>
                </a:solidFill>
                <a:latin typeface="Calibri" pitchFamily="34" charset="0"/>
              </a:rPr>
              <a:t>(7+3)</a:t>
            </a:r>
          </a:p>
          <a:p>
            <a:pPr algn="ctr"/>
            <a:r>
              <a:rPr lang="tr-TR" sz="1600" b="1" i="1" dirty="0">
                <a:solidFill>
                  <a:schemeClr val="bg1"/>
                </a:solidFill>
                <a:latin typeface="Calibri" pitchFamily="34" charset="0"/>
              </a:rPr>
              <a:t>Tedaviye </a:t>
            </a:r>
            <a:r>
              <a:rPr lang="tr-TR" sz="1600" b="1" i="1" dirty="0" err="1">
                <a:solidFill>
                  <a:schemeClr val="bg1"/>
                </a:solidFill>
                <a:latin typeface="Calibri" pitchFamily="34" charset="0"/>
              </a:rPr>
              <a:t>Mitoxantrone</a:t>
            </a:r>
            <a:r>
              <a:rPr lang="tr-TR" sz="1600" b="1" i="1" dirty="0">
                <a:solidFill>
                  <a:schemeClr val="bg1"/>
                </a:solidFill>
                <a:latin typeface="Calibri" pitchFamily="34" charset="0"/>
              </a:rPr>
              <a:t> eklenmesi veya ARAC dozunun artırılması sonucu değiştirmez</a:t>
            </a:r>
          </a:p>
          <a:p>
            <a:pPr algn="ctr"/>
            <a:endParaRPr lang="tr-TR" sz="2400" b="1" dirty="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492549" name="AutoShape 6"/>
          <p:cNvSpPr>
            <a:spLocks noChangeArrowheads="1"/>
          </p:cNvSpPr>
          <p:nvPr/>
        </p:nvSpPr>
        <p:spPr bwMode="auto">
          <a:xfrm>
            <a:off x="304800" y="1973733"/>
            <a:ext cx="3006725" cy="1504009"/>
          </a:xfrm>
          <a:prstGeom prst="rightArrow">
            <a:avLst>
              <a:gd name="adj1" fmla="val 50000"/>
              <a:gd name="adj2" fmla="val 53442"/>
            </a:avLst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r>
              <a:rPr lang="tr-TR" sz="2400" b="1" dirty="0" err="1">
                <a:solidFill>
                  <a:srgbClr val="FF0000"/>
                </a:solidFill>
                <a:latin typeface="Calibri" pitchFamily="34" charset="0"/>
              </a:rPr>
              <a:t>Remisyon</a:t>
            </a:r>
            <a:r>
              <a:rPr lang="tr-TR" sz="2400" b="1" dirty="0">
                <a:solidFill>
                  <a:srgbClr val="FF0000"/>
                </a:solidFill>
                <a:latin typeface="Calibri" pitchFamily="34" charset="0"/>
              </a:rPr>
              <a:t> İndüksiyon</a:t>
            </a:r>
          </a:p>
        </p:txBody>
      </p:sp>
      <p:sp>
        <p:nvSpPr>
          <p:cNvPr id="492550" name="AutoShape 9"/>
          <p:cNvSpPr>
            <a:spLocks noChangeArrowheads="1"/>
          </p:cNvSpPr>
          <p:nvPr/>
        </p:nvSpPr>
        <p:spPr bwMode="auto">
          <a:xfrm>
            <a:off x="152400" y="3763588"/>
            <a:ext cx="3429000" cy="843713"/>
          </a:xfrm>
          <a:prstGeom prst="rightArrow">
            <a:avLst>
              <a:gd name="adj1" fmla="val 50000"/>
              <a:gd name="adj2" fmla="val 114165"/>
            </a:avLst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r>
              <a:rPr lang="tr-TR" sz="2400" b="1" dirty="0">
                <a:solidFill>
                  <a:srgbClr val="FF0000"/>
                </a:solidFill>
                <a:latin typeface="Calibri" pitchFamily="34" charset="0"/>
              </a:rPr>
              <a:t>Konsolidasyon</a:t>
            </a:r>
          </a:p>
        </p:txBody>
      </p:sp>
      <p:sp>
        <p:nvSpPr>
          <p:cNvPr id="492551" name="Text Box 10"/>
          <p:cNvSpPr txBox="1">
            <a:spLocks noChangeArrowheads="1"/>
          </p:cNvSpPr>
          <p:nvPr/>
        </p:nvSpPr>
        <p:spPr bwMode="auto">
          <a:xfrm>
            <a:off x="2895600" y="4572000"/>
            <a:ext cx="4402138" cy="831850"/>
          </a:xfrm>
          <a:prstGeom prst="rect">
            <a:avLst/>
          </a:prstGeom>
          <a:solidFill>
            <a:srgbClr val="800000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240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Yüksek doz ARAC içeren 2-4 kür tedavi</a:t>
            </a:r>
          </a:p>
        </p:txBody>
      </p:sp>
      <p:sp>
        <p:nvSpPr>
          <p:cNvPr id="492552" name="Text Box 11"/>
          <p:cNvSpPr txBox="1">
            <a:spLocks noChangeArrowheads="1"/>
          </p:cNvSpPr>
          <p:nvPr/>
        </p:nvSpPr>
        <p:spPr bwMode="auto">
          <a:xfrm>
            <a:off x="914400" y="5686425"/>
            <a:ext cx="7620000" cy="701675"/>
          </a:xfrm>
          <a:prstGeom prst="rect">
            <a:avLst/>
          </a:prstGeom>
          <a:solidFill>
            <a:srgbClr val="000066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tr-TR" sz="4000" b="1" dirty="0">
                <a:solidFill>
                  <a:srgbClr val="FFFF00"/>
                </a:solidFill>
                <a:latin typeface="Calibri" pitchFamily="34" charset="0"/>
              </a:rPr>
              <a:t>Başarı %60-70</a:t>
            </a:r>
          </a:p>
        </p:txBody>
      </p:sp>
      <p:pic>
        <p:nvPicPr>
          <p:cNvPr id="10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47964" y="1772816"/>
            <a:ext cx="4402832" cy="4525963"/>
          </a:xfrm>
        </p:spPr>
        <p:txBody>
          <a:bodyPr/>
          <a:lstStyle/>
          <a:p>
            <a:endParaRPr lang="tr-TR" sz="2000" dirty="0" smtClean="0"/>
          </a:p>
          <a:p>
            <a:endParaRPr lang="tr-TR" sz="2000" dirty="0"/>
          </a:p>
          <a:p>
            <a:endParaRPr lang="tr-TR" sz="2000" dirty="0" smtClean="0"/>
          </a:p>
          <a:p>
            <a:r>
              <a:rPr lang="tr-TR" sz="2000" dirty="0" smtClean="0"/>
              <a:t>Anti-</a:t>
            </a:r>
            <a:r>
              <a:rPr lang="tr-TR" sz="2000" dirty="0" err="1" smtClean="0"/>
              <a:t>metabolit</a:t>
            </a:r>
            <a:endParaRPr lang="tr-TR" sz="2000" dirty="0" smtClean="0"/>
          </a:p>
          <a:p>
            <a:r>
              <a:rPr lang="tr-TR" sz="2000" dirty="0" smtClean="0"/>
              <a:t>Doz: 100-200 mg/m2/gün X 7 gün</a:t>
            </a:r>
          </a:p>
          <a:p>
            <a:r>
              <a:rPr lang="tr-TR" sz="2000" dirty="0" smtClean="0"/>
              <a:t>Hücre </a:t>
            </a:r>
            <a:r>
              <a:rPr lang="tr-TR" sz="2000" dirty="0" err="1" smtClean="0"/>
              <a:t>siklusunun</a:t>
            </a:r>
            <a:r>
              <a:rPr lang="tr-TR" sz="2000" dirty="0" smtClean="0"/>
              <a:t> S fazına özgül</a:t>
            </a:r>
          </a:p>
          <a:p>
            <a:r>
              <a:rPr lang="tr-TR" sz="2000" dirty="0" smtClean="0"/>
              <a:t>AML hücrelerinde </a:t>
            </a:r>
            <a:r>
              <a:rPr lang="tr-TR" sz="2000" dirty="0" err="1" smtClean="0"/>
              <a:t>deoksitidin</a:t>
            </a:r>
            <a:r>
              <a:rPr lang="tr-TR" sz="2000" dirty="0" smtClean="0"/>
              <a:t> </a:t>
            </a:r>
            <a:r>
              <a:rPr lang="tr-TR" sz="2000" dirty="0" err="1" smtClean="0"/>
              <a:t>kinaz</a:t>
            </a:r>
            <a:r>
              <a:rPr lang="tr-TR" sz="2000" dirty="0" smtClean="0"/>
              <a:t> ile </a:t>
            </a:r>
            <a:r>
              <a:rPr lang="tr-TR" sz="2000" dirty="0" err="1" smtClean="0"/>
              <a:t>sitarabin</a:t>
            </a:r>
            <a:r>
              <a:rPr lang="tr-TR" sz="2000" dirty="0" smtClean="0"/>
              <a:t> </a:t>
            </a:r>
            <a:r>
              <a:rPr lang="tr-TR" sz="2000" dirty="0" err="1" smtClean="0"/>
              <a:t>trifosfata</a:t>
            </a:r>
            <a:r>
              <a:rPr lang="tr-TR" sz="2000" dirty="0" smtClean="0"/>
              <a:t> </a:t>
            </a:r>
            <a:r>
              <a:rPr lang="tr-TR" sz="2000" dirty="0" err="1" smtClean="0"/>
              <a:t>aktiflenir</a:t>
            </a:r>
            <a:endParaRPr lang="tr-TR" sz="2000" dirty="0" smtClean="0"/>
          </a:p>
          <a:p>
            <a:r>
              <a:rPr lang="tr-TR" sz="2000" dirty="0" smtClean="0"/>
              <a:t>Aktivite DNA ile bütünleşmeyi ve DNA </a:t>
            </a:r>
            <a:r>
              <a:rPr lang="tr-TR" sz="2000" dirty="0" err="1" smtClean="0"/>
              <a:t>polimeraz</a:t>
            </a:r>
            <a:r>
              <a:rPr lang="tr-TR" sz="2000" dirty="0" smtClean="0"/>
              <a:t> </a:t>
            </a:r>
            <a:r>
              <a:rPr lang="tr-TR" sz="2000" dirty="0" err="1" smtClean="0"/>
              <a:t>inhibisyonunu</a:t>
            </a:r>
            <a:r>
              <a:rPr lang="tr-TR" sz="2000" dirty="0" smtClean="0"/>
              <a:t> içerir</a:t>
            </a:r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683568" y="399871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Yedi Gün </a:t>
            </a:r>
            <a:r>
              <a:rPr lang="tr-T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Sitozin</a:t>
            </a: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Arabinozid</a:t>
            </a: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tr-T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Cytarabin</a:t>
            </a: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Ara-C ve …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098402"/>
            <a:ext cx="2388759" cy="3874790"/>
          </a:xfrm>
          <a:prstGeom prst="rect">
            <a:avLst/>
          </a:prstGeom>
        </p:spPr>
      </p:pic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921696" y="1783357"/>
            <a:ext cx="3826768" cy="4525963"/>
          </a:xfrm>
        </p:spPr>
        <p:txBody>
          <a:bodyPr/>
          <a:lstStyle/>
          <a:p>
            <a:r>
              <a:rPr lang="tr-TR" sz="2000" dirty="0" smtClean="0"/>
              <a:t>Antibiyotik türevi</a:t>
            </a:r>
          </a:p>
          <a:p>
            <a:r>
              <a:rPr lang="tr-TR" sz="2000" dirty="0" err="1" smtClean="0"/>
              <a:t>Topoizomeraz</a:t>
            </a:r>
            <a:r>
              <a:rPr lang="tr-TR" sz="2000" dirty="0" smtClean="0"/>
              <a:t> II inhibitörü</a:t>
            </a:r>
          </a:p>
          <a:p>
            <a:pPr>
              <a:buNone/>
            </a:pPr>
            <a:r>
              <a:rPr lang="tr-TR" sz="2000" dirty="0" err="1" smtClean="0"/>
              <a:t>Daunorubisin</a:t>
            </a:r>
            <a:r>
              <a:rPr lang="tr-TR" sz="2000" dirty="0" smtClean="0"/>
              <a:t> (DNR) 45-90 mg/m2</a:t>
            </a:r>
          </a:p>
          <a:p>
            <a:r>
              <a:rPr lang="tr-TR" sz="2000" dirty="0" smtClean="0"/>
              <a:t>DNA baz çiftleri arasına ekleme yapar, heliksin çözülmesi ve DNA sentezinin ve DNA’ya bağımlı RNA sentezinin </a:t>
            </a:r>
            <a:r>
              <a:rPr lang="tr-TR" sz="2000" dirty="0" err="1" smtClean="0"/>
              <a:t>inhibisyonu</a:t>
            </a:r>
            <a:r>
              <a:rPr lang="tr-TR" sz="2000" dirty="0" smtClean="0"/>
              <a:t> ile sonuçlanır </a:t>
            </a:r>
          </a:p>
          <a:p>
            <a:r>
              <a:rPr lang="tr-TR" sz="2000" dirty="0" smtClean="0"/>
              <a:t>Hücre </a:t>
            </a:r>
            <a:r>
              <a:rPr lang="tr-TR" sz="2000" dirty="0" err="1" smtClean="0"/>
              <a:t>siklusuna</a:t>
            </a:r>
            <a:r>
              <a:rPr lang="tr-TR" sz="2000" dirty="0" smtClean="0"/>
              <a:t> özgül değildir, ama S-fazında maksimum </a:t>
            </a:r>
            <a:r>
              <a:rPr lang="tr-TR" sz="2000" dirty="0" err="1" smtClean="0"/>
              <a:t>toksisite</a:t>
            </a:r>
            <a:r>
              <a:rPr lang="tr-TR" sz="2000" dirty="0" smtClean="0"/>
              <a:t> gösterir</a:t>
            </a:r>
          </a:p>
          <a:p>
            <a:pPr>
              <a:buNone/>
            </a:pPr>
            <a:r>
              <a:rPr lang="tr-TR" sz="2000" dirty="0" err="1" smtClean="0"/>
              <a:t>İdarubisin</a:t>
            </a:r>
            <a:r>
              <a:rPr lang="tr-TR" sz="2000" dirty="0" smtClean="0"/>
              <a:t> (</a:t>
            </a:r>
            <a:r>
              <a:rPr lang="tr-TR" sz="2000" dirty="0" err="1" smtClean="0"/>
              <a:t>Ida</a:t>
            </a:r>
            <a:r>
              <a:rPr lang="tr-TR" sz="2000" dirty="0" smtClean="0"/>
              <a:t>) 12 mg/m2</a:t>
            </a:r>
          </a:p>
          <a:p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683568" y="399871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…..Üç Gün </a:t>
            </a:r>
            <a:r>
              <a:rPr lang="tr-T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antrasiklin</a:t>
            </a: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3924792" cy="4626968"/>
          </a:xfrm>
          <a:prstGeom prst="rect">
            <a:avLst/>
          </a:prstGeom>
        </p:spPr>
      </p:pic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4525963"/>
          </a:xfrm>
        </p:spPr>
        <p:txBody>
          <a:bodyPr/>
          <a:lstStyle/>
          <a:p>
            <a:pPr>
              <a:buNone/>
            </a:pPr>
            <a:r>
              <a:rPr lang="tr-TR" sz="2000" dirty="0" smtClean="0"/>
              <a:t>Transplantasyon ile ilgili konular</a:t>
            </a:r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2000" dirty="0" smtClean="0">
                <a:solidFill>
                  <a:schemeClr val="tx2"/>
                </a:solidFill>
              </a:rPr>
              <a:t>İndüksiyon                    	</a:t>
            </a:r>
            <a:r>
              <a:rPr lang="tr-TR" sz="2000" dirty="0" err="1" smtClean="0">
                <a:solidFill>
                  <a:schemeClr val="tx2"/>
                </a:solidFill>
              </a:rPr>
              <a:t>Remisyon</a:t>
            </a:r>
            <a:r>
              <a:rPr lang="tr-TR" sz="2000" dirty="0" smtClean="0">
                <a:solidFill>
                  <a:schemeClr val="tx2"/>
                </a:solidFill>
              </a:rPr>
              <a:t> Sonrası/                  </a:t>
            </a:r>
            <a:r>
              <a:rPr lang="tr-TR" sz="2000" dirty="0" err="1" smtClean="0">
                <a:solidFill>
                  <a:schemeClr val="tx2"/>
                </a:solidFill>
              </a:rPr>
              <a:t>Nüks</a:t>
            </a:r>
            <a:r>
              <a:rPr lang="tr-TR" sz="2000" dirty="0" smtClean="0">
                <a:solidFill>
                  <a:schemeClr val="tx2"/>
                </a:solidFill>
              </a:rPr>
              <a:t> için </a:t>
            </a:r>
            <a:r>
              <a:rPr lang="tr-TR" sz="2000" dirty="0" err="1" smtClean="0">
                <a:solidFill>
                  <a:schemeClr val="tx2"/>
                </a:solidFill>
              </a:rPr>
              <a:t>monitorizasyon</a:t>
            </a:r>
            <a:endParaRPr lang="tr-TR" sz="20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tr-TR" sz="2000" dirty="0" smtClean="0">
                <a:solidFill>
                  <a:schemeClr val="tx2"/>
                </a:solidFill>
              </a:rPr>
              <a:t>                                      	Konsolidasyon tedavisi</a:t>
            </a:r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1800" dirty="0" smtClean="0"/>
              <a:t>Klinik çalışma </a:t>
            </a:r>
          </a:p>
          <a:p>
            <a:pPr>
              <a:buNone/>
            </a:pPr>
            <a:r>
              <a:rPr lang="tr-TR" sz="1800" dirty="0" smtClean="0"/>
              <a:t>7+3 (Ara-C/</a:t>
            </a:r>
            <a:r>
              <a:rPr lang="tr-TR" sz="1800" dirty="0" err="1" smtClean="0"/>
              <a:t>Antrasiklin</a:t>
            </a:r>
            <a:r>
              <a:rPr lang="tr-TR" sz="1800" dirty="0" smtClean="0"/>
              <a:t>)     	</a:t>
            </a:r>
            <a:r>
              <a:rPr lang="tr-TR" sz="2000" dirty="0" smtClean="0"/>
              <a:t>Yüksek doz Ara-C             	CBC, </a:t>
            </a:r>
            <a:r>
              <a:rPr lang="tr-TR" sz="2000" dirty="0" err="1" smtClean="0"/>
              <a:t>periferik</a:t>
            </a:r>
            <a:r>
              <a:rPr lang="tr-TR" sz="2000" dirty="0" smtClean="0"/>
              <a:t> yayma</a:t>
            </a:r>
          </a:p>
          <a:p>
            <a:pPr>
              <a:buNone/>
            </a:pPr>
            <a:r>
              <a:rPr lang="tr-TR" sz="1800" dirty="0" smtClean="0"/>
              <a:t>Düşük yoğunluklu tedavi 	 </a:t>
            </a:r>
            <a:r>
              <a:rPr lang="tr-TR" sz="2000" dirty="0" err="1" smtClean="0"/>
              <a:t>Allo</a:t>
            </a:r>
            <a:r>
              <a:rPr lang="tr-TR" sz="2000" dirty="0" smtClean="0"/>
              <a:t>/Oto </a:t>
            </a:r>
            <a:r>
              <a:rPr lang="tr-TR" sz="2000" dirty="0" err="1" smtClean="0"/>
              <a:t>transplant</a:t>
            </a:r>
            <a:r>
              <a:rPr lang="tr-TR" sz="2000" dirty="0" smtClean="0"/>
              <a:t>        	Kemik ilikleri</a:t>
            </a:r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En iyi destekleyici bakım</a:t>
            </a:r>
            <a:endParaRPr 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1259632" y="548680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AML Tedavisinin Evreleri</a:t>
            </a:r>
            <a:endParaRPr lang="tr-T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Aşağı Ok"/>
          <p:cNvSpPr/>
          <p:nvPr/>
        </p:nvSpPr>
        <p:spPr>
          <a:xfrm>
            <a:off x="714348" y="2786058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3929058" y="3071810"/>
            <a:ext cx="214314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Aşağı Ok"/>
          <p:cNvSpPr/>
          <p:nvPr/>
        </p:nvSpPr>
        <p:spPr>
          <a:xfrm>
            <a:off x="6929454" y="2857496"/>
            <a:ext cx="214314" cy="7858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  <a:noFill/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Kemik İliği İşgal Edilirse</a:t>
            </a:r>
          </a:p>
        </p:txBody>
      </p:sp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5140325" y="2205038"/>
            <a:ext cx="3352800" cy="1371600"/>
          </a:xfrm>
          <a:prstGeom prst="rect">
            <a:avLst/>
          </a:prstGeom>
          <a:solidFill>
            <a:srgbClr val="3366FF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tr-TR" sz="6000" b="1">
                <a:solidFill>
                  <a:srgbClr val="DDDDDD"/>
                </a:solidFill>
                <a:latin typeface="Calibri" pitchFamily="34" charset="0"/>
              </a:rPr>
              <a:t>Kanama</a:t>
            </a:r>
          </a:p>
        </p:txBody>
      </p:sp>
      <p:sp>
        <p:nvSpPr>
          <p:cNvPr id="135175" name="Rectangle 7"/>
          <p:cNvSpPr>
            <a:spLocks noChangeArrowheads="1"/>
          </p:cNvSpPr>
          <p:nvPr/>
        </p:nvSpPr>
        <p:spPr bwMode="auto">
          <a:xfrm>
            <a:off x="5140325" y="3652838"/>
            <a:ext cx="3352800" cy="1371600"/>
          </a:xfrm>
          <a:prstGeom prst="rect">
            <a:avLst/>
          </a:prstGeom>
          <a:solidFill>
            <a:srgbClr val="00808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tr-TR" sz="6000" b="1">
                <a:solidFill>
                  <a:srgbClr val="960000"/>
                </a:solidFill>
                <a:latin typeface="Calibri" pitchFamily="34" charset="0"/>
              </a:rPr>
              <a:t>Anemi</a:t>
            </a:r>
          </a:p>
        </p:txBody>
      </p:sp>
      <p:sp>
        <p:nvSpPr>
          <p:cNvPr id="135176" name="Rectangle 8"/>
          <p:cNvSpPr>
            <a:spLocks noChangeArrowheads="1"/>
          </p:cNvSpPr>
          <p:nvPr/>
        </p:nvSpPr>
        <p:spPr bwMode="auto">
          <a:xfrm>
            <a:off x="5140325" y="5100638"/>
            <a:ext cx="3392488" cy="137160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tr-TR" sz="4800" b="1" dirty="0" err="1">
                <a:solidFill>
                  <a:srgbClr val="FF0000"/>
                </a:solidFill>
                <a:latin typeface="Calibri" pitchFamily="34" charset="0"/>
              </a:rPr>
              <a:t>İnfeksiyon</a:t>
            </a:r>
            <a:endParaRPr lang="tr-TR" sz="48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377866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84213" y="2205038"/>
            <a:ext cx="3352800" cy="1371600"/>
          </a:xfrm>
          <a:prstGeom prst="rect">
            <a:avLst/>
          </a:prstGeom>
          <a:solidFill>
            <a:srgbClr val="3366FF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tr-TR" sz="3200" b="1">
                <a:solidFill>
                  <a:srgbClr val="DDDDDD"/>
                </a:solidFill>
                <a:latin typeface="Calibri" pitchFamily="34" charset="0"/>
              </a:rPr>
              <a:t>Trombositopeni</a:t>
            </a: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684213" y="3652838"/>
            <a:ext cx="3352800" cy="1371600"/>
          </a:xfrm>
          <a:prstGeom prst="rect">
            <a:avLst/>
          </a:prstGeom>
          <a:solidFill>
            <a:srgbClr val="00808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tr-TR" sz="3200" b="1">
                <a:solidFill>
                  <a:srgbClr val="960000"/>
                </a:solidFill>
                <a:latin typeface="Calibri" pitchFamily="34" charset="0"/>
              </a:rPr>
              <a:t>Eritrositopeni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84213" y="5100638"/>
            <a:ext cx="3392487" cy="137160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tr-TR" sz="4800" b="1" dirty="0" err="1">
                <a:solidFill>
                  <a:srgbClr val="FF0000"/>
                </a:solidFill>
                <a:latin typeface="Calibri" pitchFamily="34" charset="0"/>
              </a:rPr>
              <a:t>Nötropeni</a:t>
            </a:r>
            <a:endParaRPr lang="tr-TR" sz="48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35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35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4" grpId="0" animBg="1" autoUpdateAnimBg="0"/>
      <p:bldP spid="135175" grpId="0" animBg="1" autoUpdateAnimBg="0"/>
      <p:bldP spid="135176" grpId="0" animBg="1" autoUpdateAnimBg="0"/>
      <p:bldP spid="2" grpId="0" animBg="1" autoUpdateAnimBg="0"/>
      <p:bldP spid="3" grpId="0" animBg="1" autoUpdateAnimBg="0"/>
      <p:bldP spid="4" grpId="0" animBg="1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b="1" dirty="0" err="1" smtClean="0"/>
              <a:t>Sitogenetik</a:t>
            </a:r>
            <a:endParaRPr lang="tr-TR" sz="2000" b="1" dirty="0" smtClean="0"/>
          </a:p>
          <a:p>
            <a:r>
              <a:rPr lang="tr-TR" sz="2000" b="1" dirty="0" smtClean="0"/>
              <a:t>Moleküler anormallikler</a:t>
            </a:r>
          </a:p>
          <a:p>
            <a:endParaRPr lang="tr-TR" sz="2000" dirty="0" smtClean="0"/>
          </a:p>
          <a:p>
            <a:r>
              <a:rPr lang="tr-TR" sz="2000" dirty="0" smtClean="0"/>
              <a:t>Yaş (&gt;60 yaş)</a:t>
            </a:r>
          </a:p>
          <a:p>
            <a:r>
              <a:rPr lang="tr-TR" sz="2000" dirty="0" err="1" smtClean="0"/>
              <a:t>Sekonder</a:t>
            </a:r>
            <a:r>
              <a:rPr lang="tr-TR" sz="2000" dirty="0" smtClean="0"/>
              <a:t> AML</a:t>
            </a:r>
          </a:p>
          <a:p>
            <a:r>
              <a:rPr lang="tr-TR" sz="2000" dirty="0" smtClean="0"/>
              <a:t>Kötü performans durumu</a:t>
            </a:r>
          </a:p>
          <a:p>
            <a:r>
              <a:rPr lang="tr-TR" sz="2000" dirty="0" smtClean="0"/>
              <a:t>Tanı zamanında yüksek WBC (&gt;20)</a:t>
            </a:r>
          </a:p>
          <a:p>
            <a:r>
              <a:rPr lang="tr-TR" sz="2000" dirty="0" smtClean="0"/>
              <a:t>Olumsuz </a:t>
            </a:r>
            <a:r>
              <a:rPr lang="tr-TR" sz="2000" dirty="0" err="1" smtClean="0"/>
              <a:t>immünfenotip</a:t>
            </a:r>
            <a:endParaRPr lang="tr-TR" sz="2000" dirty="0" smtClean="0"/>
          </a:p>
          <a:p>
            <a:r>
              <a:rPr lang="tr-TR" sz="2000" dirty="0" smtClean="0"/>
              <a:t>CD34 </a:t>
            </a:r>
            <a:r>
              <a:rPr lang="tr-TR" sz="2000" dirty="0" err="1" smtClean="0"/>
              <a:t>pozitifiği</a:t>
            </a:r>
            <a:endParaRPr lang="tr-TR" sz="2000" dirty="0" smtClean="0"/>
          </a:p>
          <a:p>
            <a:endParaRPr lang="tr-TR" sz="2000" dirty="0" smtClean="0"/>
          </a:p>
          <a:p>
            <a:pPr algn="r">
              <a:buNone/>
            </a:pPr>
            <a:endParaRPr lang="tr-TR" sz="1800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>
              <a:buNone/>
            </a:pPr>
            <a:endParaRPr lang="tr-TR" sz="1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83568" y="399871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AML:Advers</a:t>
            </a: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prognostik</a:t>
            </a:r>
            <a:r>
              <a:rPr lang="tr-TR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faktörler</a:t>
            </a:r>
            <a:endParaRPr lang="tr-T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051720" y="1340768"/>
            <a:ext cx="5122912" cy="43204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2000" dirty="0" smtClean="0"/>
              <a:t>B FLT3-ITD mutasyonu bakımından pozitif </a:t>
            </a:r>
          </a:p>
          <a:p>
            <a:pPr algn="ctr">
              <a:buNone/>
            </a:pPr>
            <a:endParaRPr lang="tr-TR" sz="2000" dirty="0" smtClean="0"/>
          </a:p>
        </p:txBody>
      </p:sp>
      <p:sp>
        <p:nvSpPr>
          <p:cNvPr id="4" name="Dikdörtgen 3"/>
          <p:cNvSpPr/>
          <p:nvPr/>
        </p:nvSpPr>
        <p:spPr>
          <a:xfrm>
            <a:off x="431032" y="476672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FLT-3 ITD varlığı </a:t>
            </a: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kötü </a:t>
            </a:r>
            <a:r>
              <a:rPr lang="tr-T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prognoz</a:t>
            </a: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ile ilişkilidir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1738" y="1772815"/>
            <a:ext cx="7762875" cy="4400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yagram"/>
          <p:cNvGraphicFramePr/>
          <p:nvPr/>
        </p:nvGraphicFramePr>
        <p:xfrm>
          <a:off x="142844" y="214290"/>
          <a:ext cx="9001156" cy="6143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C:\Users\Kullanıcı\Desktop\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</p:spPr>
      </p:pic>
      <p:pic>
        <p:nvPicPr>
          <p:cNvPr id="1027" name="Picture 3" descr="C:\Users\Kullanıcı\Desktop\22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Kullanıcı\Desktop\5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662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 descr="C:\Users\Kullanıcı\Desktop\66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76872"/>
            <a:ext cx="8136904" cy="4176464"/>
          </a:xfrm>
          <a:prstGeom prst="rect">
            <a:avLst/>
          </a:prstGeom>
          <a:noFill/>
        </p:spPr>
      </p:pic>
      <p:pic>
        <p:nvPicPr>
          <p:cNvPr id="5" name="Picture 2" descr="C:\Users\Kullanıcı\Desktop\777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8568952" cy="1440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Kullanıcı\Desktop\888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132856"/>
            <a:ext cx="8892480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748680"/>
          </a:xfrm>
        </p:spPr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Yaşlı AML hastalarını nasıl tedavi etmeliyiz?</a:t>
            </a:r>
          </a:p>
          <a:p>
            <a:pPr>
              <a:buNone/>
            </a:pPr>
            <a:endParaRPr lang="tr-T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tr-T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tr-TR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196752"/>
            <a:ext cx="7321252" cy="5230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457200" y="152400"/>
            <a:ext cx="8229600" cy="1143000"/>
          </a:xfrm>
          <a:noFill/>
        </p:spPr>
        <p:txBody>
          <a:bodyPr/>
          <a:lstStyle/>
          <a:p>
            <a:r>
              <a:rPr lang="tr-TR" sz="5400" b="1" smtClean="0">
                <a:solidFill>
                  <a:srgbClr val="9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AML’DE TEDAVİ</a:t>
            </a:r>
          </a:p>
        </p:txBody>
      </p:sp>
      <p:sp>
        <p:nvSpPr>
          <p:cNvPr id="5017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81310" y="1807269"/>
            <a:ext cx="7323138" cy="1909763"/>
          </a:xfr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20000"/>
              </a:lnSpc>
              <a:buSzTx/>
              <a:buFont typeface="Wingdings" pitchFamily="2" charset="2"/>
              <a:buChar char="v"/>
            </a:pPr>
            <a:r>
              <a:rPr lang="tr-TR" b="1" dirty="0" smtClean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Yaşlı hastalar</a:t>
            </a:r>
          </a:p>
          <a:p>
            <a:pPr lvl="1">
              <a:lnSpc>
                <a:spcPct val="120000"/>
              </a:lnSpc>
              <a:buClr>
                <a:srgbClr val="99CCFF"/>
              </a:buClr>
              <a:buSzTx/>
              <a:buFont typeface="Wingdings" pitchFamily="2" charset="2"/>
              <a:buChar char="Ø"/>
            </a:pPr>
            <a:r>
              <a:rPr lang="tr-T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Düşük doz ARA-C (cilt altı)</a:t>
            </a:r>
          </a:p>
          <a:p>
            <a:pPr lvl="1">
              <a:lnSpc>
                <a:spcPct val="120000"/>
              </a:lnSpc>
              <a:buClr>
                <a:srgbClr val="99CCFF"/>
              </a:buClr>
              <a:buSzTx/>
              <a:buFont typeface="Wingdings" pitchFamily="2" charset="2"/>
              <a:buChar char="Ø"/>
            </a:pPr>
            <a:r>
              <a:rPr lang="tr-T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ARAC+</a:t>
            </a:r>
            <a:r>
              <a:rPr lang="tr-TR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Antrasiklin</a:t>
            </a:r>
            <a:r>
              <a:rPr lang="tr-T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(5+2)</a:t>
            </a:r>
          </a:p>
        </p:txBody>
      </p:sp>
      <p:sp>
        <p:nvSpPr>
          <p:cNvPr id="501764" name="Rectangle 4"/>
          <p:cNvSpPr>
            <a:spLocks noChangeArrowheads="1"/>
          </p:cNvSpPr>
          <p:nvPr/>
        </p:nvSpPr>
        <p:spPr bwMode="auto">
          <a:xfrm>
            <a:off x="457200" y="3886200"/>
            <a:ext cx="8153400" cy="2667000"/>
          </a:xfrm>
          <a:prstGeom prst="rect">
            <a:avLst/>
          </a:prstGeom>
          <a:noFill/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marL="342900" indent="-34290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</a:pPr>
            <a:r>
              <a:rPr lang="tr-TR" sz="32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AML-M3</a:t>
            </a:r>
          </a:p>
          <a:p>
            <a:pPr marL="742950" lvl="1" indent="-285750">
              <a:lnSpc>
                <a:spcPct val="120000"/>
              </a:lnSpc>
              <a:spcBef>
                <a:spcPct val="2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All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trans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retinoik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asit (ATRA) +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Antrasiklin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ile % 92 oranlarında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remisyon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elde edilir. </a:t>
            </a:r>
          </a:p>
          <a:p>
            <a:pPr marL="742950" lvl="1" indent="-285750">
              <a:lnSpc>
                <a:spcPct val="120000"/>
              </a:lnSpc>
              <a:spcBef>
                <a:spcPct val="20000"/>
              </a:spcBef>
              <a:buClr>
                <a:srgbClr val="99CCFF"/>
              </a:buClr>
              <a:buFont typeface="Wingdings" pitchFamily="2" charset="2"/>
              <a:buChar char="Ø"/>
            </a:pP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İlk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secenek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olarak </a:t>
            </a:r>
            <a:r>
              <a:rPr lang="tr-T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allojeneik</a:t>
            </a:r>
            <a:r>
              <a:rPr lang="tr-T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HKHN önerilmez.</a:t>
            </a:r>
          </a:p>
        </p:txBody>
      </p:sp>
      <p:pic>
        <p:nvPicPr>
          <p:cNvPr id="6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843808" y="6237312"/>
            <a:ext cx="61744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tr-TR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83568" y="116632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AML hastalarında sağ kalımı için en güçlü </a:t>
            </a:r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belirleyici </a:t>
            </a: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yaştır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522065"/>
            <a:ext cx="6797190" cy="4405288"/>
          </a:xfrm>
          <a:prstGeom prst="rect">
            <a:avLst/>
          </a:prstGeom>
        </p:spPr>
      </p:pic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76400"/>
            <a:ext cx="8229600" cy="4525963"/>
          </a:xfrm>
          <a:noFill/>
        </p:spPr>
        <p:txBody>
          <a:bodyPr/>
          <a:lstStyle/>
          <a:p>
            <a:pPr>
              <a:lnSpc>
                <a:spcPct val="90000"/>
              </a:lnSpc>
              <a:buSzTx/>
              <a:buFont typeface="Wingdings" pitchFamily="2" charset="2"/>
              <a:buChar char="v"/>
            </a:pPr>
            <a:r>
              <a:rPr lang="tr-TR" sz="2400" b="1" smtClean="0">
                <a:effectLst/>
                <a:latin typeface="Calibri" pitchFamily="34" charset="0"/>
              </a:rPr>
              <a:t>Akut lösemiye yol açan klondaki belirsizlik nedeniyle AML ve ALL dışında 3 farklı akut lösemi tipi vardır:</a:t>
            </a:r>
          </a:p>
          <a:p>
            <a:pPr>
              <a:lnSpc>
                <a:spcPct val="90000"/>
              </a:lnSpc>
              <a:buSzTx/>
              <a:buFont typeface="Wingdings" pitchFamily="2" charset="2"/>
              <a:buChar char="v"/>
            </a:pPr>
            <a:endParaRPr lang="tr-TR" sz="2400" b="1" smtClean="0">
              <a:effectLst/>
              <a:latin typeface="Calibri" pitchFamily="34" charset="0"/>
            </a:endParaRPr>
          </a:p>
          <a:p>
            <a:pPr lvl="1">
              <a:lnSpc>
                <a:spcPct val="90000"/>
              </a:lnSpc>
              <a:buClr>
                <a:srgbClr val="960000"/>
              </a:buClr>
              <a:buSzTx/>
              <a:buFont typeface="Wingdings" pitchFamily="2" charset="2"/>
              <a:buChar char="ü"/>
            </a:pPr>
            <a:r>
              <a:rPr lang="tr-TR" sz="2400" b="1" u="sng" smtClean="0">
                <a:solidFill>
                  <a:srgbClr val="960000"/>
                </a:solidFill>
                <a:effectLst/>
                <a:latin typeface="Calibri" pitchFamily="34" charset="0"/>
              </a:rPr>
              <a:t>Farklılaşmamış akut lösemi:</a:t>
            </a:r>
            <a:r>
              <a:rPr lang="tr-TR" sz="2400" b="1" smtClean="0">
                <a:effectLst/>
                <a:latin typeface="Calibri" pitchFamily="34" charset="0"/>
              </a:rPr>
              <a:t> Morfolojik ve immunolojik farklılaşma özellikleri yoktur. Kök hücre fenotipi taşırlar (HLA-DR, CC34, CD38 pozitif, TdT ve CD7 pozitif olabilir)</a:t>
            </a:r>
          </a:p>
          <a:p>
            <a:pPr lvl="1">
              <a:lnSpc>
                <a:spcPct val="90000"/>
              </a:lnSpc>
              <a:buClr>
                <a:srgbClr val="960000"/>
              </a:buClr>
              <a:buSzTx/>
              <a:buFont typeface="Wingdings" pitchFamily="2" charset="2"/>
              <a:buChar char="ü"/>
            </a:pPr>
            <a:endParaRPr lang="tr-TR" sz="2400" b="1" u="sng" smtClean="0">
              <a:solidFill>
                <a:srgbClr val="960000"/>
              </a:solidFill>
              <a:effectLst/>
              <a:latin typeface="Calibri" pitchFamily="34" charset="0"/>
            </a:endParaRPr>
          </a:p>
          <a:p>
            <a:pPr lvl="1">
              <a:lnSpc>
                <a:spcPct val="90000"/>
              </a:lnSpc>
              <a:buClr>
                <a:srgbClr val="960000"/>
              </a:buClr>
              <a:buSzTx/>
              <a:buFont typeface="Wingdings" pitchFamily="2" charset="2"/>
              <a:buChar char="ü"/>
            </a:pPr>
            <a:r>
              <a:rPr lang="tr-TR" sz="2400" b="1" u="sng" smtClean="0">
                <a:solidFill>
                  <a:srgbClr val="960000"/>
                </a:solidFill>
                <a:effectLst/>
                <a:latin typeface="Calibri" pitchFamily="34" charset="0"/>
              </a:rPr>
              <a:t>Bilienal lösemi (mikst lineage):</a:t>
            </a:r>
            <a:r>
              <a:rPr lang="tr-TR" sz="2400" b="1" smtClean="0">
                <a:effectLst/>
                <a:latin typeface="Calibri" pitchFamily="34" charset="0"/>
              </a:rPr>
              <a:t>Blastlar iki farklı klondan kaynaklanır (myeloid ve lenfoid).</a:t>
            </a:r>
          </a:p>
          <a:p>
            <a:pPr lvl="1">
              <a:lnSpc>
                <a:spcPct val="90000"/>
              </a:lnSpc>
              <a:buClr>
                <a:srgbClr val="960000"/>
              </a:buClr>
              <a:buSzTx/>
              <a:buFont typeface="Wingdings" pitchFamily="2" charset="2"/>
              <a:buChar char="ü"/>
            </a:pPr>
            <a:endParaRPr lang="tr-TR" sz="2400" b="1" u="sng" smtClean="0">
              <a:solidFill>
                <a:srgbClr val="960000"/>
              </a:solidFill>
              <a:effectLst/>
              <a:latin typeface="Calibri" pitchFamily="34" charset="0"/>
            </a:endParaRPr>
          </a:p>
          <a:p>
            <a:pPr lvl="1">
              <a:lnSpc>
                <a:spcPct val="90000"/>
              </a:lnSpc>
              <a:buClr>
                <a:srgbClr val="960000"/>
              </a:buClr>
              <a:buSzTx/>
              <a:buFont typeface="Wingdings" pitchFamily="2" charset="2"/>
              <a:buChar char="ü"/>
            </a:pPr>
            <a:r>
              <a:rPr lang="tr-TR" sz="2400" b="1" u="sng" smtClean="0">
                <a:solidFill>
                  <a:srgbClr val="960000"/>
                </a:solidFill>
                <a:effectLst/>
                <a:latin typeface="Calibri" pitchFamily="34" charset="0"/>
              </a:rPr>
              <a:t>Bifenotipik lösemi:</a:t>
            </a:r>
            <a:r>
              <a:rPr lang="tr-TR" sz="2400" b="1" smtClean="0">
                <a:effectLst/>
                <a:latin typeface="Calibri" pitchFamily="34" charset="0"/>
              </a:rPr>
              <a:t> Blastta hem myeloid hem de lenfoid fenotipin birlikte olmasıdır.</a:t>
            </a:r>
          </a:p>
        </p:txBody>
      </p:sp>
      <p:pic>
        <p:nvPicPr>
          <p:cNvPr id="375812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412038" y="-100013"/>
            <a:ext cx="1731962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13892" y="288811"/>
            <a:ext cx="83785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AML’de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hipometilleyici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ajanların etki mekanizması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591272" y="6411980"/>
            <a:ext cx="6552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tr-TR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38336"/>
            <a:ext cx="8535322" cy="5319622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4535488" y="1124744"/>
            <a:ext cx="266429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/>
              <a:t>- </a:t>
            </a:r>
            <a:r>
              <a:rPr lang="en-US" dirty="0" err="1"/>
              <a:t>dekondense</a:t>
            </a:r>
            <a:r>
              <a:rPr lang="en-US" dirty="0"/>
              <a:t> </a:t>
            </a:r>
            <a:r>
              <a:rPr lang="en-US" dirty="0" err="1"/>
              <a:t>kromatin</a:t>
            </a:r>
            <a:endParaRPr lang="en-US" dirty="0"/>
          </a:p>
          <a:p>
            <a:r>
              <a:rPr lang="en-US" dirty="0"/>
              <a:t>- gen </a:t>
            </a:r>
            <a:r>
              <a:rPr lang="en-US" dirty="0" err="1"/>
              <a:t>ekspresyonu</a:t>
            </a:r>
            <a:endParaRPr lang="en-US" dirty="0"/>
          </a:p>
        </p:txBody>
      </p:sp>
      <p:sp>
        <p:nvSpPr>
          <p:cNvPr id="10" name="Dikdörtgen 9"/>
          <p:cNvSpPr/>
          <p:nvPr/>
        </p:nvSpPr>
        <p:spPr>
          <a:xfrm>
            <a:off x="4535488" y="2708920"/>
            <a:ext cx="3744924" cy="9233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dirty="0" smtClean="0"/>
              <a:t>-</a:t>
            </a:r>
            <a:r>
              <a:rPr lang="tr-TR" dirty="0"/>
              <a:t>yoğun kromatin</a:t>
            </a:r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/>
              <a:t>tümör baskılayıcı gen sessizleştirme</a:t>
            </a:r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/>
              <a:t>lösemik</a:t>
            </a:r>
            <a:r>
              <a:rPr lang="tr-TR" dirty="0"/>
              <a:t> </a:t>
            </a:r>
            <a:r>
              <a:rPr lang="tr-TR" dirty="0" err="1"/>
              <a:t>fenotip</a:t>
            </a:r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4535488" y="4195701"/>
            <a:ext cx="4501008" cy="13542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sz="1600" dirty="0" smtClean="0"/>
              <a:t>- </a:t>
            </a:r>
            <a:r>
              <a:rPr lang="tr-TR" sz="1600" dirty="0" err="1"/>
              <a:t>aberran</a:t>
            </a:r>
            <a:r>
              <a:rPr lang="tr-TR" sz="1600" dirty="0"/>
              <a:t> DNA </a:t>
            </a:r>
            <a:r>
              <a:rPr lang="tr-TR" sz="1600" dirty="0" err="1"/>
              <a:t>metilasyonunun</a:t>
            </a:r>
            <a:r>
              <a:rPr lang="tr-TR" sz="1600" dirty="0"/>
              <a:t> tersine </a:t>
            </a:r>
            <a:r>
              <a:rPr lang="tr-TR" sz="1600" dirty="0" smtClean="0"/>
              <a:t>çevrilmesi</a:t>
            </a:r>
          </a:p>
          <a:p>
            <a:pPr>
              <a:buNone/>
            </a:pPr>
            <a:r>
              <a:rPr lang="tr-TR" sz="1600" dirty="0" smtClean="0"/>
              <a:t>- </a:t>
            </a:r>
            <a:r>
              <a:rPr lang="tr-TR" sz="1600" dirty="0"/>
              <a:t>kromatin yoğunluğunun azalması</a:t>
            </a:r>
          </a:p>
          <a:p>
            <a:pPr>
              <a:buNone/>
            </a:pPr>
            <a:r>
              <a:rPr lang="tr-TR" sz="1600" dirty="0" smtClean="0"/>
              <a:t>- </a:t>
            </a:r>
            <a:r>
              <a:rPr lang="tr-TR" sz="1600" dirty="0"/>
              <a:t>sessizleştirilen genlerin aktifleşmesi</a:t>
            </a:r>
          </a:p>
          <a:p>
            <a:pPr>
              <a:buNone/>
            </a:pPr>
            <a:r>
              <a:rPr lang="tr-TR" sz="1600" dirty="0" smtClean="0"/>
              <a:t>- </a:t>
            </a:r>
            <a:r>
              <a:rPr lang="tr-TR" sz="1600" dirty="0"/>
              <a:t>hücre </a:t>
            </a:r>
            <a:r>
              <a:rPr lang="tr-TR" sz="1600" dirty="0" err="1"/>
              <a:t>diferensiyasyonunun</a:t>
            </a:r>
            <a:r>
              <a:rPr lang="tr-TR" sz="1600" dirty="0"/>
              <a:t> ve/veya </a:t>
            </a:r>
            <a:r>
              <a:rPr lang="tr-TR" sz="1600" dirty="0" err="1"/>
              <a:t>apoptozun</a:t>
            </a:r>
            <a:r>
              <a:rPr lang="tr-TR" sz="1600" dirty="0"/>
              <a:t> </a:t>
            </a:r>
          </a:p>
          <a:p>
            <a:pPr>
              <a:buNone/>
            </a:pPr>
            <a:r>
              <a:rPr lang="tr-TR" sz="1600" dirty="0" smtClean="0"/>
              <a:t>            </a:t>
            </a:r>
            <a:r>
              <a:rPr lang="tr-TR" sz="1600" dirty="0"/>
              <a:t>indüksiyonu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3892" y="2564904"/>
            <a:ext cx="8229600" cy="4104457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5-</a:t>
            </a:r>
            <a:r>
              <a:rPr lang="tr-TR" sz="2000" dirty="0" err="1" smtClean="0"/>
              <a:t>azasitidin</a:t>
            </a:r>
            <a:r>
              <a:rPr lang="tr-TR" sz="2000" dirty="0" smtClean="0"/>
              <a:t> (</a:t>
            </a:r>
            <a:r>
              <a:rPr lang="tr-TR" sz="2000" dirty="0" err="1" smtClean="0"/>
              <a:t>azasitibin</a:t>
            </a:r>
            <a:r>
              <a:rPr lang="tr-TR" sz="2000" dirty="0" smtClean="0"/>
              <a:t>)                   5-aza-2’deoksisitidin (</a:t>
            </a:r>
            <a:r>
              <a:rPr lang="tr-TR" sz="2000" dirty="0" err="1" smtClean="0"/>
              <a:t>desitabin</a:t>
            </a:r>
            <a:r>
              <a:rPr lang="tr-TR" sz="2000" dirty="0" smtClean="0"/>
              <a:t>)</a:t>
            </a:r>
          </a:p>
          <a:p>
            <a:pPr>
              <a:buNone/>
            </a:pPr>
            <a:endParaRPr lang="tr-TR" sz="2000" dirty="0" smtClean="0"/>
          </a:p>
          <a:p>
            <a:r>
              <a:rPr lang="tr-TR" sz="2400" b="1" dirty="0" smtClean="0"/>
              <a:t>5-</a:t>
            </a:r>
            <a:r>
              <a:rPr lang="tr-TR" sz="2400" b="1" dirty="0" err="1" smtClean="0"/>
              <a:t>Azasitidin</a:t>
            </a:r>
            <a:r>
              <a:rPr lang="tr-TR" sz="2400" dirty="0" smtClean="0"/>
              <a:t> 75 mg/m2 </a:t>
            </a:r>
            <a:r>
              <a:rPr lang="tr-TR" sz="2400" dirty="0" err="1" smtClean="0"/>
              <a:t>sq</a:t>
            </a:r>
            <a:r>
              <a:rPr lang="tr-TR" sz="2400" dirty="0" smtClean="0"/>
              <a:t>/IV, 7 gün</a:t>
            </a:r>
          </a:p>
          <a:p>
            <a:r>
              <a:rPr lang="tr-TR" sz="2400" b="1" dirty="0" err="1" smtClean="0"/>
              <a:t>Desitabin</a:t>
            </a:r>
            <a:r>
              <a:rPr lang="tr-TR" sz="2400" dirty="0" smtClean="0"/>
              <a:t> 20 mg/m2 IV </a:t>
            </a:r>
            <a:r>
              <a:rPr lang="tr-TR" sz="2400" dirty="0" err="1" smtClean="0"/>
              <a:t>qd</a:t>
            </a:r>
            <a:r>
              <a:rPr lang="tr-TR" sz="2400" dirty="0" smtClean="0"/>
              <a:t>, 5-10 gün</a:t>
            </a:r>
          </a:p>
          <a:p>
            <a:endParaRPr lang="tr-TR" sz="2400" dirty="0" smtClean="0"/>
          </a:p>
          <a:p>
            <a:r>
              <a:rPr lang="tr-TR" sz="2400" dirty="0" smtClean="0"/>
              <a:t>Etkinlik için çok seanslı/aylar süren tedavi gereklidir</a:t>
            </a:r>
          </a:p>
          <a:p>
            <a:r>
              <a:rPr lang="tr-TR" sz="2400" dirty="0" smtClean="0"/>
              <a:t>Stabil hastalıkta tedavi belirsiz bir süre devam eder</a:t>
            </a:r>
          </a:p>
          <a:p>
            <a:r>
              <a:rPr lang="tr-TR" sz="2400" dirty="0" smtClean="0"/>
              <a:t>Yan etkiler: Uzun süreli düşük hücre sayıları, </a:t>
            </a:r>
            <a:r>
              <a:rPr lang="tr-TR" sz="2400" dirty="0" err="1" smtClean="0"/>
              <a:t>infeksiyon</a:t>
            </a:r>
            <a:r>
              <a:rPr lang="tr-TR" sz="2400" dirty="0" smtClean="0"/>
              <a:t> riski, bulantı, kusma, kabızlık, ateş, </a:t>
            </a:r>
            <a:r>
              <a:rPr lang="tr-TR" sz="2400" dirty="0" err="1" smtClean="0"/>
              <a:t>infeksiyon</a:t>
            </a:r>
            <a:r>
              <a:rPr lang="tr-TR" sz="2400" dirty="0" smtClean="0"/>
              <a:t> bölgesi</a:t>
            </a: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513892" y="288811"/>
            <a:ext cx="83785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AML için </a:t>
            </a:r>
            <a:r>
              <a:rPr lang="tr-TR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metilleyici</a:t>
            </a: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ajanlar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980728"/>
            <a:ext cx="2924175" cy="1766887"/>
          </a:xfrm>
          <a:prstGeom prst="rect">
            <a:avLst/>
          </a:prstGeom>
        </p:spPr>
      </p:pic>
      <p:pic>
        <p:nvPicPr>
          <p:cNvPr id="5" name="Picture 3" descr="C:\Users\a\Desktop\ankara_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316970"/>
              </p:ext>
            </p:extLst>
          </p:nvPr>
        </p:nvGraphicFramePr>
        <p:xfrm>
          <a:off x="1115616" y="2420888"/>
          <a:ext cx="684076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Sitogenetik</a:t>
                      </a:r>
                      <a:r>
                        <a:rPr lang="tr-TR" dirty="0" smtClean="0"/>
                        <a:t> /</a:t>
                      </a:r>
                      <a:r>
                        <a:rPr lang="tr-TR" baseline="0" dirty="0" smtClean="0"/>
                        <a:t> moleküler profil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Potansiyel tedavi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Olumlu/orta </a:t>
                      </a:r>
                      <a:r>
                        <a:rPr lang="tr-TR" dirty="0" err="1" smtClean="0"/>
                        <a:t>sitogenetik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7+3, düşük doz Ara-C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Kromozom</a:t>
                      </a:r>
                      <a:r>
                        <a:rPr lang="tr-TR" baseline="0" dirty="0" smtClean="0"/>
                        <a:t> 5/7 anormalliği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Hipometilleyici</a:t>
                      </a:r>
                      <a:r>
                        <a:rPr lang="tr-TR" dirty="0" smtClean="0"/>
                        <a:t> ajanlar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MLL füzyon proteini (11q23)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DOT1L inhibitör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C-kit </a:t>
                      </a:r>
                      <a:r>
                        <a:rPr lang="tr-TR" dirty="0" smtClean="0"/>
                        <a:t>mutasyonu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İmatinib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dasitinib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FLT-3 mutasyonu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Sorafenib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ponatinib</a:t>
                      </a:r>
                      <a:r>
                        <a:rPr lang="tr-TR" dirty="0" smtClean="0"/>
                        <a:t>,  </a:t>
                      </a:r>
                      <a:r>
                        <a:rPr lang="tr-TR" dirty="0" err="1" smtClean="0"/>
                        <a:t>quizartinib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crenolanib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midostaurin</a:t>
                      </a:r>
                      <a:endParaRPr lang="tr-TR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DNMT3A mutasyonu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Yüksek doz DNR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IDH 1/2 mutasyonu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AG120/AG-221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395536" y="764704"/>
            <a:ext cx="85817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AML biyolojisi temelinde hedefli tedavilerin geliştirilmesi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76375" y="228600"/>
            <a:ext cx="6734175" cy="914400"/>
          </a:xfrm>
        </p:spPr>
        <p:txBody>
          <a:bodyPr>
            <a:normAutofit fontScale="90000"/>
          </a:bodyPr>
          <a:lstStyle/>
          <a:p>
            <a:r>
              <a:rPr lang="tr-TR" sz="4800" b="1" smtClean="0">
                <a:solidFill>
                  <a:srgbClr val="960000"/>
                </a:solidFill>
                <a:latin typeface="Calibri" pitchFamily="34" charset="0"/>
              </a:rPr>
              <a:t>AML ve Lösemi Kök Hücresi</a:t>
            </a:r>
          </a:p>
        </p:txBody>
      </p:sp>
      <p:pic>
        <p:nvPicPr>
          <p:cNvPr id="521219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39752" y="1556792"/>
            <a:ext cx="4648506" cy="51130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458" name="Picture 2" descr="res-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888380"/>
            <a:ext cx="8251825" cy="6069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31459" name="Text Box 3"/>
          <p:cNvSpPr txBox="1">
            <a:spLocks noChangeArrowheads="1"/>
          </p:cNvSpPr>
          <p:nvPr/>
        </p:nvSpPr>
        <p:spPr bwMode="auto">
          <a:xfrm>
            <a:off x="539552" y="1132060"/>
            <a:ext cx="5499069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CCFFFF"/>
              </a:buClr>
              <a:buSzPct val="70000"/>
              <a:buFont typeface="Wingdings" pitchFamily="2" charset="2"/>
              <a:buNone/>
            </a:pPr>
            <a:r>
              <a:rPr lang="tr-T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PROF. DR. O.S. SARDAŞ VE KİT EKİBİ- 1988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032448"/>
          </a:xfrm>
        </p:spPr>
        <p:txBody>
          <a:bodyPr/>
          <a:lstStyle/>
          <a:p>
            <a:r>
              <a:rPr lang="tr-TR" sz="2000" dirty="0" smtClean="0"/>
              <a:t>Tanı zamanında medyan yaş 14’tür ama hastalık daha ileri yaşlarda olanlarda da görülebilir</a:t>
            </a:r>
          </a:p>
          <a:p>
            <a:r>
              <a:rPr lang="tr-TR" sz="2000" dirty="0" smtClean="0"/>
              <a:t>Hastaların %60’ı &lt;20 yaşındadır</a:t>
            </a:r>
          </a:p>
          <a:p>
            <a:r>
              <a:rPr lang="tr-TR" sz="2000" dirty="0" smtClean="0"/>
              <a:t>Son 40 yılda </a:t>
            </a:r>
            <a:r>
              <a:rPr lang="tr-TR" sz="2000" dirty="0" err="1" smtClean="0"/>
              <a:t>prognoz</a:t>
            </a:r>
            <a:r>
              <a:rPr lang="tr-TR" sz="2000" dirty="0" smtClean="0"/>
              <a:t> ve sağ kalım anlamlı derecede iyileşmiştir</a:t>
            </a:r>
          </a:p>
          <a:p>
            <a:r>
              <a:rPr lang="tr-TR" sz="2000" dirty="0" smtClean="0"/>
              <a:t>Erişkinlerin </a:t>
            </a:r>
            <a:r>
              <a:rPr lang="tr-TR" sz="2000" dirty="0" err="1" smtClean="0"/>
              <a:t>sonlanımları</a:t>
            </a:r>
            <a:r>
              <a:rPr lang="tr-TR" sz="2000" dirty="0" smtClean="0"/>
              <a:t> çocuk popülasyonun arkasında kalmıştır</a:t>
            </a:r>
          </a:p>
          <a:p>
            <a:r>
              <a:rPr lang="tr-TR" sz="2000" dirty="0" smtClean="0"/>
              <a:t>Erişkinlerde ilk tam </a:t>
            </a:r>
            <a:r>
              <a:rPr lang="tr-TR" sz="2000" dirty="0" err="1" smtClean="0"/>
              <a:t>remisyon</a:t>
            </a:r>
            <a:r>
              <a:rPr lang="tr-TR" sz="2000" dirty="0" smtClean="0"/>
              <a:t> </a:t>
            </a:r>
            <a:r>
              <a:rPr lang="tr-TR" sz="2000" b="1" u="sng" dirty="0" smtClean="0"/>
              <a:t>(TR) oranı %80-90’dır</a:t>
            </a:r>
          </a:p>
          <a:p>
            <a:r>
              <a:rPr lang="tr-TR" sz="2000" dirty="0" smtClean="0"/>
              <a:t>Fakat  sağ kalım   </a:t>
            </a:r>
            <a:r>
              <a:rPr lang="tr-TR" sz="2000" b="1" u="sng" dirty="0" smtClean="0"/>
              <a:t>%30-40’dır</a:t>
            </a:r>
          </a:p>
          <a:p>
            <a:r>
              <a:rPr lang="tr-TR" sz="2000" dirty="0" smtClean="0"/>
              <a:t>&gt;65 yaşındaki hastalarında tedavi </a:t>
            </a:r>
            <a:r>
              <a:rPr lang="tr-TR" sz="2000" dirty="0" err="1" smtClean="0"/>
              <a:t>sonlanımları</a:t>
            </a:r>
            <a:r>
              <a:rPr lang="tr-TR" sz="2000" dirty="0" smtClean="0"/>
              <a:t> kötüdür  </a:t>
            </a:r>
            <a:endParaRPr lang="tr-TR" sz="2000" dirty="0"/>
          </a:p>
        </p:txBody>
      </p:sp>
      <p:sp>
        <p:nvSpPr>
          <p:cNvPr id="2" name="Dikdörtgen 1"/>
          <p:cNvSpPr/>
          <p:nvPr/>
        </p:nvSpPr>
        <p:spPr>
          <a:xfrm>
            <a:off x="1979712" y="404664"/>
            <a:ext cx="53812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Akut </a:t>
            </a:r>
            <a:r>
              <a:rPr lang="tr-TR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Lenfoblastik</a:t>
            </a:r>
            <a:r>
              <a:rPr lang="tr-T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Lösemi (ALL)</a:t>
            </a:r>
          </a:p>
        </p:txBody>
      </p:sp>
      <p:pic>
        <p:nvPicPr>
          <p:cNvPr id="4" name="Picture 3" descr="C:\Users\a\Desktop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99635">
            <a:off x="7710511" y="-73563"/>
            <a:ext cx="1326926" cy="142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2258</TotalTime>
  <Words>2780</Words>
  <Application>Microsoft Office PowerPoint</Application>
  <PresentationFormat>Ekran Gösterisi (4:3)</PresentationFormat>
  <Paragraphs>727</Paragraphs>
  <Slides>84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84</vt:i4>
      </vt:variant>
    </vt:vector>
  </HeadingPairs>
  <TitlesOfParts>
    <vt:vector size="92" baseType="lpstr">
      <vt:lpstr>Arial</vt:lpstr>
      <vt:lpstr>Arial Unicode MS</vt:lpstr>
      <vt:lpstr>Calibri</vt:lpstr>
      <vt:lpstr>Garamond</vt:lpstr>
      <vt:lpstr>Symbol</vt:lpstr>
      <vt:lpstr>Times New Roman</vt:lpstr>
      <vt:lpstr>Wingdings</vt:lpstr>
      <vt:lpstr>Ofis Teması</vt:lpstr>
      <vt:lpstr>AKUT LÖSEMİLER   Prof. Dr. Osman İLHAN AÜTF 1972- </vt:lpstr>
      <vt:lpstr>PowerPoint Sunusu</vt:lpstr>
      <vt:lpstr>Akut Lösemi</vt:lpstr>
      <vt:lpstr>Etiyopatogenez</vt:lpstr>
      <vt:lpstr>Akut Lösemide  Epidemiyoloji-I</vt:lpstr>
      <vt:lpstr>AKUT LÖSEMİLERDE KLİNİK</vt:lpstr>
      <vt:lpstr>Kemik İliği İşgal Edilirse</vt:lpstr>
      <vt:lpstr>PowerPoint Sunusu</vt:lpstr>
      <vt:lpstr>PowerPoint Sunusu</vt:lpstr>
      <vt:lpstr>PowerPoint Sunusu</vt:lpstr>
      <vt:lpstr>PowerPoint Sunusu</vt:lpstr>
      <vt:lpstr>ALL’yi FAB Özelliklerine Göre Sınıflandırma</vt:lpstr>
      <vt:lpstr>ALL’de Sitokimya</vt:lpstr>
      <vt:lpstr>Periodic Asit Schiff: PAS</vt:lpstr>
      <vt:lpstr>NCCN Kılavuzu Versiyon 1.2016 Akut Lenfositik Lösemi</vt:lpstr>
      <vt:lpstr>PowerPoint Sunusu</vt:lpstr>
      <vt:lpstr>B-ALL Alttipleri</vt:lpstr>
      <vt:lpstr>İmmun Fenotiplendirme</vt:lpstr>
      <vt:lpstr>PowerPoint Sunusu</vt:lpstr>
      <vt:lpstr>PowerPoint Sunusu</vt:lpstr>
      <vt:lpstr>Klinik Özellikleri-I</vt:lpstr>
      <vt:lpstr>Klinik Özellikleri-II</vt:lpstr>
      <vt:lpstr>PowerPoint Sunusu</vt:lpstr>
      <vt:lpstr>Yetişkin ALL de  Prognostik Faktörler</vt:lpstr>
      <vt:lpstr>TEDAVİ Genel Prensipler</vt:lpstr>
      <vt:lpstr>Yetişkin ALL de  Risk Değerlendirmesi</vt:lpstr>
      <vt:lpstr>Türk Lösemi Grubu  Akut Lenfoblastik Lösemi  Çalışma Grubu ALL Tedavi Grubu  95-003</vt:lpstr>
      <vt:lpstr>Türk Lösemi Grubu  Akut Lenfoblastik Lösemi Çalışma Grubu  ALL Tedavi Grubu 95-003</vt:lpstr>
      <vt:lpstr>PowerPoint Sunusu</vt:lpstr>
      <vt:lpstr>PowerPoint Sunusu</vt:lpstr>
      <vt:lpstr>PowerPoint Sunusu</vt:lpstr>
      <vt:lpstr>Sık Görülen Lenfositoz Nedenleri</vt:lpstr>
      <vt:lpstr>PowerPoint Sunusu</vt:lpstr>
      <vt:lpstr>PowerPoint Sunusu</vt:lpstr>
      <vt:lpstr>PowerPoint Sunusu</vt:lpstr>
      <vt:lpstr>PowerPoint Sunusu</vt:lpstr>
      <vt:lpstr>PowerPoint Sunusu</vt:lpstr>
      <vt:lpstr>AML’ye Yol Açan  Genetik Hastalıklar</vt:lpstr>
      <vt:lpstr>AML’ye Yol Açan  Çevresel Faktörler</vt:lpstr>
      <vt:lpstr>PowerPoint Sunusu</vt:lpstr>
      <vt:lpstr>AML-WHO SINIFLANDIRMASI (2002)</vt:lpstr>
      <vt:lpstr>AML’DE  FAB SINIFLANDIRMASI</vt:lpstr>
      <vt:lpstr>PowerPoint Sunusu</vt:lpstr>
      <vt:lpstr>PowerPoint Sunusu</vt:lpstr>
      <vt:lpstr>Auer rod’lar</vt:lpstr>
      <vt:lpstr>AML-M2 </vt:lpstr>
      <vt:lpstr>PowerPoint Sunusu</vt:lpstr>
      <vt:lpstr>AML-M4</vt:lpstr>
      <vt:lpstr>M5-a (Monoblastik lösemi)</vt:lpstr>
      <vt:lpstr>AML-M6 </vt:lpstr>
      <vt:lpstr>PowerPoint Sunusu</vt:lpstr>
      <vt:lpstr>PowerPoint Sunusu</vt:lpstr>
      <vt:lpstr>PowerPoint Sunusu</vt:lpstr>
      <vt:lpstr>PowerPoint Sunusu</vt:lpstr>
      <vt:lpstr>AML-M3 peroksidaz pozitif</vt:lpstr>
      <vt:lpstr>PowerPoint Sunusu</vt:lpstr>
      <vt:lpstr>NCCN Kılavuzu Versiyon 2. 2016 Akut Miyeloid Lösemi</vt:lpstr>
      <vt:lpstr>PowerPoint Sunusu</vt:lpstr>
      <vt:lpstr>PowerPoint Sunusu</vt:lpstr>
      <vt:lpstr>KLOROMA - GRANULOSİTİK SARKOM</vt:lpstr>
      <vt:lpstr>AML’DE KLİNİK</vt:lpstr>
      <vt:lpstr>Özel Klinik Durumlar</vt:lpstr>
      <vt:lpstr>AML’DE LABORATUAR-I</vt:lpstr>
      <vt:lpstr>PowerPoint Sunusu</vt:lpstr>
      <vt:lpstr>AML’DE TEDAVİ</vt:lpstr>
      <vt:lpstr>AML’DE TEDAVİ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AML’DE TEDAVİ</vt:lpstr>
      <vt:lpstr>PowerPoint Sunusu</vt:lpstr>
      <vt:lpstr>PowerPoint Sunusu</vt:lpstr>
      <vt:lpstr>PowerPoint Sunusu</vt:lpstr>
      <vt:lpstr>PowerPoint Sunusu</vt:lpstr>
      <vt:lpstr>AML ve Lösemi Kök Hücresi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kenan</dc:creator>
  <cp:lastModifiedBy>user</cp:lastModifiedBy>
  <cp:revision>252</cp:revision>
  <dcterms:created xsi:type="dcterms:W3CDTF">2014-09-23T08:51:29Z</dcterms:created>
  <dcterms:modified xsi:type="dcterms:W3CDTF">2019-12-30T08:20:14Z</dcterms:modified>
</cp:coreProperties>
</file>