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1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50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450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85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80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80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53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88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8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8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44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52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09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0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58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06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72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65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8442" y="1060801"/>
            <a:ext cx="9104968" cy="2087581"/>
          </a:xfrm>
        </p:spPr>
        <p:txBody>
          <a:bodyPr/>
          <a:lstStyle/>
          <a:p>
            <a:r>
              <a:rPr lang="tr-TR" sz="5400" b="1" u="sng" dirty="0">
                <a:latin typeface="Constantia"/>
                <a:cs typeface="Calibri"/>
              </a:rPr>
              <a:t>A.Ü. GAMA MYO.  Elektrik ve Enerji Bölümü</a:t>
            </a:r>
            <a:r>
              <a:rPr lang="tr-TR" sz="5400" b="1" dirty="0">
                <a:latin typeface="Constantia"/>
                <a:cs typeface="Calibri"/>
              </a:rPr>
              <a:t> </a:t>
            </a:r>
            <a:endParaRPr lang="tr-TR" sz="5400">
              <a:latin typeface="Constantia"/>
              <a:cs typeface="Calibri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51442" y="3517379"/>
            <a:ext cx="662096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000" b="1" dirty="0"/>
              <a:t>Temel elektronik </a:t>
            </a:r>
          </a:p>
          <a:p>
            <a:r>
              <a:rPr lang="tr-TR" sz="4000" b="1" dirty="0"/>
              <a:t>7. hafta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12C194-2704-4948-8A3C-041E817A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2C851BB-007E-4DAC-8FE5-F51CA7D4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C58710-AC0A-4EFB-83FD-D03B88E0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84" y="660536"/>
            <a:ext cx="8383578" cy="1400530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4CFCB4-346E-4029-AE99-A2013D2F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75" y="1831246"/>
            <a:ext cx="8635687" cy="46665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/>
              <a:t>V</a:t>
            </a:r>
            <a:r>
              <a:rPr lang="tr-TR" sz="1400" dirty="0"/>
              <a:t>C  </a:t>
            </a:r>
            <a:r>
              <a:rPr lang="tr-TR" dirty="0"/>
              <a:t>gerilimi sabit yani DC olduğu için C</a:t>
            </a:r>
            <a:r>
              <a:rPr lang="tr-TR" sz="1400" dirty="0"/>
              <a:t>2 </a:t>
            </a:r>
            <a:r>
              <a:rPr lang="tr-TR" dirty="0"/>
              <a:t>kondansatörü tarafından R</a:t>
            </a:r>
            <a:r>
              <a:rPr lang="tr-TR" sz="1400" dirty="0"/>
              <a:t>L </a:t>
            </a:r>
            <a:r>
              <a:rPr lang="tr-TR" dirty="0"/>
              <a:t>üzerine geçmesi engellenmekte ve V</a:t>
            </a:r>
            <a:r>
              <a:rPr lang="tr-TR" sz="1400" dirty="0"/>
              <a:t>0</a:t>
            </a:r>
            <a:r>
              <a:rPr lang="tr-TR" dirty="0"/>
              <a:t> çıkış gerilimi de 0V olmaktadır. </a:t>
            </a:r>
            <a:r>
              <a:rPr lang="tr-TR" dirty="0" err="1"/>
              <a:t>Şİmdi</a:t>
            </a:r>
            <a:r>
              <a:rPr lang="tr-TR" dirty="0"/>
              <a:t> </a:t>
            </a:r>
            <a:r>
              <a:rPr lang="tr-TR" dirty="0" err="1"/>
              <a:t>V</a:t>
            </a:r>
            <a:r>
              <a:rPr lang="tr-TR" sz="1400" dirty="0" err="1"/>
              <a:t>i</a:t>
            </a:r>
            <a:r>
              <a:rPr lang="tr-TR" sz="1400" dirty="0"/>
              <a:t> </a:t>
            </a:r>
            <a:r>
              <a:rPr lang="tr-TR" dirty="0"/>
              <a:t>sinyali yönü ve şiddetine bağlı olarak </a:t>
            </a:r>
            <a:r>
              <a:rPr lang="tr-TR" dirty="0" err="1"/>
              <a:t>transistörün</a:t>
            </a:r>
            <a:r>
              <a:rPr lang="tr-TR" dirty="0"/>
              <a:t> beyzindeki DC gerilimi değiştirecektir. Yani V</a:t>
            </a:r>
            <a:r>
              <a:rPr lang="tr-TR" sz="1000" dirty="0"/>
              <a:t>İ </a:t>
            </a:r>
            <a:r>
              <a:rPr lang="tr-TR" dirty="0"/>
              <a:t>sinyali yükselirken V</a:t>
            </a:r>
            <a:r>
              <a:rPr lang="tr-TR" sz="1400" dirty="0"/>
              <a:t>B </a:t>
            </a:r>
            <a:r>
              <a:rPr lang="tr-TR" dirty="0"/>
              <a:t>gerilimi de yükselecek , V</a:t>
            </a:r>
            <a:r>
              <a:rPr lang="tr-TR" sz="1400" dirty="0"/>
              <a:t>İ</a:t>
            </a:r>
            <a:r>
              <a:rPr lang="tr-TR" dirty="0"/>
              <a:t> sinyali azalırken de V</a:t>
            </a:r>
            <a:r>
              <a:rPr lang="tr-TR" sz="1400" dirty="0"/>
              <a:t>B </a:t>
            </a:r>
            <a:r>
              <a:rPr lang="tr-TR" sz="1800" dirty="0"/>
              <a:t>gerilimi azalacaktır. V</a:t>
            </a:r>
            <a:r>
              <a:rPr lang="tr-TR" sz="1400" dirty="0"/>
              <a:t>B </a:t>
            </a:r>
            <a:r>
              <a:rPr lang="tr-TR" dirty="0"/>
              <a:t>gerilimindeki değişim V</a:t>
            </a:r>
            <a:r>
              <a:rPr lang="tr-TR" sz="1400" dirty="0"/>
              <a:t>İ </a:t>
            </a:r>
            <a:r>
              <a:rPr lang="tr-TR" dirty="0"/>
              <a:t>sinyalinin dalga şeklinin aynısıdır. Bildiğimiz gibi V</a:t>
            </a:r>
            <a:r>
              <a:rPr lang="tr-TR" sz="1400" dirty="0"/>
              <a:t>B </a:t>
            </a:r>
            <a:r>
              <a:rPr lang="tr-TR" dirty="0"/>
              <a:t>gerilimi I</a:t>
            </a:r>
            <a:r>
              <a:rPr lang="tr-TR" sz="1400" dirty="0"/>
              <a:t>B </a:t>
            </a:r>
            <a:r>
              <a:rPr lang="tr-TR" dirty="0"/>
              <a:t>akımını oluşturmaktadır. .I </a:t>
            </a:r>
            <a:r>
              <a:rPr lang="tr-TR" sz="1400" dirty="0"/>
              <a:t>B </a:t>
            </a:r>
            <a:r>
              <a:rPr lang="tr-TR" dirty="0"/>
              <a:t>akımı da I</a:t>
            </a:r>
            <a:r>
              <a:rPr lang="tr-TR" sz="1400" dirty="0"/>
              <a:t>C </a:t>
            </a:r>
            <a:r>
              <a:rPr lang="tr-TR" dirty="0"/>
              <a:t>akımını  ….  Bu durumda I</a:t>
            </a:r>
            <a:r>
              <a:rPr lang="tr-TR" sz="1400" dirty="0"/>
              <a:t>C</a:t>
            </a:r>
            <a:r>
              <a:rPr lang="tr-TR" dirty="0"/>
              <a:t> </a:t>
            </a:r>
            <a:r>
              <a:rPr lang="tr-TR" dirty="0" err="1"/>
              <a:t>akımıda</a:t>
            </a:r>
            <a:r>
              <a:rPr lang="tr-TR" dirty="0"/>
              <a:t> V</a:t>
            </a:r>
            <a:r>
              <a:rPr lang="tr-TR" sz="1400" dirty="0"/>
              <a:t>İ</a:t>
            </a:r>
            <a:r>
              <a:rPr lang="tr-TR" dirty="0"/>
              <a:t> giriş sinyalinin şeklinde olacaktır. Yani Vİ giriş gerilimi artarken I</a:t>
            </a:r>
            <a:r>
              <a:rPr lang="tr-TR" sz="1400" dirty="0"/>
              <a:t>B</a:t>
            </a:r>
            <a:r>
              <a:rPr lang="tr-TR" dirty="0"/>
              <a:t> ve I</a:t>
            </a:r>
            <a:r>
              <a:rPr lang="tr-TR" sz="1400" dirty="0"/>
              <a:t>C</a:t>
            </a:r>
            <a:r>
              <a:rPr lang="tr-TR" dirty="0"/>
              <a:t> </a:t>
            </a:r>
            <a:r>
              <a:rPr lang="tr-TR" dirty="0" err="1"/>
              <a:t>akımlarıda</a:t>
            </a:r>
            <a:r>
              <a:rPr lang="tr-TR" dirty="0"/>
              <a:t> artacak </a:t>
            </a:r>
            <a:r>
              <a:rPr lang="tr-TR" dirty="0" err="1"/>
              <a:t>V</a:t>
            </a:r>
            <a:r>
              <a:rPr lang="tr-TR" sz="1400" dirty="0" err="1"/>
              <a:t>i</a:t>
            </a:r>
            <a:r>
              <a:rPr lang="tr-TR" dirty="0"/>
              <a:t> giriş gerilimi azalırken I</a:t>
            </a:r>
            <a:r>
              <a:rPr lang="tr-TR" sz="1400" dirty="0"/>
              <a:t>B</a:t>
            </a:r>
            <a:r>
              <a:rPr lang="tr-TR" dirty="0"/>
              <a:t> ve I</a:t>
            </a:r>
            <a:r>
              <a:rPr lang="tr-TR" sz="1400" dirty="0"/>
              <a:t>C</a:t>
            </a:r>
            <a:r>
              <a:rPr lang="tr-TR" dirty="0"/>
              <a:t> </a:t>
            </a:r>
            <a:r>
              <a:rPr lang="tr-TR" dirty="0" err="1"/>
              <a:t>akımlarıda</a:t>
            </a:r>
            <a:r>
              <a:rPr lang="tr-TR" dirty="0"/>
              <a:t> azalacaktır. Tabi ki I</a:t>
            </a:r>
            <a:r>
              <a:rPr lang="tr-TR" sz="1400" dirty="0"/>
              <a:t>C</a:t>
            </a:r>
            <a:r>
              <a:rPr lang="tr-TR" dirty="0"/>
              <a:t> akımı I</a:t>
            </a:r>
            <a:r>
              <a:rPr lang="tr-TR" sz="1400" dirty="0"/>
              <a:t>B</a:t>
            </a:r>
            <a:r>
              <a:rPr lang="tr-TR" dirty="0"/>
              <a:t> akımından daha fazla olacağı için devremizde bir akım kazancı söz konusudur. Acaba V</a:t>
            </a:r>
            <a:r>
              <a:rPr lang="tr-TR" sz="1400" dirty="0"/>
              <a:t>İ</a:t>
            </a:r>
            <a:r>
              <a:rPr lang="tr-TR" dirty="0"/>
              <a:t> giriş gerilimi artarken V</a:t>
            </a:r>
            <a:r>
              <a:rPr lang="tr-TR" sz="1400" dirty="0"/>
              <a:t>0</a:t>
            </a:r>
            <a:r>
              <a:rPr lang="tr-TR" dirty="0"/>
              <a:t> çıkış gerilimi de artıyor mu? Hayır , V</a:t>
            </a:r>
            <a:r>
              <a:rPr lang="tr-TR" sz="1400" dirty="0"/>
              <a:t>İ</a:t>
            </a:r>
            <a:r>
              <a:rPr lang="tr-TR" dirty="0"/>
              <a:t> giriş gerilimi pozitif yönde yükselirken V</a:t>
            </a:r>
            <a:r>
              <a:rPr lang="tr-TR" sz="1400" dirty="0"/>
              <a:t>0</a:t>
            </a:r>
            <a:r>
              <a:rPr lang="tr-TR" dirty="0"/>
              <a:t> çıkış gerilimi negatif yönde artmaktadır. Bu tip </a:t>
            </a:r>
            <a:r>
              <a:rPr lang="tr-TR" dirty="0" err="1"/>
              <a:t>emitörü</a:t>
            </a:r>
            <a:r>
              <a:rPr lang="tr-TR" dirty="0"/>
              <a:t> topraklı (CE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) devrelerde giriş gerilimi ile çıkış gerilimi arasında 180 derece faz farkı vardır. Çıkış gerilimindeki değişim giriş geriliminden büyük olduğu için bir gerilim kazancı da söz konusudur.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185233-E08A-4A1E-8CBC-DC3CEDC9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1D8256-7A0A-4FAA-8870-771032A0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ACDE40-E377-4453-BC3F-C12B53AB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70" y="560931"/>
            <a:ext cx="7621660" cy="1400530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23147A-FCE8-49FC-9A6F-8691A56B2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17" y="1420316"/>
            <a:ext cx="8909640" cy="48280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CE Kondansatörün Etkisi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Bu kondansatörün DC şartlarda hiçbir etkisi yoktur. Fakat AC sinyallerde üzerine bağlı bulunduğu R</a:t>
            </a:r>
            <a:r>
              <a:rPr lang="tr-TR" sz="1400" dirty="0"/>
              <a:t>E</a:t>
            </a:r>
            <a:r>
              <a:rPr lang="tr-TR" dirty="0"/>
              <a:t> direncini kısa devre edecektir. Bu direncin AC sinyallerde kısa devre olması , I</a:t>
            </a:r>
            <a:r>
              <a:rPr lang="tr-TR" sz="1400" dirty="0"/>
              <a:t>B</a:t>
            </a:r>
            <a:r>
              <a:rPr lang="tr-TR" dirty="0"/>
              <a:t> akımının buna bağlı olarak da I</a:t>
            </a:r>
            <a:r>
              <a:rPr lang="tr-TR" sz="1400" dirty="0"/>
              <a:t>C</a:t>
            </a:r>
            <a:r>
              <a:rPr lang="tr-TR" dirty="0"/>
              <a:t> ve I</a:t>
            </a:r>
            <a:r>
              <a:rPr lang="tr-TR" sz="1400" dirty="0"/>
              <a:t>E</a:t>
            </a:r>
            <a:r>
              <a:rPr lang="tr-TR" dirty="0"/>
              <a:t> akımlarının artmasına neden olacaktır. Yani CE kondansatörü olan devrelerde kazanç CE kondansatörü olmayanlardan daha fazladır .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F23061-C66F-49F8-912F-03F8A06C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676C3D5-315A-49FE-851E-EA4A8F87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8" name="Resim 8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43A4D472-7D09-4581-AD39-6088B8F1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02" y="3695390"/>
            <a:ext cx="3533954" cy="2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698FE4-E881-4206-97E8-1A084601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41" y="639624"/>
            <a:ext cx="8405013" cy="1400530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17653-45AA-4455-BC35-AF5CB54F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Özetleyecek olursak , bir </a:t>
            </a:r>
            <a:r>
              <a:rPr lang="tr-TR" dirty="0" err="1"/>
              <a:t>transistörün</a:t>
            </a:r>
            <a:r>
              <a:rPr lang="tr-TR" dirty="0"/>
              <a:t> AC yükselteç olarak çalışmasında girişine uygulanan sinyalin V</a:t>
            </a:r>
            <a:r>
              <a:rPr lang="tr-TR" sz="1400" dirty="0"/>
              <a:t>B</a:t>
            </a:r>
            <a:r>
              <a:rPr lang="tr-TR" dirty="0"/>
              <a:t> gerilimini buna bağlı olarak I</a:t>
            </a:r>
            <a:r>
              <a:rPr lang="tr-TR" sz="1400" dirty="0"/>
              <a:t>B</a:t>
            </a:r>
            <a:r>
              <a:rPr lang="tr-TR" dirty="0"/>
              <a:t> akımını ve I</a:t>
            </a:r>
            <a:r>
              <a:rPr lang="tr-TR" sz="1400" dirty="0"/>
              <a:t>C</a:t>
            </a:r>
            <a:r>
              <a:rPr lang="tr-TR" dirty="0"/>
              <a:t> akımını değiştirmesinden ibaret olduğu görülmüştür .Ayrıca devredeki kondansatörlerin alternatif akımda kısa devre olarak düşünülmesi gerektiğini kabul etmeliyiz . Bu kondansatörler AC sinyallerde her zaman kısa devre olmaz . Özellikle </a:t>
            </a:r>
            <a:r>
              <a:rPr lang="tr-TR" dirty="0" err="1"/>
              <a:t>Filitre</a:t>
            </a:r>
            <a:r>
              <a:rPr lang="tr-TR" dirty="0"/>
              <a:t> devrelerinde farklı düşünmek gerekir.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84A9A92-1506-416C-81FE-6EC72266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" y="4010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AD8378-CF7C-423A-A148-EED0FE60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0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04A443-879F-4DC1-B44E-F22E1D6E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01" y="1947963"/>
            <a:ext cx="7053542" cy="1400530"/>
          </a:xfrm>
        </p:spPr>
        <p:txBody>
          <a:bodyPr/>
          <a:lstStyle/>
          <a:p>
            <a:pPr algn="ctr"/>
            <a:r>
              <a:rPr lang="tr-TR" sz="5400" b="1" dirty="0"/>
              <a:t>KAYNAKÇA </a:t>
            </a:r>
            <a:br>
              <a:rPr lang="tr-TR" sz="5400" b="1" dirty="0"/>
            </a:br>
            <a:r>
              <a:rPr lang="tr-TR" sz="2200" dirty="0">
                <a:solidFill>
                  <a:srgbClr val="FFFFFF"/>
                </a:solidFill>
              </a:rPr>
              <a:t>http://hilmi.trakya.edu.tr/ders_notlari/elektronik/Transistor_Amplifikator.pdf</a:t>
            </a: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61FF40-4E15-477E-A992-05EAE756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" y="4009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935D2D1-C548-47FF-8C28-8F11600D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09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186243-DF50-42FE-93D5-2CF7EE35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23" y="1423102"/>
            <a:ext cx="7053542" cy="1400530"/>
          </a:xfrm>
        </p:spPr>
        <p:txBody>
          <a:bodyPr/>
          <a:lstStyle/>
          <a:p>
            <a:r>
              <a:rPr lang="tr-TR" sz="5400" b="1" u="sng" dirty="0"/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CEBCA7-83EA-4F42-AE69-E3754733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08" y="2762045"/>
            <a:ext cx="823050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4000" b="1" dirty="0"/>
              <a:t>TRANSİSTÖRLÜ YÜKSELTEÇLER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49A369-03F5-41F2-B6BD-78026BB2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9EA26D-307D-4A71-92D7-1302B5A3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8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9CCF5E-5FE3-4BAA-91AD-D3A5E7A8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83" y="466245"/>
            <a:ext cx="8027459" cy="1400530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36D10C-AC7D-4AA3-A936-5CC9663F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12" y="1335922"/>
            <a:ext cx="880900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Transistörlü AC yükselteçler iki grupta incelenir . Birincisi , Transistörlü devreye uygulanan sinyal çok küçükse örneğin 1mV, 0.01 </a:t>
            </a:r>
            <a:r>
              <a:rPr lang="tr-TR" dirty="0" err="1"/>
              <a:t>mV</a:t>
            </a:r>
            <a:r>
              <a:rPr lang="tr-TR" dirty="0"/>
              <a:t> gibi ise (örneğin , ses frekans ön yükselteçleri , yüksek frekans ön yükselteçleri gibi) o zaman transistörlü devre ''küçük sinyal Yükselteci'' olarak incelenir. Küçük sinyal yükselteçlerini incelemek için </a:t>
            </a:r>
            <a:r>
              <a:rPr lang="tr-TR" dirty="0" err="1"/>
              <a:t>transistörün</a:t>
            </a:r>
            <a:r>
              <a:rPr lang="tr-TR" dirty="0"/>
              <a:t> küçük sinyal modelini göz önüne almak gerekir. Bir diğer durum ise ; </a:t>
            </a:r>
            <a:r>
              <a:rPr lang="tr-TR" dirty="0" err="1"/>
              <a:t>transistörün</a:t>
            </a:r>
            <a:r>
              <a:rPr lang="tr-TR" dirty="0"/>
              <a:t> büyük sinyal altında çalışması örneğin güç yükselteci olarak çalışmasıdır . AC sinyal altında </a:t>
            </a:r>
            <a:r>
              <a:rPr lang="tr-TR" dirty="0" err="1"/>
              <a:t>transistörler</a:t>
            </a:r>
            <a:r>
              <a:rPr lang="tr-TR" dirty="0"/>
              <a:t> özellikle çalışacakları frekansa göre de farklılıklar göstermektedir.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E78FB2E-843C-4AC8-BD8C-E6638790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5CE09CC-A81F-4DD4-B38F-7050434A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283842-1F6B-45D7-A90A-659383DC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3" y="574458"/>
            <a:ext cx="7973352" cy="1400530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pic>
        <p:nvPicPr>
          <p:cNvPr id="8" name="Resim 8" descr="nesne, anten içeren bir resim&#10;&#10;Yüksek güvenilirlikle oluşturulmuş açıklama">
            <a:extLst>
              <a:ext uri="{FF2B5EF4-FFF2-40B4-BE49-F238E27FC236}">
                <a16:creationId xmlns:a16="http://schemas.microsoft.com/office/drawing/2014/main" id="{609100F9-FDD9-44DE-8F16-09E41130E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12" y="3061687"/>
            <a:ext cx="3593262" cy="27746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ADEFBF8-0A01-4930-BDBA-3D36AEE3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DAE2465-4F38-4A56-AF3C-02855862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E9ED0A7-29B4-476D-976A-90B6ECBD9858}"/>
              </a:ext>
            </a:extLst>
          </p:cNvPr>
          <p:cNvSpPr txBox="1"/>
          <p:nvPr/>
        </p:nvSpPr>
        <p:spPr>
          <a:xfrm>
            <a:off x="212972" y="1697198"/>
            <a:ext cx="8933969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dirty="0"/>
              <a:t>Aşağıda solda Şekil 1' de </a:t>
            </a:r>
            <a:r>
              <a:rPr lang="tr-TR" dirty="0" err="1"/>
              <a:t>emitörü</a:t>
            </a:r>
            <a:r>
              <a:rPr lang="tr-TR" dirty="0"/>
              <a:t> topraklı bir transistörlü devre görülmektedir. R</a:t>
            </a:r>
            <a:r>
              <a:rPr lang="tr-TR" sz="1500" dirty="0"/>
              <a:t>1</a:t>
            </a:r>
            <a:r>
              <a:rPr lang="tr-TR" dirty="0"/>
              <a:t>, R</a:t>
            </a:r>
            <a:r>
              <a:rPr lang="tr-TR" sz="1500" dirty="0"/>
              <a:t>2</a:t>
            </a:r>
            <a:r>
              <a:rPr lang="tr-TR" dirty="0"/>
              <a:t>, R</a:t>
            </a:r>
            <a:r>
              <a:rPr lang="tr-TR" sz="1500" dirty="0"/>
              <a:t>C</a:t>
            </a:r>
            <a:r>
              <a:rPr lang="tr-TR" dirty="0"/>
              <a:t> ve R</a:t>
            </a:r>
            <a:r>
              <a:rPr lang="tr-TR" sz="1500" dirty="0"/>
              <a:t>E </a:t>
            </a:r>
            <a:r>
              <a:rPr lang="tr-TR" dirty="0"/>
              <a:t>dirençleri </a:t>
            </a:r>
            <a:r>
              <a:rPr lang="tr-TR" dirty="0" err="1"/>
              <a:t>transistörün</a:t>
            </a:r>
            <a:r>
              <a:rPr lang="tr-TR" dirty="0"/>
              <a:t> </a:t>
            </a:r>
            <a:r>
              <a:rPr lang="tr-TR" dirty="0" err="1"/>
              <a:t>bayaslanmasını</a:t>
            </a:r>
            <a:r>
              <a:rPr lang="tr-TR" dirty="0"/>
              <a:t> (</a:t>
            </a:r>
            <a:r>
              <a:rPr lang="tr-TR" dirty="0" err="1"/>
              <a:t>kutuplanmasını</a:t>
            </a:r>
            <a:r>
              <a:rPr lang="tr-TR" dirty="0"/>
              <a:t> yani DC olarak istenilen yerde çalışmasını </a:t>
            </a:r>
            <a:r>
              <a:rPr lang="tr-TR" dirty="0" err="1"/>
              <a:t>sağlamaj</a:t>
            </a:r>
            <a:r>
              <a:rPr lang="tr-TR" dirty="0"/>
              <a:t> içindir. </a:t>
            </a:r>
            <a:r>
              <a:rPr lang="tr-TR" dirty="0" err="1"/>
              <a:t>DAha</a:t>
            </a:r>
            <a:r>
              <a:rPr lang="tr-TR" dirty="0"/>
              <a:t> sonra Şekil 2' de AC bir sinyal </a:t>
            </a:r>
            <a:r>
              <a:rPr lang="tr-TR" dirty="0" err="1"/>
              <a:t>uygulanmıi</a:t>
            </a:r>
            <a:r>
              <a:rPr lang="tr-TR" dirty="0"/>
              <a:t> olsun </a:t>
            </a:r>
          </a:p>
        </p:txBody>
      </p:sp>
      <p:pic>
        <p:nvPicPr>
          <p:cNvPr id="11" name="Resim 11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376ACE13-A37F-4897-B351-FEE87FB67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87" y="3056019"/>
            <a:ext cx="3605841" cy="2787546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D022AF0-E77C-4FAD-8F72-38654CF4760B}"/>
              </a:ext>
            </a:extLst>
          </p:cNvPr>
          <p:cNvSpPr txBox="1"/>
          <p:nvPr/>
        </p:nvSpPr>
        <p:spPr>
          <a:xfrm>
            <a:off x="752080" y="595306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Şekil 1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B28D281-E758-424C-AFF2-FD7CCC18703F}"/>
              </a:ext>
            </a:extLst>
          </p:cNvPr>
          <p:cNvSpPr txBox="1"/>
          <p:nvPr/>
        </p:nvSpPr>
        <p:spPr>
          <a:xfrm>
            <a:off x="5175287" y="595306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Şekil 2</a:t>
            </a:r>
          </a:p>
        </p:txBody>
      </p:sp>
    </p:spTree>
    <p:extLst>
      <p:ext uri="{BB962C8B-B14F-4D97-AF65-F5344CB8AC3E}">
        <p14:creationId xmlns:p14="http://schemas.microsoft.com/office/powerpoint/2010/main" val="321113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1BF00A-4073-4D89-8594-29320451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16" y="533878"/>
            <a:ext cx="8189778" cy="1400530"/>
          </a:xfrm>
        </p:spPr>
        <p:txBody>
          <a:bodyPr/>
          <a:lstStyle/>
          <a:p>
            <a:r>
              <a:rPr lang="tr-TR" b="1" dirty="0"/>
              <a:t>TRANSİSTÖRLÜ YÜKSELTEÇLER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1D533E-44E1-4A81-B7EF-140C36CA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92" y="1755333"/>
            <a:ext cx="871184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Burada iki güç kaynağı ( biri AC diğeri DC) birbirine bağlandığında neler olduğunu inceleyelim. Başlangıçta S anahtarı açık olsun . R</a:t>
            </a:r>
            <a:r>
              <a:rPr lang="tr-TR" sz="1500" dirty="0"/>
              <a:t>1</a:t>
            </a:r>
            <a:r>
              <a:rPr lang="tr-TR" dirty="0"/>
              <a:t>, R</a:t>
            </a:r>
            <a:r>
              <a:rPr lang="tr-TR" sz="1500" dirty="0"/>
              <a:t>2 </a:t>
            </a:r>
            <a:r>
              <a:rPr lang="tr-TR" dirty="0"/>
              <a:t> ve </a:t>
            </a:r>
            <a:r>
              <a:rPr lang="tr-TR" dirty="0" err="1"/>
              <a:t>V</a:t>
            </a:r>
            <a:r>
              <a:rPr lang="tr-TR" sz="1500" dirty="0" err="1"/>
              <a:t>cc</a:t>
            </a:r>
            <a:r>
              <a:rPr lang="tr-TR" dirty="0"/>
              <a:t> den oluşan devre kısmını sadeleştirelim . Bu durumda ;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15692D-B02D-47CA-85CE-EDC2D928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90FC07D-AC80-4180-9137-F6CA664C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3CD8C2A3-B185-44B8-83F7-D750491D3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8" y="3170756"/>
            <a:ext cx="8951921" cy="31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519713-155A-4DBA-9592-410C6A98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3" y="547404"/>
            <a:ext cx="7756926" cy="1400530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pic>
        <p:nvPicPr>
          <p:cNvPr id="12" name="Resim 12" descr="anten içeren bir resim&#10;&#10;Yüksek güvenilirlikle oluşturulmuş açıklama">
            <a:extLst>
              <a:ext uri="{FF2B5EF4-FFF2-40B4-BE49-F238E27FC236}">
                <a16:creationId xmlns:a16="http://schemas.microsoft.com/office/drawing/2014/main" id="{C2D36077-27D2-4EC0-AD77-C803E8793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66" y="1589955"/>
            <a:ext cx="4130187" cy="24701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CE55BA6-86A9-49A7-8967-E3A2ECF0E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5877F48-704D-4EEE-88DE-1C7531AB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2FEF4667-B3BD-4678-B991-F2B773922C08}"/>
              </a:ext>
            </a:extLst>
          </p:cNvPr>
          <p:cNvSpPr txBox="1"/>
          <p:nvPr/>
        </p:nvSpPr>
        <p:spPr>
          <a:xfrm>
            <a:off x="4551872" y="1654834"/>
            <a:ext cx="4454105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Şimdi S anahtarını kapatalım . Kondansatör DC gerilimi bildiğiniz gibi geçirmez . AC gerilimi ise geçirir. AC sinyal B noktasında aynen görülecektir. B noktasında aynı zamanda DC gerilimde olduğu için buradaki bileşke gerilim AC ve DC sinyallerin toplamı olacaktır.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AED66C8-A4D4-44DF-9D66-6F54E1922BB3}"/>
              </a:ext>
            </a:extLst>
          </p:cNvPr>
          <p:cNvSpPr txBox="1"/>
          <p:nvPr/>
        </p:nvSpPr>
        <p:spPr>
          <a:xfrm>
            <a:off x="-173260" y="4694155"/>
            <a:ext cx="571931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V</a:t>
            </a:r>
            <a:r>
              <a:rPr lang="tr-TR" sz="1400" dirty="0"/>
              <a:t>B TOPLAM = </a:t>
            </a:r>
            <a:r>
              <a:rPr lang="tr-TR" dirty="0"/>
              <a:t>V</a:t>
            </a:r>
            <a:r>
              <a:rPr lang="tr-TR" sz="1400" dirty="0"/>
              <a:t>B + </a:t>
            </a:r>
            <a:r>
              <a:rPr lang="tr-TR" dirty="0"/>
              <a:t>V</a:t>
            </a:r>
            <a:r>
              <a:rPr lang="tr-TR" sz="1400" dirty="0"/>
              <a:t>İ</a:t>
            </a:r>
          </a:p>
          <a:p>
            <a:pPr algn="ctr"/>
            <a:r>
              <a:rPr lang="tr-TR" dirty="0"/>
              <a:t>Bu durumu grafik olarak şekillerde</a:t>
            </a:r>
          </a:p>
          <a:p>
            <a:pPr algn="ctr"/>
            <a:r>
              <a:rPr lang="tr-TR" dirty="0"/>
              <a:t> görülmektedir. </a:t>
            </a:r>
            <a:endParaRPr lang="tr-TR"/>
          </a:p>
        </p:txBody>
      </p:sp>
      <p:pic>
        <p:nvPicPr>
          <p:cNvPr id="16" name="Resim 16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E2768C72-52F3-4290-B8BB-ABECE796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22" y="4224761"/>
            <a:ext cx="4037162" cy="24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201D17-27EC-4D56-89F1-181D9B53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60" y="613412"/>
            <a:ext cx="8257411" cy="1387004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99669D-6523-4233-887D-8498258E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58" y="1348566"/>
            <a:ext cx="8919665" cy="5497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1800" dirty="0"/>
              <a:t>Grafikten de anlaşılacağı gibi </a:t>
            </a:r>
            <a:r>
              <a:rPr lang="tr-TR" sz="1800" dirty="0" err="1"/>
              <a:t>Vi</a:t>
            </a:r>
            <a:r>
              <a:rPr lang="tr-TR" sz="1800" dirty="0"/>
              <a:t> AC gerilimi V</a:t>
            </a:r>
            <a:r>
              <a:rPr lang="tr-TR" sz="1500" dirty="0"/>
              <a:t>B</a:t>
            </a:r>
            <a:r>
              <a:rPr lang="tr-TR" sz="1800" dirty="0"/>
              <a:t>  DC gerilimini değiştirmektedir. Bildiğimiz gibi </a:t>
            </a:r>
            <a:r>
              <a:rPr lang="tr-TR" sz="1800" dirty="0" err="1"/>
              <a:t>beyz</a:t>
            </a:r>
            <a:r>
              <a:rPr lang="tr-TR" sz="1800" dirty="0"/>
              <a:t> akımını V</a:t>
            </a:r>
            <a:r>
              <a:rPr lang="tr-TR" sz="1000" dirty="0"/>
              <a:t>B </a:t>
            </a:r>
            <a:r>
              <a:rPr lang="tr-TR" sz="1800" dirty="0"/>
              <a:t>gerilimi oluşturmaktaydı . Eğer V</a:t>
            </a:r>
            <a:r>
              <a:rPr lang="tr-TR" sz="1000" dirty="0"/>
              <a:t>B </a:t>
            </a:r>
            <a:r>
              <a:rPr lang="tr-TR" sz="1800" dirty="0"/>
              <a:t>gerilimi değişiyorsa I</a:t>
            </a:r>
            <a:r>
              <a:rPr lang="tr-TR" sz="1000" dirty="0"/>
              <a:t>B </a:t>
            </a:r>
            <a:r>
              <a:rPr lang="tr-TR" sz="1800" dirty="0"/>
              <a:t>akımı da buna bağlı olarak I</a:t>
            </a:r>
            <a:r>
              <a:rPr lang="tr-TR" sz="1000" dirty="0"/>
              <a:t>C </a:t>
            </a:r>
            <a:r>
              <a:rPr lang="tr-TR" sz="1800" dirty="0"/>
              <a:t>akımları da değişecektir. Bu </a:t>
            </a:r>
            <a:r>
              <a:rPr lang="tr-TR" sz="1800" dirty="0" err="1"/>
              <a:t>değişilklik</a:t>
            </a:r>
            <a:r>
              <a:rPr lang="tr-TR" sz="1800" dirty="0"/>
              <a:t> girişe uygulanan AC </a:t>
            </a:r>
            <a:r>
              <a:rPr lang="tr-TR" sz="1800" dirty="0" err="1"/>
              <a:t>sinyaln</a:t>
            </a:r>
            <a:r>
              <a:rPr lang="tr-TR" sz="1800" dirty="0"/>
              <a:t> şekli biçiminde olacaktır. Bir kondansatör DC gerilimi hiç geçirmez . AC gerilime ise bir direnç gösterir. Bu dirence AC sinyallerde empedans denir. Devredeki kondansatörlerin empedansı devredeki bağlı oldukları </a:t>
            </a:r>
            <a:r>
              <a:rPr lang="tr-TR" sz="1800" dirty="0" err="1"/>
              <a:t>eğdeğer</a:t>
            </a:r>
            <a:r>
              <a:rPr lang="tr-TR" sz="1800" dirty="0"/>
              <a:t> direncin (giriş devreleri için R</a:t>
            </a:r>
            <a:r>
              <a:rPr lang="tr-TR" sz="1000" dirty="0"/>
              <a:t>B</a:t>
            </a:r>
            <a:r>
              <a:rPr lang="tr-TR" sz="1800" dirty="0"/>
              <a:t> eşdeğer direnci , yada R</a:t>
            </a:r>
            <a:r>
              <a:rPr lang="tr-TR" sz="1000" dirty="0"/>
              <a:t>E </a:t>
            </a:r>
            <a:r>
              <a:rPr lang="tr-TR" sz="1800" dirty="0" err="1"/>
              <a:t>emitör</a:t>
            </a:r>
            <a:r>
              <a:rPr lang="tr-TR" sz="1800" dirty="0"/>
              <a:t> direnci yada R</a:t>
            </a:r>
            <a:r>
              <a:rPr lang="tr-TR" sz="1000" dirty="0"/>
              <a:t>L </a:t>
            </a:r>
            <a:r>
              <a:rPr lang="tr-TR" sz="1800" dirty="0"/>
              <a:t> yük direnci ) en çok 1/10 u kadar olursa kondansatörlerin direnci ihmal edilir. Kondansatörlerin empedansı AC sinyalin frekansına ters orantılı olarak bağlıdır. Kondansatörlerde frekans yükseldikçe empedans azalır. Bir kondansatörün empedansı X</a:t>
            </a:r>
            <a:r>
              <a:rPr lang="tr-TR" sz="1000" dirty="0"/>
              <a:t>C</a:t>
            </a:r>
            <a:r>
              <a:rPr lang="tr-TR" sz="1800" dirty="0"/>
              <a:t> ile gösterilir. Birimi </a:t>
            </a:r>
            <a:r>
              <a:rPr lang="tr-TR" sz="1800" dirty="0" err="1"/>
              <a:t>ohm</a:t>
            </a:r>
            <a:r>
              <a:rPr lang="tr-TR" sz="1800" dirty="0"/>
              <a:t> ' dur .</a:t>
            </a:r>
          </a:p>
          <a:p>
            <a:pPr>
              <a:buClr>
                <a:srgbClr val="8AD0D6"/>
              </a:buClr>
            </a:pPr>
            <a:endParaRPr lang="tr-TR" sz="1800" dirty="0"/>
          </a:p>
          <a:p>
            <a:pPr>
              <a:buClr>
                <a:srgbClr val="8AD0D6"/>
              </a:buClr>
            </a:pPr>
            <a:r>
              <a:rPr lang="tr-TR" sz="1800" dirty="0"/>
              <a:t>Bilindiği gibi bobinler DC sinyallere 0 </a:t>
            </a:r>
            <a:r>
              <a:rPr lang="tr-TR" sz="1800" dirty="0" err="1"/>
              <a:t>ohm</a:t>
            </a:r>
            <a:r>
              <a:rPr lang="tr-TR" sz="1800" dirty="0"/>
              <a:t> direnç gösterirler . AC sinyallere ise doğru orantılı olarak bağlıdırlar. Bobinlerde frekans yükseldikçe empedans çoğalır Bir bobinin empedansı X</a:t>
            </a:r>
            <a:r>
              <a:rPr lang="tr-TR" sz="1000" dirty="0"/>
              <a:t>L </a:t>
            </a:r>
            <a:r>
              <a:rPr lang="tr-TR" sz="1800" dirty="0"/>
              <a:t> olarak gösterilir. Birimi </a:t>
            </a:r>
            <a:r>
              <a:rPr lang="tr-TR" sz="1800" dirty="0" err="1"/>
              <a:t>ohm</a:t>
            </a:r>
            <a:r>
              <a:rPr lang="tr-TR" sz="1800" dirty="0"/>
              <a:t>' dur . </a:t>
            </a:r>
          </a:p>
          <a:p>
            <a:pPr>
              <a:buClr>
                <a:srgbClr val="8AD0D6"/>
              </a:buClr>
            </a:pPr>
            <a:endParaRPr lang="tr-TR" sz="1800" dirty="0"/>
          </a:p>
          <a:p>
            <a:pPr>
              <a:buClr>
                <a:srgbClr val="8AD0D6"/>
              </a:buClr>
            </a:pPr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58DE07-07DA-47A7-8034-51A08068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F6FA29-856D-4A3F-B43D-349F55A5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4" name="Resim 5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A694EC9E-190A-4729-B831-A8DCDE0D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43" y="4745317"/>
            <a:ext cx="2743200" cy="415374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9507360B-B804-45E9-B54A-C4A6AD372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7" y="6139728"/>
            <a:ext cx="2615045" cy="3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F83AB8-D986-4348-A265-96AABB9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929" y="702100"/>
            <a:ext cx="8217323" cy="1400530"/>
          </a:xfrm>
        </p:spPr>
        <p:txBody>
          <a:bodyPr/>
          <a:lstStyle/>
          <a:p>
            <a:r>
              <a:rPr lang="tr-TR" b="1" dirty="0"/>
              <a:t>TRANSİSTÖRLÜ YÜKSELTEÇLER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3DAD79-0D73-43AF-A8F9-3CFE6006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75" y="1664992"/>
            <a:ext cx="855256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Şimdi birinci şeklimizin nasıl AC yükselteç olarak çalıştığını görelim . Aşağıdaki şekle dikkat ederseniz C</a:t>
            </a:r>
            <a:r>
              <a:rPr lang="tr-TR" sz="1400" dirty="0"/>
              <a:t>E </a:t>
            </a:r>
            <a:r>
              <a:rPr lang="tr-TR" dirty="0"/>
              <a:t>kondansatörü konulmamış .Aşağıdaki şekil </a:t>
            </a:r>
            <a:r>
              <a:rPr lang="tr-TR" dirty="0" err="1"/>
              <a:t>Emitörü</a:t>
            </a:r>
            <a:r>
              <a:rPr lang="tr-TR" dirty="0"/>
              <a:t> topraklı bir devredir. </a:t>
            </a:r>
          </a:p>
          <a:p>
            <a:pPr>
              <a:buClr>
                <a:srgbClr val="8AD0D6"/>
              </a:buClr>
            </a:pPr>
            <a:endParaRPr lang="tr-TR" dirty="0"/>
          </a:p>
        </p:txBody>
      </p:sp>
      <p:pic>
        <p:nvPicPr>
          <p:cNvPr id="4" name="Resim 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00F087E2-5596-41A8-9A1C-AEA2897B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2956214"/>
            <a:ext cx="3920836" cy="278822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60ECF6C-D503-4B45-85BF-E801164D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" y="4011"/>
            <a:ext cx="932090" cy="93209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CFC2139-A1CE-47AE-B0A8-0F2882C9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C244AB-CBDD-4F43-A21C-62640A94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75" y="729809"/>
            <a:ext cx="7635432" cy="1386676"/>
          </a:xfrm>
        </p:spPr>
        <p:txBody>
          <a:bodyPr/>
          <a:lstStyle/>
          <a:p>
            <a:r>
              <a:rPr lang="tr-TR" b="1" dirty="0"/>
              <a:t>TRANSİSTÖRLÜ YÜKSELTEÇLER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1DAB58-2F83-4C21-B252-6DB3FCFE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39" y="1845101"/>
            <a:ext cx="8746524" cy="4735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Devremizdeki </a:t>
            </a:r>
            <a:r>
              <a:rPr lang="tr-TR" dirty="0" err="1"/>
              <a:t>Vi</a:t>
            </a:r>
            <a:r>
              <a:rPr lang="tr-TR" dirty="0"/>
              <a:t> giriş sinyalinin başlangıçta 0v olduğunu ya da </a:t>
            </a:r>
            <a:r>
              <a:rPr lang="tr-TR" dirty="0" err="1"/>
              <a:t>uydulanmadğını</a:t>
            </a:r>
            <a:r>
              <a:rPr lang="tr-TR" dirty="0"/>
              <a:t> varsayalım . Bu durumda </a:t>
            </a:r>
            <a:r>
              <a:rPr lang="tr-TR" dirty="0" err="1"/>
              <a:t>transistör</a:t>
            </a:r>
            <a:r>
              <a:rPr lang="tr-TR" dirty="0"/>
              <a:t> üzerinden sabit olarak geçen I</a:t>
            </a:r>
            <a:r>
              <a:rPr lang="tr-TR" sz="1400" dirty="0"/>
              <a:t>C </a:t>
            </a:r>
            <a:r>
              <a:rPr lang="tr-TR" dirty="0"/>
              <a:t>akımı </a:t>
            </a:r>
            <a:r>
              <a:rPr lang="tr-TR" dirty="0" err="1"/>
              <a:t>kollektörle</a:t>
            </a:r>
            <a:r>
              <a:rPr lang="tr-TR" dirty="0"/>
              <a:t> toprak arasında sabit bir gerilim oluşturacaktır. Bu durumu grafiklerde de görmekteyiz.</a:t>
            </a:r>
          </a:p>
          <a:p>
            <a:pPr>
              <a:buClr>
                <a:srgbClr val="8AD0D6"/>
              </a:buClr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B25A84-AFC4-4140-BDDE-E13841EE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EFA45D-D345-46F5-A753-84E4043B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  <p:pic>
        <p:nvPicPr>
          <p:cNvPr id="10" name="Resim 10" descr="metin, harita içeren bir resim&#10;&#10;Çok yüksek güvenilirlikle oluşturulmuş açıklama">
            <a:extLst>
              <a:ext uri="{FF2B5EF4-FFF2-40B4-BE49-F238E27FC236}">
                <a16:creationId xmlns:a16="http://schemas.microsoft.com/office/drawing/2014/main" id="{9F036374-D15A-4503-9E22-AF269253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91" y="3320460"/>
            <a:ext cx="4696690" cy="34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İyon</vt:lpstr>
      <vt:lpstr>A.Ü. GAMA MYO.  Elektrik ve Enerji Bölümü </vt:lpstr>
      <vt:lpstr>İÇİNDEKİLER</vt:lpstr>
      <vt:lpstr>TRANSİSTÖRLÜ YÜKSELTEÇLER</vt:lpstr>
      <vt:lpstr>TRANSİSTÖRLÜ YÜKSELTEÇLER</vt:lpstr>
      <vt:lpstr>TRANSİSTÖRLÜ YÜKSELTEÇLER </vt:lpstr>
      <vt:lpstr>TRANSİSTÖRLÜ YÜKSELTEÇLER</vt:lpstr>
      <vt:lpstr>TRANSİSTÖRLÜ YÜKSELTEÇLER</vt:lpstr>
      <vt:lpstr>TRANSİSTÖRLÜ YÜKSELTEÇLER </vt:lpstr>
      <vt:lpstr>TRANSİSTÖRLÜ YÜKSELTEÇLER</vt:lpstr>
      <vt:lpstr>TRANSİSTÖRLÜ YÜKSELTEÇLER</vt:lpstr>
      <vt:lpstr>TRANSİSTÖRLÜ YÜKSELTEÇLER</vt:lpstr>
      <vt:lpstr>TRANSİSTÖRLÜ YÜKSELTEÇLER</vt:lpstr>
      <vt:lpstr>KAYNAKÇA  http://hilmi.trakya.edu.tr/ders_notlari/elektronik/Transistor_Amplifikator.pdf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  Elektrik ve Enerji Bölümü </dc:title>
  <dc:creator/>
  <cp:lastModifiedBy/>
  <cp:revision>7</cp:revision>
  <dcterms:created xsi:type="dcterms:W3CDTF">2012-08-15T22:53:30Z</dcterms:created>
  <dcterms:modified xsi:type="dcterms:W3CDTF">2018-04-24T18:59:35Z</dcterms:modified>
</cp:coreProperties>
</file>