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70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5110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06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69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4151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177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091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79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02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339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63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516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9F102-6F9C-4296-A42D-6B91D27AECAE}" type="datetimeFigureOut">
              <a:rPr lang="tr-TR" smtClean="0"/>
              <a:t>31.03.2020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4725A-9C5C-4C75-84FB-EAD60FCC43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066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REHABİLİTASYON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75656" y="3284984"/>
            <a:ext cx="6400800" cy="1392560"/>
          </a:xfrm>
        </p:spPr>
        <p:txBody>
          <a:bodyPr>
            <a:normAutofit fontScale="92500" lnSpcReduction="20000"/>
          </a:bodyPr>
          <a:lstStyle/>
          <a:p>
            <a:endParaRPr lang="tr-TR" dirty="0" smtClean="0"/>
          </a:p>
          <a:p>
            <a:r>
              <a:rPr lang="tr-TR" dirty="0" smtClean="0"/>
              <a:t>Psikolojik ve Sosyal Rehabilitasyonun Tanımı, Amacı</a:t>
            </a:r>
            <a:r>
              <a:rPr lang="tr-TR" smtClean="0"/>
              <a:t>, </a:t>
            </a:r>
            <a:r>
              <a:rPr lang="tr-TR" smtClean="0"/>
              <a:t>İşlevleri-devamı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841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Sonuç yerine…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tr-TR" dirty="0" smtClean="0"/>
              <a:t>Tıptaki gelişmeler, yaşam standardının yükselmesi, demografik dönüşüm ve diğer alanda yaşanan gelişmeler neticesinde rehabilitasyon kapsamına giren hastalıklar değişmiştir.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183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70C0"/>
                </a:solidFill>
              </a:rPr>
              <a:t>Sonuç yerine…</a:t>
            </a:r>
            <a:endParaRPr lang="tr-TR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Sadece fiziksel ve ruhsal hastalıkların sosyal rehabilitasyonundan söz edilmemektedir.</a:t>
            </a:r>
          </a:p>
          <a:p>
            <a:pPr algn="just"/>
            <a:r>
              <a:rPr lang="tr-TR" dirty="0" smtClean="0"/>
              <a:t>Günümüzde AIDS, tüberküloz, yanık hastaları, böbrek hastaları, sokak çocukları, bağımlılar, suçlular, kronik hastalıklar, uyum sorunu yaşayanlar, göçmenler gibi grupların da sosyal rehabilitasyonundan söz edilmektedir.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39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tr-TR" dirty="0" err="1">
                <a:solidFill>
                  <a:prstClr val="black"/>
                </a:solidFill>
              </a:rPr>
              <a:t>Aykara</a:t>
            </a:r>
            <a:r>
              <a:rPr lang="tr-TR" dirty="0">
                <a:solidFill>
                  <a:prstClr val="black"/>
                </a:solidFill>
              </a:rPr>
              <a:t>, A. (2018), </a:t>
            </a:r>
            <a:r>
              <a:rPr lang="tr-TR" i="1" dirty="0">
                <a:solidFill>
                  <a:prstClr val="black"/>
                </a:solidFill>
              </a:rPr>
              <a:t>«Psikolojik ve Sosyal Rehabilitasyonun Tanımı, Amacı ve İşlevleri»</a:t>
            </a:r>
            <a:r>
              <a:rPr lang="tr-TR" dirty="0">
                <a:solidFill>
                  <a:prstClr val="black"/>
                </a:solidFill>
              </a:rPr>
              <a:t>, E. </a:t>
            </a:r>
            <a:r>
              <a:rPr lang="tr-TR" dirty="0" err="1">
                <a:solidFill>
                  <a:prstClr val="black"/>
                </a:solidFill>
              </a:rPr>
              <a:t>Özmete</a:t>
            </a:r>
            <a:r>
              <a:rPr lang="tr-TR" dirty="0">
                <a:solidFill>
                  <a:prstClr val="black"/>
                </a:solidFill>
              </a:rPr>
              <a:t>&amp; G. Baştuğ (Ed.) Yaşlılarda Psikolojik ve Sosyal Rehabilitasyon, s. 11-20, Hedef CS Basın Yayın, Ankara.</a:t>
            </a:r>
          </a:p>
          <a:p>
            <a:pPr lvl="0" algn="just"/>
            <a:r>
              <a:rPr lang="tr-TR" dirty="0">
                <a:solidFill>
                  <a:prstClr val="black"/>
                </a:solidFill>
              </a:rPr>
              <a:t>MEGEP, 2016. </a:t>
            </a:r>
            <a:r>
              <a:rPr lang="tr-TR" i="1" dirty="0">
                <a:solidFill>
                  <a:prstClr val="black"/>
                </a:solidFill>
              </a:rPr>
              <a:t>Rehabilitasyon Hizmetleri</a:t>
            </a:r>
            <a:r>
              <a:rPr lang="tr-TR" dirty="0">
                <a:solidFill>
                  <a:prstClr val="black"/>
                </a:solidFill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989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Yaşlı Bireylerde Psikolojik Rehabilitasyonun İşlevleri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tr-TR" dirty="0" smtClean="0"/>
              <a:t>Benlik saygısını ve özgüveni geliştirmeye yönelik hizmetler sağlamak,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/>
              <a:t>Kişilik özellikleri açısından yaşlının güçlü yanlarını ortaya çıkarmak ve desteklemek,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/>
              <a:t>Yaşadıkları zorlukların olumsuz etkilerini gidermek,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/>
              <a:t>Yaşlı bireyleri güçlendirmek.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37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B0F0"/>
                </a:solidFill>
              </a:rPr>
              <a:t>DİKKAT!</a:t>
            </a:r>
            <a:endParaRPr lang="tr-TR" b="1" dirty="0">
              <a:solidFill>
                <a:srgbClr val="00B0F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Yaşlı bireyin rehabilitasyon sürecinin etkin rol oynayan bir unsuru olarak görülmesi ve kendi yaşamına ilişkin kararlar alabilmesine olanak sağlanması önemli bir gerekliliktir !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146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/>
              <a:t>3. Sosyal rehabilitasyon: </a:t>
            </a:r>
            <a:r>
              <a:rPr lang="tr-TR" dirty="0" smtClean="0"/>
              <a:t>Tüm rehabilitasyon sürecini zora sokabilen ekonomik ve sosyal yükümlülükleri azaltmak, bireyin ailesinin, toplumun ve mesleğinin taleplerinin bireye göre ayarlanmasına yardım ederek, onun topluma katılımını amaçlayan rehabilitasyon sürecidir.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8468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Başka bir ifadeyle sosyal rehabilitasyon </a:t>
            </a:r>
            <a:r>
              <a:rPr lang="tr-TR" dirty="0" smtClean="0">
                <a:solidFill>
                  <a:srgbClr val="FF0000"/>
                </a:solidFill>
              </a:rPr>
              <a:t>bireyin yaşam kalitesinin arttırılmasını, toplumla bütünleşmesini ve sosyal statüsünü korumasını veya yeniden kazanmasını sağlamaya yönelik hizmetler</a:t>
            </a:r>
            <a:r>
              <a:rPr lang="tr-TR" dirty="0" smtClean="0"/>
              <a:t> olarak da tanımlanabilir.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904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Sosyal rehabilitasyon, 2. Dünya Savaşı yıllarında toplum içinde yaşayan hastaların sosyal kulüplere kabul edilme ve duygusal destek ihtiyaçlarını karşılamak amacıyla bir araya gelmelerinden sonra gündeme gelmiştir.</a:t>
            </a:r>
          </a:p>
          <a:p>
            <a:pPr algn="just"/>
            <a:r>
              <a:rPr lang="tr-TR" dirty="0" smtClean="0"/>
              <a:t>Amerika’da ortaya çıkmıştır.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505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Sosyal rehabilitasyon özel ihtiyaç grubundaki bireylerin ( korunmaya muhtaç çocuk, aile, yaşlı, kadın, suçlular, engelliler gibi) yaşam kalitesinin arttırılması isteğinin bir sonucu olarak ortaya çıkmıştır.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39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00B0F0"/>
                </a:solidFill>
              </a:rPr>
              <a:t>Yaşlılarda Sosyal Rehabilitasyona Neden İhtiyaç Duyulur?</a:t>
            </a:r>
            <a:endParaRPr lang="tr-TR" b="1" dirty="0">
              <a:solidFill>
                <a:srgbClr val="00B0F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lvl="1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1. </a:t>
            </a:r>
            <a:r>
              <a:rPr lang="tr-TR" dirty="0" smtClean="0"/>
              <a:t>Yaşlılarda</a:t>
            </a:r>
          </a:p>
          <a:p>
            <a:pPr lvl="1" algn="just"/>
            <a:r>
              <a:rPr lang="tr-TR" sz="2400" dirty="0" smtClean="0"/>
              <a:t>Ev içi ve ev dışı yaşamda kısıtlılıklar</a:t>
            </a:r>
          </a:p>
          <a:p>
            <a:pPr lvl="1" algn="just"/>
            <a:r>
              <a:rPr lang="tr-TR" sz="2400" dirty="0" smtClean="0"/>
              <a:t>Sosyal çevrede daralma</a:t>
            </a:r>
          </a:p>
          <a:p>
            <a:pPr lvl="1" algn="just"/>
            <a:r>
              <a:rPr lang="tr-TR" sz="2400" dirty="0" smtClean="0"/>
              <a:t>Eş kaybı</a:t>
            </a:r>
          </a:p>
          <a:p>
            <a:pPr lvl="1" algn="just"/>
            <a:r>
              <a:rPr lang="tr-TR" sz="2400" dirty="0" smtClean="0"/>
              <a:t>Gelirde azalma</a:t>
            </a:r>
          </a:p>
          <a:p>
            <a:pPr lvl="1" algn="just"/>
            <a:r>
              <a:rPr lang="tr-TR" sz="2400" dirty="0" smtClean="0"/>
              <a:t>Sosyal statüde gerilemeye</a:t>
            </a:r>
          </a:p>
          <a:p>
            <a:pPr marL="457200" lvl="1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2. </a:t>
            </a:r>
            <a:r>
              <a:rPr lang="tr-TR" dirty="0" smtClean="0"/>
              <a:t>Sağlık sorunları nedeniyle bakım ve desteğe gereksinim duyma</a:t>
            </a:r>
          </a:p>
          <a:p>
            <a:pPr marL="457200" lvl="1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3. </a:t>
            </a:r>
            <a:r>
              <a:rPr lang="tr-TR" dirty="0" smtClean="0"/>
              <a:t>İşe yaramama duygusu gibi sosyal yaşam değişiklikleri görülmektedir.</a:t>
            </a:r>
          </a:p>
          <a:p>
            <a:pPr marL="457200" lvl="1" indent="0" algn="just">
              <a:buNone/>
            </a:pPr>
            <a:r>
              <a:rPr lang="tr-TR" dirty="0" smtClean="0"/>
              <a:t>	Bu nedenlerden dolayı </a:t>
            </a:r>
            <a:r>
              <a:rPr lang="tr-TR" dirty="0" smtClean="0">
                <a:solidFill>
                  <a:srgbClr val="7030A0"/>
                </a:solidFill>
              </a:rPr>
              <a:t>sosyal rehabilitasyona </a:t>
            </a:r>
            <a:r>
              <a:rPr lang="tr-TR" dirty="0" smtClean="0"/>
              <a:t>ihtiyaç 	duyulmaktadır.</a:t>
            </a:r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>
            <a:off x="5508104" y="1988840"/>
            <a:ext cx="659504" cy="1490682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6444208" y="2007269"/>
            <a:ext cx="13681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Bağlı olarak birçok sosyal aktiviteden vazgeçme</a:t>
            </a:r>
            <a:endParaRPr lang="tr-TR" b="1" dirty="0"/>
          </a:p>
        </p:txBody>
      </p:sp>
      <p:sp>
        <p:nvSpPr>
          <p:cNvPr id="6" name="5-Nokta Yıldız 5"/>
          <p:cNvSpPr/>
          <p:nvPr/>
        </p:nvSpPr>
        <p:spPr>
          <a:xfrm>
            <a:off x="899592" y="5104003"/>
            <a:ext cx="457200" cy="457200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32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B2567"/>
                </a:solidFill>
              </a:rPr>
              <a:t>Yaşlı Bireylerde Sosyal Rehabilitasyonun İşlevleri</a:t>
            </a:r>
            <a:endParaRPr lang="tr-TR" b="1" dirty="0">
              <a:solidFill>
                <a:srgbClr val="FB2567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tr-TR" dirty="0" smtClean="0"/>
              <a:t>Yaşlı bireylerin toplum tarafından «işe yaramaz» olarak görülmesinin önüne geçmek,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/>
              <a:t>Bireylerin boş zamanlarını değerlendirebilecekleri etkinliklerde yer almalarını sağlamak,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/>
              <a:t>Bireye yeni sosyal beceriler kazandırma,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/>
              <a:t>Bireyin sosyal ilişkilerini sürdürme, niteliğini arttırma ve sosyal destek kaynaklarını korumak,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 smtClean="0"/>
              <a:t>Yaşlı bireylerin yeni süreçlere uyum sağlamalarına katkıda bulunmak.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326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431</Words>
  <Application>Microsoft Office PowerPoint</Application>
  <PresentationFormat>Ekran Gösterisi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SOSYAL REHABİLİTASYON</vt:lpstr>
      <vt:lpstr>Yaşlı Bireylerde Psikolojik Rehabilitasyonun İşlevleri</vt:lpstr>
      <vt:lpstr>DİKKAT!</vt:lpstr>
      <vt:lpstr>PowerPoint Sunusu</vt:lpstr>
      <vt:lpstr>PowerPoint Sunusu</vt:lpstr>
      <vt:lpstr>PowerPoint Sunusu</vt:lpstr>
      <vt:lpstr>PowerPoint Sunusu</vt:lpstr>
      <vt:lpstr>Yaşlılarda Sosyal Rehabilitasyona Neden İhtiyaç Duyulur?</vt:lpstr>
      <vt:lpstr>Yaşlı Bireylerde Sosyal Rehabilitasyonun İşlevleri</vt:lpstr>
      <vt:lpstr>Sonuç yerine…</vt:lpstr>
      <vt:lpstr>Sonuç yerine…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Toshıba</cp:lastModifiedBy>
  <cp:revision>3</cp:revision>
  <dcterms:created xsi:type="dcterms:W3CDTF">2020-03-31T07:45:18Z</dcterms:created>
  <dcterms:modified xsi:type="dcterms:W3CDTF">2020-03-31T07:56:16Z</dcterms:modified>
</cp:coreProperties>
</file>