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</p:sldMasterIdLst>
  <p:notesMasterIdLst>
    <p:notesMasterId r:id="rId11"/>
  </p:notesMasterIdLst>
  <p:sldIdLst>
    <p:sldId id="373" r:id="rId3"/>
    <p:sldId id="377" r:id="rId4"/>
    <p:sldId id="382" r:id="rId5"/>
    <p:sldId id="383" r:id="rId6"/>
    <p:sldId id="384" r:id="rId7"/>
    <p:sldId id="374" r:id="rId8"/>
    <p:sldId id="375" r:id="rId9"/>
    <p:sldId id="378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3CFD6B-7959-47A2-B35F-9BC3A42264C4}" type="datetimeFigureOut">
              <a:rPr lang="tr-TR" smtClean="0"/>
              <a:t>1.4.2018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C77E9F-B426-43E0-ABF1-C906BD23CBA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9827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C77E9F-B426-43E0-ABF1-C906BD23CBAC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66942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4B6B6-53B7-4FF7-BCD3-C19792E279F2}" type="slidenum">
              <a:rPr lang="tr-TR" smtClean="0">
                <a:solidFill>
                  <a:prstClr val="black"/>
                </a:solidFill>
              </a:rPr>
              <a:pPr/>
              <a:t>7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963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34B6B6-53B7-4FF7-BCD3-C19792E279F2}" type="slidenum">
              <a:rPr lang="tr-TR" smtClean="0">
                <a:solidFill>
                  <a:prstClr val="black"/>
                </a:solidFill>
              </a:rPr>
              <a:pPr/>
              <a:t>8</a:t>
            </a:fld>
            <a:endParaRPr lang="tr-T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94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9A1BB-39FA-4A5F-8922-1AD7E408C679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3204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4D45AB-CCD0-4F83-98AC-F15372C81AEE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41698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2DCEA-D153-4F32-B3FC-D18EE580B2C4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1309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2A413-729D-4984-908D-A9A260093C15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Dikdörtgen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Dikdörtgen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3078771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107BBB-B4FD-4A01-9159-981D3A3AA682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000779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FBD5F-36CD-4D27-9DD5-EB26677B8E0A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Dikdörtgen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Dikdörtgen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Dikdörtgen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8388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68B5FE-F2CC-4A75-9B18-33B338E43C4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4362205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87323-648B-4A24-A6D0-C21E312B83CF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1868061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0EBDC7-6434-4E3B-A3E2-9BF425FCC52C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003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638D1-2E5A-4912-BB30-026E346AECD0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5611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D90C2-97A3-400D-878B-868408B8BAE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123327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ACD373-D427-4471-837A-BCEEED6AE667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604860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30BFB0-B760-4B9A-A2E8-25219B6E48BA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Dikdörtgen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Dikdörtgen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38634257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927FBE-EC96-471F-9DC2-9D5FCCEBEE94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578037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3F40-C661-4AEF-83BC-86C8B9DC5B81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83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449C7-0A07-4D73-89FF-875C744F30A7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4266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0DE3E-1145-44E5-A080-C0B05EE6B441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999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FB613-8F27-4B19-94D9-7B7DAC297C7C}" type="datetime1">
              <a:rPr lang="tr-TR" smtClean="0"/>
              <a:t>1.4.2018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2658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7061-1224-460C-AC4F-54DF03D25CD8}" type="datetime1">
              <a:rPr lang="tr-TR" smtClean="0"/>
              <a:t>1.4.2018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003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DABF4-D004-48CB-B57D-1C529CCF2176}" type="datetime1">
              <a:rPr lang="tr-TR" smtClean="0"/>
              <a:t>1.4.2018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13366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868B6-6062-454C-833F-2C4E3E305945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932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8A667-21EB-436E-A64B-A2194EF88E1D}" type="datetime1">
              <a:rPr lang="tr-TR" smtClean="0"/>
              <a:t>1.4.2018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7923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2009D-699B-4B65-AA25-417D7F05D0EC}" type="datetime1">
              <a:rPr lang="tr-TR" smtClean="0"/>
              <a:t>1.4.2018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Prof. Dr. Rıfat Miser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45ABE-3E08-4235-90B6-92B310CAFBD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281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99">
            <a:alpha val="3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E50960-982E-4A38-9D93-204F0632942D}" type="datetime1">
              <a:rPr lang="tr-TR" smtClean="0">
                <a:solidFill>
                  <a:srgbClr val="04617B"/>
                </a:solidFill>
              </a:rPr>
              <a:t>1.4.2018</a:t>
            </a:fld>
            <a:endParaRPr lang="tr-TR">
              <a:solidFill>
                <a:srgbClr val="04617B"/>
              </a:solidFill>
            </a:endParaRPr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84B6DD9-C308-4B6A-87E3-5A218D535CE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415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88642" y="3618963"/>
            <a:ext cx="10071279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6000" dirty="0" err="1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Ikinci</a:t>
            </a:r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 Hafta: </a:t>
            </a:r>
          </a:p>
          <a:p>
            <a:pPr algn="ctr"/>
            <a:r>
              <a:rPr lang="tr-TR" sz="6000" dirty="0" smtClean="0">
                <a:solidFill>
                  <a:prstClr val="black"/>
                </a:solidFill>
                <a:latin typeface="Vladimir Script" panose="03050402040407070305" pitchFamily="66" charset="0"/>
                <a:ea typeface="+mj-ea"/>
                <a:cs typeface="+mj-cs"/>
              </a:rPr>
              <a:t>Ana babaların çocuk gelişimindeki etkisi</a:t>
            </a:r>
            <a:endParaRPr lang="tr-TR" dirty="0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Rıfat Miser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5007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SED (</a:t>
            </a:r>
            <a:r>
              <a:rPr lang="tr-TR" dirty="0" err="1" smtClean="0"/>
              <a:t>Sosyo</a:t>
            </a:r>
            <a:r>
              <a:rPr lang="tr-TR" dirty="0" smtClean="0"/>
              <a:t>-ekonomik düzey)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Ana-babanın eğitimi</a:t>
            </a:r>
          </a:p>
          <a:p>
            <a:r>
              <a:rPr lang="tr-TR" dirty="0" smtClean="0"/>
              <a:t>Ana-babanın geliri</a:t>
            </a:r>
          </a:p>
          <a:p>
            <a:r>
              <a:rPr lang="tr-TR" dirty="0" smtClean="0"/>
              <a:t>Ana-babanın maddi varlıkları</a:t>
            </a:r>
          </a:p>
          <a:p>
            <a:r>
              <a:rPr lang="tr-TR" dirty="0" smtClean="0"/>
              <a:t>Ana-babanın sosyal ağları</a:t>
            </a:r>
          </a:p>
          <a:p>
            <a:pPr marL="0" indent="0">
              <a:buNone/>
            </a:pPr>
            <a:endParaRPr lang="tr-TR" dirty="0" smtClean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705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579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SED’in</a:t>
            </a:r>
            <a:r>
              <a:rPr lang="tr-TR" dirty="0" smtClean="0"/>
              <a:t> çocuk yetiştirme anlayışı üzerinde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3103808"/>
            <a:ext cx="8472152" cy="2915992"/>
          </a:xfrm>
        </p:spPr>
        <p:txBody>
          <a:bodyPr/>
          <a:lstStyle/>
          <a:p>
            <a:r>
              <a:rPr lang="tr-TR" dirty="0" smtClean="0"/>
              <a:t>SED ve demokratik ana-baba tutumları,</a:t>
            </a:r>
          </a:p>
          <a:p>
            <a:r>
              <a:rPr lang="tr-TR" dirty="0" smtClean="0"/>
              <a:t>SED ve </a:t>
            </a:r>
            <a:r>
              <a:rPr lang="tr-TR" dirty="0" err="1" smtClean="0"/>
              <a:t>otokratik</a:t>
            </a:r>
            <a:r>
              <a:rPr lang="tr-TR" dirty="0" smtClean="0"/>
              <a:t> ana-baba tutumları,</a:t>
            </a:r>
          </a:p>
          <a:p>
            <a:r>
              <a:rPr lang="tr-TR" dirty="0" smtClean="0"/>
              <a:t>SED ve ilgisiz ana-baba tutumları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842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579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SED’in</a:t>
            </a:r>
            <a:r>
              <a:rPr lang="tr-TR" dirty="0" smtClean="0"/>
              <a:t> </a:t>
            </a:r>
            <a:r>
              <a:rPr lang="tr-TR" dirty="0" err="1" smtClean="0"/>
              <a:t>hazırbulunuşluk</a:t>
            </a:r>
            <a:r>
              <a:rPr lang="tr-TR" dirty="0" smtClean="0"/>
              <a:t> üzerinde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3103808"/>
            <a:ext cx="8472152" cy="2915992"/>
          </a:xfrm>
        </p:spPr>
        <p:txBody>
          <a:bodyPr/>
          <a:lstStyle/>
          <a:p>
            <a:r>
              <a:rPr lang="tr-TR" dirty="0" smtClean="0"/>
              <a:t>SED ve dil gelişimi,</a:t>
            </a:r>
          </a:p>
          <a:p>
            <a:r>
              <a:rPr lang="tr-TR" dirty="0" smtClean="0"/>
              <a:t>SED ve sosyal gelişim,</a:t>
            </a:r>
          </a:p>
          <a:p>
            <a:r>
              <a:rPr lang="tr-TR" dirty="0" smtClean="0"/>
              <a:t>SED ve fiziksel gelişim.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21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579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smtClean="0"/>
              <a:t>7 çok geç!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3799268"/>
            <a:ext cx="8472152" cy="2220532"/>
          </a:xfrm>
        </p:spPr>
        <p:txBody>
          <a:bodyPr/>
          <a:lstStyle/>
          <a:p>
            <a:r>
              <a:rPr lang="tr-TR" dirty="0" err="1" smtClean="0"/>
              <a:t>Head</a:t>
            </a:r>
            <a:r>
              <a:rPr lang="tr-TR" dirty="0" smtClean="0"/>
              <a:t> start programı,</a:t>
            </a:r>
          </a:p>
          <a:p>
            <a:r>
              <a:rPr lang="tr-TR" dirty="0" err="1" smtClean="0"/>
              <a:t>Açev</a:t>
            </a:r>
            <a:r>
              <a:rPr lang="tr-TR" dirty="0" smtClean="0"/>
              <a:t> çocuk eğitimi programı,</a:t>
            </a:r>
          </a:p>
          <a:p>
            <a:r>
              <a:rPr lang="tr-TR" dirty="0" smtClean="0"/>
              <a:t>Okul öncesi eğitimin yaygınlaşması.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2469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236372" y="274638"/>
            <a:ext cx="9916732" cy="157992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/>
              <a:t/>
            </a:r>
            <a:br>
              <a:rPr lang="tr-TR" dirty="0"/>
            </a:br>
            <a:r>
              <a:rPr lang="tr-TR" dirty="0" err="1" smtClean="0"/>
              <a:t>SED’in</a:t>
            </a:r>
            <a:r>
              <a:rPr lang="tr-TR" dirty="0" smtClean="0"/>
              <a:t> akademik başarısı üzerindeki etkisi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38648" y="3103808"/>
            <a:ext cx="8472152" cy="2915992"/>
          </a:xfrm>
        </p:spPr>
        <p:txBody>
          <a:bodyPr/>
          <a:lstStyle/>
          <a:p>
            <a:r>
              <a:rPr lang="tr-TR" dirty="0" smtClean="0"/>
              <a:t>Eğitime verilen değer</a:t>
            </a:r>
          </a:p>
          <a:p>
            <a:r>
              <a:rPr lang="tr-TR" dirty="0" smtClean="0"/>
              <a:t>Uyaran çeşitliliği</a:t>
            </a:r>
          </a:p>
          <a:p>
            <a:r>
              <a:rPr lang="tr-TR" dirty="0" smtClean="0"/>
              <a:t>İlgi</a:t>
            </a:r>
          </a:p>
          <a:p>
            <a:r>
              <a:rPr lang="tr-TR" dirty="0" smtClean="0"/>
              <a:t>Destek</a:t>
            </a:r>
          </a:p>
          <a:p>
            <a:r>
              <a:rPr lang="tr-TR" dirty="0" smtClean="0"/>
              <a:t>Okul etkinliklerine katılma</a:t>
            </a:r>
            <a:endParaRPr lang="tr-TR" dirty="0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50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Okulun orta sınıf değerleri ile etkileşimi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2884868"/>
            <a:ext cx="7772400" cy="3758841"/>
          </a:xfrm>
        </p:spPr>
        <p:txBody>
          <a:bodyPr/>
          <a:lstStyle/>
          <a:p>
            <a:r>
              <a:rPr lang="tr-TR" i="1" dirty="0" smtClean="0">
                <a:solidFill>
                  <a:srgbClr val="0070C0"/>
                </a:solidFill>
              </a:rPr>
              <a:t>Eğitimin önemi,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Ders çalışma düzeni,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Okul kurallarına uymaya özen.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33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Öğretmen yaklaşımı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438400" y="2884868"/>
            <a:ext cx="7772400" cy="3758841"/>
          </a:xfrm>
        </p:spPr>
        <p:txBody>
          <a:bodyPr/>
          <a:lstStyle/>
          <a:p>
            <a:r>
              <a:rPr lang="tr-TR" i="1" dirty="0" smtClean="0">
                <a:solidFill>
                  <a:srgbClr val="0070C0"/>
                </a:solidFill>
              </a:rPr>
              <a:t>Öğrencilerin </a:t>
            </a:r>
            <a:r>
              <a:rPr lang="tr-TR" i="1" dirty="0" err="1" smtClean="0">
                <a:solidFill>
                  <a:srgbClr val="0070C0"/>
                </a:solidFill>
              </a:rPr>
              <a:t>SED’lerinin</a:t>
            </a:r>
            <a:r>
              <a:rPr lang="tr-TR" i="1" dirty="0" smtClean="0">
                <a:solidFill>
                  <a:srgbClr val="0070C0"/>
                </a:solidFill>
              </a:rPr>
              <a:t> farkında olma,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Bireysel farklılıkları dikkate alma,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Grup çalışmaları ile kaynaştırma,</a:t>
            </a:r>
          </a:p>
          <a:p>
            <a:r>
              <a:rPr lang="tr-TR" i="1" dirty="0" smtClean="0">
                <a:solidFill>
                  <a:srgbClr val="0070C0"/>
                </a:solidFill>
              </a:rPr>
              <a:t>Ders dışı etkinliklere özen gösterme.</a:t>
            </a:r>
            <a:endParaRPr lang="tr-TR" dirty="0">
              <a:solidFill>
                <a:srgbClr val="0070C0"/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>
                <a:solidFill>
                  <a:srgbClr val="04617B"/>
                </a:solidFill>
              </a:rPr>
              <a:t>Prof. Dr. Rıfat Miser</a:t>
            </a:r>
            <a:endParaRPr lang="tr-TR">
              <a:solidFill>
                <a:srgbClr val="04617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148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isse Senedi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1047</TotalTime>
  <Words>171</Words>
  <Application>Microsoft Office PowerPoint</Application>
  <PresentationFormat>Geniş ekran</PresentationFormat>
  <Paragraphs>48</Paragraphs>
  <Slides>8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8</vt:i4>
      </vt:variant>
    </vt:vector>
  </HeadingPairs>
  <TitlesOfParts>
    <vt:vector size="17" baseType="lpstr">
      <vt:lpstr>Arial</vt:lpstr>
      <vt:lpstr>Calibri</vt:lpstr>
      <vt:lpstr>Calibri Light</vt:lpstr>
      <vt:lpstr>Franklin Gothic Book</vt:lpstr>
      <vt:lpstr>Perpetua</vt:lpstr>
      <vt:lpstr>Vladimir Script</vt:lpstr>
      <vt:lpstr>Wingdings 2</vt:lpstr>
      <vt:lpstr>Office Teması</vt:lpstr>
      <vt:lpstr>Hisse Senedi</vt:lpstr>
      <vt:lpstr>PowerPoint Sunusu</vt:lpstr>
      <vt:lpstr>SED (Sosyo-ekonomik düzey)</vt:lpstr>
      <vt:lpstr>  SED’in çocuk yetiştirme anlayışı üzerinde etkisi</vt:lpstr>
      <vt:lpstr>  SED’in hazırbulunuşluk üzerinde etkisi</vt:lpstr>
      <vt:lpstr>  7 çok geç!</vt:lpstr>
      <vt:lpstr>  SED’in akademik başarısı üzerindeki etkisi</vt:lpstr>
      <vt:lpstr>Okulun orta sınıf değerleri ile etkileşimi</vt:lpstr>
      <vt:lpstr>Öğretmen yaklaşımı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Hedef: Çevre okuryazarı olmak</dc:title>
  <dc:creator>rm</dc:creator>
  <cp:lastModifiedBy>rm_pc</cp:lastModifiedBy>
  <cp:revision>125</cp:revision>
  <dcterms:created xsi:type="dcterms:W3CDTF">2016-02-29T19:43:42Z</dcterms:created>
  <dcterms:modified xsi:type="dcterms:W3CDTF">2018-04-01T12:08:38Z</dcterms:modified>
  <cp:contentStatus>Tamamlandı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