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65" r:id="rId3"/>
    <p:sldId id="266" r:id="rId4"/>
    <p:sldId id="262" r:id="rId5"/>
    <p:sldId id="260" r:id="rId6"/>
    <p:sldId id="261" r:id="rId7"/>
    <p:sldId id="264" r:id="rId8"/>
    <p:sldId id="263" r:id="rId9"/>
    <p:sldId id="272" r:id="rId10"/>
    <p:sldId id="273" r:id="rId11"/>
    <p:sldId id="27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ctrTitle"/>
          </p:nvPr>
        </p:nvSpPr>
        <p:spPr>
          <a:xfrm>
            <a:off x="1804977" y="2220229"/>
            <a:ext cx="9875520" cy="1472184"/>
          </a:xfrm>
        </p:spPr>
        <p:txBody>
          <a:bodyPr>
            <a:normAutofit/>
          </a:bodyPr>
          <a:lstStyle/>
          <a:p>
            <a:r>
              <a:rPr lang="es-ES" sz="8000" b="1" dirty="0" smtClean="0"/>
              <a:t>El Realismo</a:t>
            </a:r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37077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Temas recurrentes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novelas extensas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hogar burgués: matrimonio / adulterio femenino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triángulos amorosos (van variando)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castigo final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21372" y="1292772"/>
            <a:ext cx="10515600" cy="2689171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Novelas extensas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¿A qué creéis que se debe esta característica?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8821" y="375635"/>
            <a:ext cx="10515600" cy="80152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REALISMO EN EUROPA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0" y="1334815"/>
            <a:ext cx="10515600" cy="51089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FRANCIA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Honoré de Balzac (</a:t>
            </a:r>
            <a:r>
              <a:rPr lang="es-ES" i="1" dirty="0" smtClean="0"/>
              <a:t>Comedia Humana</a:t>
            </a:r>
            <a:r>
              <a:rPr lang="es-ES" dirty="0" smtClean="0"/>
              <a:t>)- coetáneo de Victor Hugo 										(romántico)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Stendhal (</a:t>
            </a:r>
            <a:r>
              <a:rPr lang="es-ES" i="1" dirty="0" smtClean="0"/>
              <a:t>Rojo y Negro</a:t>
            </a:r>
            <a:r>
              <a:rPr lang="es-E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Gustave Flaubert (</a:t>
            </a:r>
            <a:r>
              <a:rPr lang="es-ES" i="1" dirty="0" smtClean="0"/>
              <a:t>Madame Bovary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b="1" dirty="0" smtClean="0"/>
              <a:t>INGLATERRA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Charles Dickens (</a:t>
            </a:r>
            <a:r>
              <a:rPr lang="es-ES" i="1" dirty="0" smtClean="0"/>
              <a:t>Hard Times</a:t>
            </a:r>
            <a:r>
              <a:rPr lang="es-ES" dirty="0" smtClean="0"/>
              <a:t>, </a:t>
            </a:r>
            <a:r>
              <a:rPr lang="es-ES" i="1" dirty="0" smtClean="0"/>
              <a:t>Oliver Twist</a:t>
            </a:r>
            <a:r>
              <a:rPr lang="es-ES" dirty="0" smtClean="0"/>
              <a:t>, </a:t>
            </a:r>
            <a:r>
              <a:rPr lang="es-ES" i="1" dirty="0" smtClean="0"/>
              <a:t>David Copperfield</a:t>
            </a:r>
            <a:r>
              <a:rPr lang="es-E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Thackeray (</a:t>
            </a:r>
            <a:r>
              <a:rPr lang="es-ES" i="1" dirty="0" smtClean="0"/>
              <a:t>La feria de las vanidades-Vanity Fair</a:t>
            </a:r>
            <a:r>
              <a:rPr lang="es-E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Charlotte Brontë (</a:t>
            </a:r>
            <a:r>
              <a:rPr lang="es-ES" i="1" dirty="0" smtClean="0"/>
              <a:t>Jane Eyre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b="1" dirty="0" smtClean="0"/>
              <a:t>RUSIA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Tolstoi (</a:t>
            </a:r>
            <a:r>
              <a:rPr lang="es-ES" i="1" dirty="0" smtClean="0"/>
              <a:t>Anna Karenina</a:t>
            </a:r>
            <a:r>
              <a:rPr lang="es-E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Dostoyesvski (</a:t>
            </a:r>
            <a:r>
              <a:rPr lang="es-ES" i="1" dirty="0" smtClean="0"/>
              <a:t>Crimen y Castigo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5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95752" y="365125"/>
            <a:ext cx="8558048" cy="5643789"/>
          </a:xfrm>
        </p:spPr>
        <p:txBody>
          <a:bodyPr>
            <a:normAutofit/>
          </a:bodyPr>
          <a:lstStyle/>
          <a:p>
            <a:r>
              <a:rPr lang="es-ES" b="1" dirty="0" smtClean="0"/>
              <a:t>¿Y en Turquía?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8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910080" y="2230739"/>
            <a:ext cx="9875520" cy="1472184"/>
          </a:xfrm>
        </p:spPr>
        <p:txBody>
          <a:bodyPr/>
          <a:lstStyle/>
          <a:p>
            <a:r>
              <a:rPr lang="es-ES" b="1" dirty="0" smtClean="0"/>
              <a:t>CARACTERÍSTICAS GENERALES DEL REALISMO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231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8386" y="365125"/>
            <a:ext cx="10152242" cy="1325563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O</a:t>
            </a:r>
            <a:r>
              <a:rPr lang="es-ES" b="1" dirty="0" smtClean="0"/>
              <a:t>bservación y </a:t>
            </a:r>
            <a:br>
              <a:rPr lang="es-ES" b="1" dirty="0" smtClean="0"/>
            </a:br>
            <a:r>
              <a:rPr lang="es-ES" b="1" dirty="0" smtClean="0"/>
              <a:t>descripción precisa de la realidad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3206" y="2439579"/>
            <a:ext cx="10515600" cy="30990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copiar la naturaleza tal y como se presenta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métodos de observación de ciencias experimentales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los autores se documentan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personajes caracterizados al detalle</a:t>
            </a:r>
          </a:p>
        </p:txBody>
      </p:sp>
    </p:spTree>
    <p:extLst>
      <p:ext uri="{BB962C8B-B14F-4D97-AF65-F5344CB8AC3E}">
        <p14:creationId xmlns:p14="http://schemas.microsoft.com/office/powerpoint/2010/main" val="33231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76854" y="365126"/>
            <a:ext cx="9976945" cy="87509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4900" b="1" dirty="0" smtClean="0"/>
              <a:t>Ubicación próxima de los hechos</a:t>
            </a: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4228" y="1424152"/>
            <a:ext cx="10515600" cy="483325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se contrapone a la evasión espacio-temporal del Romanticismo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escriben sobre lo que conocen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momento presente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predomina lo cotidiano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se elimina el subjetivismo y la fantasía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se controlan los excesos de sentimentalismo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público: la burguesía (cansada del sentimentalismo e idealismo romántico)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la burguesía: protagonista de estas novelas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el héroe apasionado es sustituido por personajes comunes, de clase media, con conflictos propios de su época y con los que el lector se identifica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9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6344" y="365126"/>
            <a:ext cx="9987455" cy="62765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Predilección por la novela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7290" y="1248629"/>
            <a:ext cx="10515600" cy="526433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la prosa narrativa para reflejar la realidad en su totalidad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narrador omnisciente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personajes individuales que se relacionan problemáticamente con su mundo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didactismo (lección moral o social)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estructura lineal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descripciones minuciosas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obsesión por el dato exacto (típico del positivismo)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estilo sencillo y sobrio (rechazan la pomposa retórica romántica)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claridad y exactitud (no ofrece dificultades para el lector)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el lenguaje se adapta a los personajes (muestra del retrato social)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monólogo interior</a:t>
            </a:r>
          </a:p>
        </p:txBody>
      </p:sp>
    </p:spTree>
    <p:extLst>
      <p:ext uri="{BB962C8B-B14F-4D97-AF65-F5344CB8AC3E}">
        <p14:creationId xmlns:p14="http://schemas.microsoft.com/office/powerpoint/2010/main" val="36793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9916" y="365126"/>
            <a:ext cx="9913883" cy="1137854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Clara intención social de los autores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de denuncia y de cambio de las miserias de la sociedad cotidiana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postura crítica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Sin embargo,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suelen confiar en la perfección del sistema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condenan cualquier solución que implique una ruptura con la sociedad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25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9331" y="711966"/>
            <a:ext cx="10515600" cy="4795454"/>
          </a:xfrm>
        </p:spPr>
        <p:txBody>
          <a:bodyPr/>
          <a:lstStyle/>
          <a:p>
            <a:r>
              <a:rPr lang="es-ES_tradnl" dirty="0" smtClean="0"/>
              <a:t>Pensemos en </a:t>
            </a:r>
            <a:r>
              <a:rPr lang="tr-TR" dirty="0" smtClean="0"/>
              <a:t>Aşk-i Memnu (Halit Ziya Uşaklıgil</a:t>
            </a:r>
            <a:r>
              <a:rPr lang="es-ES_tradnl" dirty="0" smtClean="0"/>
              <a:t>, 1899).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¿Qué características y temas encontramos?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834</TotalTime>
  <Words>316</Words>
  <Application>Microsoft Office PowerPoint</Application>
  <PresentationFormat>Geniş ekran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Gill Sans MT</vt:lpstr>
      <vt:lpstr>Verdana</vt:lpstr>
      <vt:lpstr>Wingdings</vt:lpstr>
      <vt:lpstr>Wingdings 2</vt:lpstr>
      <vt:lpstr>Gündönümü</vt:lpstr>
      <vt:lpstr>El Realismo</vt:lpstr>
      <vt:lpstr>EL REALISMO EN EUROPA</vt:lpstr>
      <vt:lpstr>¿Y en Turquía?  </vt:lpstr>
      <vt:lpstr>CARACTERÍSTICAS GENERALES DEL REALISMO</vt:lpstr>
      <vt:lpstr>Observación y  descripción precisa de la realidad </vt:lpstr>
      <vt:lpstr> Ubicación próxima de los hechos </vt:lpstr>
      <vt:lpstr>Predilección por la novela</vt:lpstr>
      <vt:lpstr>Clara intención social de los autores</vt:lpstr>
      <vt:lpstr>Pensemos en Aşk-i Memnu (Halit Ziya Uşaklıgil, 1899).  ¿Qué características y temas encontramos?</vt:lpstr>
      <vt:lpstr>Temas recurrentes</vt:lpstr>
      <vt:lpstr>Novelas extensas  ¿A qué creéis que se debe esta característica?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Realismo</dc:title>
  <dc:creator>Windows Kullanıcısı</dc:creator>
  <cp:lastModifiedBy>Windows Kullanıcısı</cp:lastModifiedBy>
  <cp:revision>80</cp:revision>
  <dcterms:created xsi:type="dcterms:W3CDTF">2019-03-05T19:48:33Z</dcterms:created>
  <dcterms:modified xsi:type="dcterms:W3CDTF">2020-05-08T11:29:04Z</dcterms:modified>
</cp:coreProperties>
</file>