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0" r:id="rId1"/>
  </p:sldMasterIdLst>
  <p:sldIdLst>
    <p:sldId id="257" r:id="rId2"/>
    <p:sldId id="265" r:id="rId3"/>
    <p:sldId id="266" r:id="rId4"/>
    <p:sldId id="262" r:id="rId5"/>
    <p:sldId id="260" r:id="rId6"/>
    <p:sldId id="261" r:id="rId7"/>
    <p:sldId id="264" r:id="rId8"/>
    <p:sldId id="263" r:id="rId9"/>
    <p:sldId id="272" r:id="rId10"/>
    <p:sldId id="273" r:id="rId11"/>
    <p:sldId id="275" r:id="rId12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182" autoAdjust="0"/>
    <p:restoredTop sz="94660"/>
  </p:normalViewPr>
  <p:slideViewPr>
    <p:cSldViewPr snapToGrid="0">
      <p:cViewPr varScale="1">
        <p:scale>
          <a:sx n="67" d="100"/>
          <a:sy n="67" d="100"/>
        </p:scale>
        <p:origin x="852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13 Başlık"/>
          <p:cNvSpPr>
            <a:spLocks noGrp="1"/>
          </p:cNvSpPr>
          <p:nvPr>
            <p:ph type="ctrTitle"/>
          </p:nvPr>
        </p:nvSpPr>
        <p:spPr>
          <a:xfrm>
            <a:off x="1910080" y="359898"/>
            <a:ext cx="987552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22" name="21 Alt Başlık"/>
          <p:cNvSpPr>
            <a:spLocks noGrp="1"/>
          </p:cNvSpPr>
          <p:nvPr>
            <p:ph type="subTitle" idx="1"/>
          </p:nvPr>
        </p:nvSpPr>
        <p:spPr>
          <a:xfrm>
            <a:off x="1910080" y="1850064"/>
            <a:ext cx="987552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667D4A-C2FA-47ED-95EF-30FE09246C12}" type="datetimeFigureOut">
              <a:rPr lang="tr-TR" smtClean="0"/>
              <a:pPr/>
              <a:t>8.05.2020</a:t>
            </a:fld>
            <a:endParaRPr lang="tr-TR"/>
          </a:p>
        </p:txBody>
      </p:sp>
      <p:sp>
        <p:nvSpPr>
          <p:cNvPr id="20" name="19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0" name="9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FE7DEB-A968-417D-B926-1BF06C95678E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Oval"/>
          <p:cNvSpPr/>
          <p:nvPr/>
        </p:nvSpPr>
        <p:spPr>
          <a:xfrm>
            <a:off x="1228577" y="1413802"/>
            <a:ext cx="280416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Oval"/>
          <p:cNvSpPr/>
          <p:nvPr/>
        </p:nvSpPr>
        <p:spPr>
          <a:xfrm>
            <a:off x="1542901" y="1345016"/>
            <a:ext cx="85344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667D4A-C2FA-47ED-95EF-30FE09246C12}" type="datetimeFigureOut">
              <a:rPr lang="tr-TR" smtClean="0"/>
              <a:pPr/>
              <a:t>8.05.2020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FE7DEB-A968-417D-B926-1BF06C95678E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9144000" y="274640"/>
            <a:ext cx="2438400" cy="5851525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1524000" y="274641"/>
            <a:ext cx="7416800" cy="5851525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667D4A-C2FA-47ED-95EF-30FE09246C12}" type="datetimeFigureOut">
              <a:rPr lang="tr-TR" smtClean="0"/>
              <a:pPr/>
              <a:t>8.05.2020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FE7DEB-A968-417D-B926-1BF06C95678E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667D4A-C2FA-47ED-95EF-30FE09246C12}" type="datetimeFigureOut">
              <a:rPr lang="tr-TR" smtClean="0"/>
              <a:pPr/>
              <a:t>8.05.2020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FE7DEB-A968-417D-B926-1BF06C95678E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Dikdörtgen"/>
          <p:cNvSpPr/>
          <p:nvPr/>
        </p:nvSpPr>
        <p:spPr>
          <a:xfrm>
            <a:off x="3043853" y="-54"/>
            <a:ext cx="9144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3437856" y="2600325"/>
            <a:ext cx="85344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3437856" y="1066800"/>
            <a:ext cx="85344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667D4A-C2FA-47ED-95EF-30FE09246C12}" type="datetimeFigureOut">
              <a:rPr lang="tr-TR" smtClean="0"/>
              <a:pPr/>
              <a:t>8.05.2020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FE7DEB-A968-417D-B926-1BF06C95678E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0" name="9 Dikdörtgen"/>
          <p:cNvSpPr/>
          <p:nvPr/>
        </p:nvSpPr>
        <p:spPr bwMode="invGray">
          <a:xfrm>
            <a:off x="3048000" y="0"/>
            <a:ext cx="1016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Oval"/>
          <p:cNvSpPr/>
          <p:nvPr/>
        </p:nvSpPr>
        <p:spPr>
          <a:xfrm>
            <a:off x="2896428" y="2814656"/>
            <a:ext cx="280416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Oval"/>
          <p:cNvSpPr/>
          <p:nvPr/>
        </p:nvSpPr>
        <p:spPr>
          <a:xfrm>
            <a:off x="3210752" y="2745870"/>
            <a:ext cx="85344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914144" y="274320"/>
            <a:ext cx="9997440" cy="1143000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1914144" y="1524000"/>
            <a:ext cx="48768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7034784" y="1524000"/>
            <a:ext cx="48768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667D4A-C2FA-47ED-95EF-30FE09246C12}" type="datetimeFigureOut">
              <a:rPr lang="tr-TR" smtClean="0"/>
              <a:pPr/>
              <a:t>8.05.2020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FE7DEB-A968-417D-B926-1BF06C95678E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5160336"/>
            <a:ext cx="109728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609600" y="328278"/>
            <a:ext cx="536448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6217920" y="328278"/>
            <a:ext cx="536448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609600" y="969336"/>
            <a:ext cx="536448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6217920" y="969336"/>
            <a:ext cx="536448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667D4A-C2FA-47ED-95EF-30FE09246C12}" type="datetimeFigureOut">
              <a:rPr lang="tr-TR" smtClean="0"/>
              <a:pPr/>
              <a:t>8.05.2020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FE7DEB-A968-417D-B926-1BF06C95678E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914144" y="274320"/>
            <a:ext cx="9997440" cy="1143000"/>
          </a:xfrm>
        </p:spPr>
        <p:txBody>
          <a:bodyPr anchor="ctr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667D4A-C2FA-47ED-95EF-30FE09246C12}" type="datetimeFigureOut">
              <a:rPr lang="tr-TR" smtClean="0"/>
              <a:pPr/>
              <a:t>8.05.2020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FE7DEB-A968-417D-B926-1BF06C95678E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Dikdörtgen"/>
          <p:cNvSpPr/>
          <p:nvPr/>
        </p:nvSpPr>
        <p:spPr>
          <a:xfrm>
            <a:off x="1353312" y="0"/>
            <a:ext cx="10838688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667D4A-C2FA-47ED-95EF-30FE09246C12}" type="datetimeFigureOut">
              <a:rPr lang="tr-TR" smtClean="0"/>
              <a:pPr/>
              <a:t>8.05.2020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FE7DEB-A968-417D-B926-1BF06C95678E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6" name="5 Dikdörtgen"/>
          <p:cNvSpPr/>
          <p:nvPr/>
        </p:nvSpPr>
        <p:spPr bwMode="invGray">
          <a:xfrm>
            <a:off x="1353312" y="-54"/>
            <a:ext cx="97536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216778"/>
            <a:ext cx="508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609600" y="1406964"/>
            <a:ext cx="508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609600" y="2133601"/>
            <a:ext cx="108712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667D4A-C2FA-47ED-95EF-30FE09246C12}" type="datetimeFigureOut">
              <a:rPr lang="tr-TR" smtClean="0"/>
              <a:pPr/>
              <a:t>8.05.2020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FE7DEB-A968-417D-B926-1BF06C95678E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849195" y="1066800"/>
            <a:ext cx="36576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667D4A-C2FA-47ED-95EF-30FE09246C12}" type="datetimeFigureOut">
              <a:rPr lang="tr-TR" smtClean="0"/>
              <a:pPr/>
              <a:t>8.05.2020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FE7DEB-A968-417D-B926-1BF06C95678E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Dikdörtgen"/>
          <p:cNvSpPr/>
          <p:nvPr/>
        </p:nvSpPr>
        <p:spPr>
          <a:xfrm>
            <a:off x="1016000" y="1066800"/>
            <a:ext cx="6096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/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117600" y="1143004"/>
            <a:ext cx="58928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9" name="8 Akış Çizelgesi: İşlem"/>
          <p:cNvSpPr/>
          <p:nvPr/>
        </p:nvSpPr>
        <p:spPr>
          <a:xfrm rot="19468671">
            <a:off x="528967" y="954341"/>
            <a:ext cx="9144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Akış Çizelgesi: İşlem"/>
          <p:cNvSpPr/>
          <p:nvPr/>
        </p:nvSpPr>
        <p:spPr>
          <a:xfrm rot="2103354" flipH="1">
            <a:off x="6671556" y="936786"/>
            <a:ext cx="865632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117600" y="4800600"/>
            <a:ext cx="58928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Pasta"/>
          <p:cNvSpPr/>
          <p:nvPr/>
        </p:nvSpPr>
        <p:spPr>
          <a:xfrm>
            <a:off x="-1087902" y="-815922"/>
            <a:ext cx="2185183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Oval"/>
          <p:cNvSpPr/>
          <p:nvPr/>
        </p:nvSpPr>
        <p:spPr>
          <a:xfrm>
            <a:off x="225089" y="21103"/>
            <a:ext cx="2269588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Halka"/>
          <p:cNvSpPr/>
          <p:nvPr/>
        </p:nvSpPr>
        <p:spPr>
          <a:xfrm rot="2315675">
            <a:off x="243842" y="1055077"/>
            <a:ext cx="1500956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Dikdörtgen"/>
          <p:cNvSpPr/>
          <p:nvPr/>
        </p:nvSpPr>
        <p:spPr>
          <a:xfrm>
            <a:off x="1350498" y="-54"/>
            <a:ext cx="10841503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5" name="4 Başlık Yer Tutucusu"/>
          <p:cNvSpPr>
            <a:spLocks noGrp="1"/>
          </p:cNvSpPr>
          <p:nvPr>
            <p:ph type="title"/>
          </p:nvPr>
        </p:nvSpPr>
        <p:spPr>
          <a:xfrm>
            <a:off x="1914144" y="274638"/>
            <a:ext cx="999744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8 Metin Yer Tutucusu"/>
          <p:cNvSpPr>
            <a:spLocks noGrp="1"/>
          </p:cNvSpPr>
          <p:nvPr>
            <p:ph type="body" idx="1"/>
          </p:nvPr>
        </p:nvSpPr>
        <p:spPr>
          <a:xfrm>
            <a:off x="1914144" y="1447800"/>
            <a:ext cx="9997440" cy="48006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24" name="23 Veri Yer Tutucusu"/>
          <p:cNvSpPr>
            <a:spLocks noGrp="1"/>
          </p:cNvSpPr>
          <p:nvPr>
            <p:ph type="dt" sz="half" idx="2"/>
          </p:nvPr>
        </p:nvSpPr>
        <p:spPr>
          <a:xfrm>
            <a:off x="4775200" y="6305550"/>
            <a:ext cx="28448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3B667D4A-C2FA-47ED-95EF-30FE09246C12}" type="datetimeFigureOut">
              <a:rPr lang="tr-TR" smtClean="0"/>
              <a:pPr/>
              <a:t>8.05.2020</a:t>
            </a:fld>
            <a:endParaRPr lang="tr-TR"/>
          </a:p>
        </p:txBody>
      </p:sp>
      <p:sp>
        <p:nvSpPr>
          <p:cNvPr id="10" name="9 Altbilgi Yer Tutucusu"/>
          <p:cNvSpPr>
            <a:spLocks noGrp="1"/>
          </p:cNvSpPr>
          <p:nvPr>
            <p:ph type="ftr" sz="quarter" idx="3"/>
          </p:nvPr>
        </p:nvSpPr>
        <p:spPr>
          <a:xfrm>
            <a:off x="7620000" y="6305550"/>
            <a:ext cx="38608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tr-TR"/>
          </a:p>
        </p:txBody>
      </p:sp>
      <p:sp>
        <p:nvSpPr>
          <p:cNvPr id="22" name="21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11484864" y="6305550"/>
            <a:ext cx="6096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81FE7DEB-A968-417D-B926-1BF06C95678E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5" name="14 Dikdörtgen"/>
          <p:cNvSpPr/>
          <p:nvPr/>
        </p:nvSpPr>
        <p:spPr bwMode="invGray">
          <a:xfrm>
            <a:off x="1353312" y="-54"/>
            <a:ext cx="97536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Unvan 5"/>
          <p:cNvSpPr>
            <a:spLocks noGrp="1"/>
          </p:cNvSpPr>
          <p:nvPr>
            <p:ph type="ctrTitle"/>
          </p:nvPr>
        </p:nvSpPr>
        <p:spPr>
          <a:xfrm>
            <a:off x="1804977" y="2220229"/>
            <a:ext cx="9875520" cy="1472184"/>
          </a:xfrm>
        </p:spPr>
        <p:txBody>
          <a:bodyPr>
            <a:normAutofit/>
          </a:bodyPr>
          <a:lstStyle/>
          <a:p>
            <a:r>
              <a:rPr lang="es-ES" sz="8000" b="1" dirty="0" smtClean="0"/>
              <a:t>El Realismo</a:t>
            </a:r>
            <a:endParaRPr lang="tr-TR" sz="8000" b="1" dirty="0"/>
          </a:p>
        </p:txBody>
      </p:sp>
    </p:spTree>
    <p:extLst>
      <p:ext uri="{BB962C8B-B14F-4D97-AF65-F5344CB8AC3E}">
        <p14:creationId xmlns:p14="http://schemas.microsoft.com/office/powerpoint/2010/main" val="37077811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b="1" dirty="0" smtClean="0"/>
              <a:t>Temas recurrentes</a:t>
            </a:r>
            <a:endParaRPr lang="tr-TR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v"/>
            </a:pPr>
            <a:r>
              <a:rPr lang="es-ES_tradnl" dirty="0" smtClean="0"/>
              <a:t> novelas extensas </a:t>
            </a:r>
          </a:p>
          <a:p>
            <a:pPr>
              <a:buFont typeface="Wingdings" pitchFamily="2" charset="2"/>
              <a:buChar char="v"/>
            </a:pPr>
            <a:r>
              <a:rPr lang="es-ES_tradnl" dirty="0" smtClean="0"/>
              <a:t> hogar burgués: matrimonio / adulterio femenino</a:t>
            </a:r>
          </a:p>
          <a:p>
            <a:pPr>
              <a:buFont typeface="Wingdings" pitchFamily="2" charset="2"/>
              <a:buChar char="v"/>
            </a:pPr>
            <a:r>
              <a:rPr lang="es-ES_tradnl" dirty="0" smtClean="0"/>
              <a:t> triángulos amorosos (van variando)</a:t>
            </a:r>
          </a:p>
          <a:p>
            <a:pPr>
              <a:buFont typeface="Wingdings" pitchFamily="2" charset="2"/>
              <a:buChar char="v"/>
            </a:pPr>
            <a:r>
              <a:rPr lang="es-ES_tradnl" dirty="0" smtClean="0"/>
              <a:t> castigo final</a:t>
            </a:r>
          </a:p>
          <a:p>
            <a:pPr>
              <a:buFont typeface="Wingdings" pitchFamily="2" charset="2"/>
              <a:buChar char="v"/>
            </a:pP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521372" y="1292772"/>
            <a:ext cx="10515600" cy="2689171"/>
          </a:xfrm>
        </p:spPr>
        <p:txBody>
          <a:bodyPr>
            <a:normAutofit fontScale="90000"/>
          </a:bodyPr>
          <a:lstStyle/>
          <a:p>
            <a:r>
              <a:rPr lang="es-ES_tradnl" b="1" dirty="0" smtClean="0"/>
              <a:t>Novelas extensas</a:t>
            </a:r>
            <a:br>
              <a:rPr lang="es-ES_tradnl" b="1" dirty="0" smtClean="0"/>
            </a:br>
            <a:r>
              <a:rPr lang="es-ES_tradnl" b="1" dirty="0" smtClean="0"/>
              <a:t/>
            </a:r>
            <a:br>
              <a:rPr lang="es-ES_tradnl" b="1" dirty="0" smtClean="0"/>
            </a:br>
            <a:r>
              <a:rPr lang="es-ES_tradnl" b="1" dirty="0" smtClean="0"/>
              <a:t>¿A qué creéis que se debe esta característica?</a:t>
            </a:r>
            <a:endParaRPr lang="tr-TR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468821" y="375635"/>
            <a:ext cx="10515600" cy="801523"/>
          </a:xfrm>
        </p:spPr>
        <p:txBody>
          <a:bodyPr>
            <a:normAutofit/>
          </a:bodyPr>
          <a:lstStyle/>
          <a:p>
            <a:pPr algn="ctr"/>
            <a:r>
              <a:rPr lang="es-ES" b="1" dirty="0" smtClean="0"/>
              <a:t>EL REALISMO EN EUROPA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676400" y="1334815"/>
            <a:ext cx="10515600" cy="5108928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s-ES" b="1" dirty="0" smtClean="0"/>
              <a:t>FRANCIA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s-ES" dirty="0" smtClean="0"/>
              <a:t> Honoré de Balzac (</a:t>
            </a:r>
            <a:r>
              <a:rPr lang="es-ES" i="1" dirty="0" smtClean="0"/>
              <a:t>Comedia Humana</a:t>
            </a:r>
            <a:r>
              <a:rPr lang="es-ES" dirty="0" smtClean="0"/>
              <a:t>)- coetáneo de Victor Hugo 										(romántico)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s-ES" dirty="0" smtClean="0"/>
              <a:t> Stendhal (</a:t>
            </a:r>
            <a:r>
              <a:rPr lang="es-ES" i="1" dirty="0" smtClean="0"/>
              <a:t>Rojo y Negro</a:t>
            </a:r>
            <a:r>
              <a:rPr lang="es-ES" dirty="0" smtClean="0"/>
              <a:t>)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s-ES" dirty="0"/>
              <a:t> </a:t>
            </a:r>
            <a:r>
              <a:rPr lang="es-ES" dirty="0" smtClean="0"/>
              <a:t>Gustave Flaubert (</a:t>
            </a:r>
            <a:r>
              <a:rPr lang="es-ES" i="1" dirty="0" smtClean="0"/>
              <a:t>Madame Bovary</a:t>
            </a:r>
            <a:r>
              <a:rPr lang="es-ES" dirty="0" smtClean="0"/>
              <a:t>)</a:t>
            </a:r>
          </a:p>
          <a:p>
            <a:pPr marL="0" indent="0">
              <a:buNone/>
            </a:pPr>
            <a:r>
              <a:rPr lang="es-ES" b="1" dirty="0" smtClean="0"/>
              <a:t>INGLATERRA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s-ES" dirty="0" smtClean="0"/>
              <a:t> Charles Dickens (</a:t>
            </a:r>
            <a:r>
              <a:rPr lang="es-ES" i="1" dirty="0" smtClean="0"/>
              <a:t>Hard Times</a:t>
            </a:r>
            <a:r>
              <a:rPr lang="es-ES" dirty="0" smtClean="0"/>
              <a:t>, </a:t>
            </a:r>
            <a:r>
              <a:rPr lang="es-ES" i="1" dirty="0" smtClean="0"/>
              <a:t>Oliver Twist</a:t>
            </a:r>
            <a:r>
              <a:rPr lang="es-ES" dirty="0" smtClean="0"/>
              <a:t>, </a:t>
            </a:r>
            <a:r>
              <a:rPr lang="es-ES" i="1" dirty="0" smtClean="0"/>
              <a:t>David Copperfield</a:t>
            </a:r>
            <a:r>
              <a:rPr lang="es-ES" dirty="0" smtClean="0"/>
              <a:t>)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s-ES" dirty="0"/>
              <a:t> </a:t>
            </a:r>
            <a:r>
              <a:rPr lang="es-ES" dirty="0" smtClean="0"/>
              <a:t>Thackeray (</a:t>
            </a:r>
            <a:r>
              <a:rPr lang="es-ES" i="1" dirty="0" smtClean="0"/>
              <a:t>La feria de las vanidades-Vanity Fair</a:t>
            </a:r>
            <a:r>
              <a:rPr lang="es-ES" dirty="0" smtClean="0"/>
              <a:t>)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s-ES" dirty="0" smtClean="0"/>
              <a:t> Charlotte Brontë (</a:t>
            </a:r>
            <a:r>
              <a:rPr lang="es-ES" i="1" dirty="0" smtClean="0"/>
              <a:t>Jane Eyre</a:t>
            </a:r>
            <a:r>
              <a:rPr lang="es-ES" dirty="0" smtClean="0"/>
              <a:t>)</a:t>
            </a:r>
          </a:p>
          <a:p>
            <a:pPr marL="0" indent="0">
              <a:buNone/>
            </a:pPr>
            <a:r>
              <a:rPr lang="es-ES" b="1" dirty="0" smtClean="0"/>
              <a:t>RUSIA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s-ES" dirty="0"/>
              <a:t> </a:t>
            </a:r>
            <a:r>
              <a:rPr lang="es-ES" dirty="0" smtClean="0"/>
              <a:t>Tolstoi (</a:t>
            </a:r>
            <a:r>
              <a:rPr lang="es-ES" i="1" dirty="0" smtClean="0"/>
              <a:t>Anna Karenina</a:t>
            </a:r>
            <a:r>
              <a:rPr lang="es-ES" dirty="0" smtClean="0"/>
              <a:t>)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s-ES" dirty="0"/>
              <a:t> </a:t>
            </a:r>
            <a:r>
              <a:rPr lang="es-ES" dirty="0" smtClean="0"/>
              <a:t>Dostoyesvski (</a:t>
            </a:r>
            <a:r>
              <a:rPr lang="es-ES" i="1" dirty="0" smtClean="0"/>
              <a:t>Crimen y Castigo</a:t>
            </a:r>
            <a:r>
              <a:rPr lang="es-ES" dirty="0" smtClean="0"/>
              <a:t>)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1755296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2795752" y="365125"/>
            <a:ext cx="8558048" cy="5643789"/>
          </a:xfrm>
        </p:spPr>
        <p:txBody>
          <a:bodyPr>
            <a:normAutofit/>
          </a:bodyPr>
          <a:lstStyle/>
          <a:p>
            <a:r>
              <a:rPr lang="es-ES" b="1" dirty="0" smtClean="0"/>
              <a:t>¿Y en Turquía?</a:t>
            </a:r>
            <a:br>
              <a:rPr lang="es-ES" b="1" dirty="0" smtClean="0"/>
            </a:br>
            <a:r>
              <a:rPr lang="es-ES" dirty="0" smtClean="0"/>
              <a:t/>
            </a:r>
            <a:br>
              <a:rPr lang="es-ES" dirty="0" smtClean="0"/>
            </a:b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158099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/>
          <p:cNvSpPr>
            <a:spLocks noGrp="1"/>
          </p:cNvSpPr>
          <p:nvPr>
            <p:ph type="ctrTitle"/>
          </p:nvPr>
        </p:nvSpPr>
        <p:spPr>
          <a:xfrm>
            <a:off x="1910080" y="2230739"/>
            <a:ext cx="9875520" cy="1472184"/>
          </a:xfrm>
        </p:spPr>
        <p:txBody>
          <a:bodyPr/>
          <a:lstStyle/>
          <a:p>
            <a:r>
              <a:rPr lang="es-ES" b="1" dirty="0" smtClean="0"/>
              <a:t>CARACTERÍSTICAS GENERALES DEL REALISMO</a:t>
            </a:r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val="14231845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408386" y="365125"/>
            <a:ext cx="10152242" cy="1325563"/>
          </a:xfrm>
        </p:spPr>
        <p:txBody>
          <a:bodyPr>
            <a:normAutofit fontScale="90000"/>
          </a:bodyPr>
          <a:lstStyle/>
          <a:p>
            <a:r>
              <a:rPr lang="es-ES" b="1" dirty="0"/>
              <a:t>O</a:t>
            </a:r>
            <a:r>
              <a:rPr lang="es-ES" b="1" dirty="0" smtClean="0"/>
              <a:t>bservación y </a:t>
            </a:r>
            <a:br>
              <a:rPr lang="es-ES" b="1" dirty="0" smtClean="0"/>
            </a:br>
            <a:r>
              <a:rPr lang="es-ES" b="1" dirty="0" smtClean="0"/>
              <a:t>descripción precisa de la realidad 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353206" y="2439579"/>
            <a:ext cx="10515600" cy="3099072"/>
          </a:xfrm>
        </p:spPr>
        <p:txBody>
          <a:bodyPr/>
          <a:lstStyle/>
          <a:p>
            <a:pPr>
              <a:buFont typeface="Wingdings" panose="05000000000000000000" pitchFamily="2" charset="2"/>
              <a:buChar char="v"/>
            </a:pPr>
            <a:r>
              <a:rPr lang="es-ES" dirty="0" smtClean="0"/>
              <a:t> copiar la naturaleza tal y como se presenta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s-ES" dirty="0"/>
              <a:t> </a:t>
            </a:r>
            <a:r>
              <a:rPr lang="es-ES" dirty="0" smtClean="0"/>
              <a:t>métodos de observación de ciencias experimentales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s-ES" dirty="0" smtClean="0"/>
              <a:t> los autores se documentan 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s-ES" dirty="0" smtClean="0"/>
              <a:t> personajes caracterizados al detalle</a:t>
            </a:r>
          </a:p>
        </p:txBody>
      </p:sp>
    </p:spTree>
    <p:extLst>
      <p:ext uri="{BB962C8B-B14F-4D97-AF65-F5344CB8AC3E}">
        <p14:creationId xmlns:p14="http://schemas.microsoft.com/office/powerpoint/2010/main" val="33231290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1"/>
          <p:cNvSpPr>
            <a:spLocks noGrp="1"/>
          </p:cNvSpPr>
          <p:nvPr>
            <p:ph type="title"/>
          </p:nvPr>
        </p:nvSpPr>
        <p:spPr>
          <a:xfrm>
            <a:off x="1376854" y="365126"/>
            <a:ext cx="9976945" cy="875096"/>
          </a:xfrm>
        </p:spPr>
        <p:txBody>
          <a:bodyPr>
            <a:normAutofit fontScale="90000"/>
          </a:bodyPr>
          <a:lstStyle/>
          <a:p>
            <a:r>
              <a:rPr lang="es-ES" dirty="0" smtClean="0"/>
              <a:t/>
            </a:r>
            <a:br>
              <a:rPr lang="es-ES" dirty="0" smtClean="0"/>
            </a:br>
            <a:r>
              <a:rPr lang="es-ES" sz="4900" b="1" dirty="0" smtClean="0"/>
              <a:t>Ubicación próxima de los hechos</a:t>
            </a:r>
            <a:r>
              <a:rPr lang="es-ES" dirty="0" smtClean="0"/>
              <a:t/>
            </a:r>
            <a:br>
              <a:rPr lang="es-ES" dirty="0" smtClean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374228" y="1424152"/>
            <a:ext cx="10515600" cy="4833257"/>
          </a:xfrm>
        </p:spPr>
        <p:txBody>
          <a:bodyPr>
            <a:normAutofit fontScale="85000" lnSpcReduction="20000"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es-ES" dirty="0" smtClean="0"/>
              <a:t> se contrapone a la evasión espacio-temporal del Romanticismo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s-ES" dirty="0"/>
              <a:t> </a:t>
            </a:r>
            <a:r>
              <a:rPr lang="es-ES" dirty="0" smtClean="0"/>
              <a:t>escriben sobre lo que conocen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s-ES" dirty="0"/>
              <a:t> </a:t>
            </a:r>
            <a:r>
              <a:rPr lang="es-ES" dirty="0" smtClean="0"/>
              <a:t>momento presente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s-ES" dirty="0"/>
              <a:t> </a:t>
            </a:r>
            <a:r>
              <a:rPr lang="es-ES" dirty="0" smtClean="0"/>
              <a:t>predomina lo cotidiano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s-ES" dirty="0"/>
              <a:t> </a:t>
            </a:r>
            <a:r>
              <a:rPr lang="es-ES" dirty="0" smtClean="0"/>
              <a:t>se elimina el subjetivismo y la fantasía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s-ES" dirty="0"/>
              <a:t> </a:t>
            </a:r>
            <a:r>
              <a:rPr lang="es-ES" dirty="0" smtClean="0"/>
              <a:t>se controlan los excesos de sentimentalismo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s-ES" dirty="0"/>
              <a:t> </a:t>
            </a:r>
            <a:r>
              <a:rPr lang="es-ES" dirty="0" smtClean="0"/>
              <a:t>público: la burguesía (cansada del sentimentalismo e idealismo romántico)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s-ES" dirty="0"/>
              <a:t> </a:t>
            </a:r>
            <a:r>
              <a:rPr lang="es-ES" dirty="0" smtClean="0"/>
              <a:t>la burguesía: protagonista de estas novelas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s-ES" dirty="0"/>
              <a:t> </a:t>
            </a:r>
            <a:r>
              <a:rPr lang="es-ES" dirty="0" smtClean="0"/>
              <a:t>el héroe apasionado es sustituido por personajes comunes, de clase media, con conflictos propios de su época y con los que el lector se identifica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529074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366344" y="365126"/>
            <a:ext cx="9987455" cy="627652"/>
          </a:xfrm>
        </p:spPr>
        <p:txBody>
          <a:bodyPr>
            <a:normAutofit fontScale="90000"/>
          </a:bodyPr>
          <a:lstStyle/>
          <a:p>
            <a:r>
              <a:rPr lang="es-ES" b="1" dirty="0" smtClean="0"/>
              <a:t>Predilección por la novela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437290" y="1248629"/>
            <a:ext cx="10515600" cy="5264331"/>
          </a:xfrm>
        </p:spPr>
        <p:txBody>
          <a:bodyPr>
            <a:normAutofit fontScale="85000" lnSpcReduction="20000"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es-ES" dirty="0" smtClean="0"/>
              <a:t> la prosa narrativa para reflejar la realidad en su totalidad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s-ES" dirty="0"/>
              <a:t> </a:t>
            </a:r>
            <a:r>
              <a:rPr lang="es-ES" dirty="0" smtClean="0"/>
              <a:t>narrador omnisciente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s-ES" dirty="0"/>
              <a:t> </a:t>
            </a:r>
            <a:r>
              <a:rPr lang="es-ES" dirty="0" smtClean="0"/>
              <a:t>personajes individuales que se relacionan problemáticamente con su mundo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s-ES" dirty="0"/>
              <a:t> </a:t>
            </a:r>
            <a:r>
              <a:rPr lang="es-ES" dirty="0" smtClean="0"/>
              <a:t>didactismo (lección moral o social)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s-ES" dirty="0"/>
              <a:t> </a:t>
            </a:r>
            <a:r>
              <a:rPr lang="es-ES" dirty="0" smtClean="0"/>
              <a:t>estructura lineal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s-ES" dirty="0"/>
              <a:t> </a:t>
            </a:r>
            <a:r>
              <a:rPr lang="es-ES" dirty="0" smtClean="0"/>
              <a:t>descripciones minuciosas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s-ES" dirty="0"/>
              <a:t> </a:t>
            </a:r>
            <a:r>
              <a:rPr lang="es-ES" dirty="0" smtClean="0"/>
              <a:t>obsesión por el dato exacto (típico del positivismo)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s-ES" dirty="0"/>
              <a:t> </a:t>
            </a:r>
            <a:r>
              <a:rPr lang="es-ES" dirty="0" smtClean="0"/>
              <a:t>estilo sencillo y sobrio (rechazan la pomposa retórica romántica)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s-ES" dirty="0"/>
              <a:t> </a:t>
            </a:r>
            <a:r>
              <a:rPr lang="es-ES" dirty="0" smtClean="0"/>
              <a:t>claridad y exactitud (no ofrece dificultades para el lector)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s-ES" dirty="0"/>
              <a:t> </a:t>
            </a:r>
            <a:r>
              <a:rPr lang="es-ES" dirty="0" smtClean="0"/>
              <a:t>el lenguaje se adapta a los personajes (muestra del retrato social)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s-ES" dirty="0"/>
              <a:t> </a:t>
            </a:r>
            <a:r>
              <a:rPr lang="es-ES" dirty="0" smtClean="0"/>
              <a:t>monólogo interior</a:t>
            </a:r>
          </a:p>
        </p:txBody>
      </p:sp>
    </p:spTree>
    <p:extLst>
      <p:ext uri="{BB962C8B-B14F-4D97-AF65-F5344CB8AC3E}">
        <p14:creationId xmlns:p14="http://schemas.microsoft.com/office/powerpoint/2010/main" val="36793452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439916" y="365126"/>
            <a:ext cx="9913883" cy="1137854"/>
          </a:xfrm>
        </p:spPr>
        <p:txBody>
          <a:bodyPr>
            <a:normAutofit/>
          </a:bodyPr>
          <a:lstStyle/>
          <a:p>
            <a:r>
              <a:rPr lang="es-ES_tradnl" b="1" dirty="0" smtClean="0"/>
              <a:t>Clara intención social de los autores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v"/>
            </a:pPr>
            <a:r>
              <a:rPr lang="es-ES" dirty="0" smtClean="0"/>
              <a:t> de denuncia y de cambio de las miserias de la sociedad cotidiana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s-ES" dirty="0" smtClean="0"/>
              <a:t> postura crítica </a:t>
            </a:r>
          </a:p>
          <a:p>
            <a:pPr>
              <a:buNone/>
            </a:pPr>
            <a:endParaRPr lang="es-ES" dirty="0" smtClean="0"/>
          </a:p>
          <a:p>
            <a:pPr>
              <a:buNone/>
            </a:pPr>
            <a:r>
              <a:rPr lang="es-ES" dirty="0" smtClean="0"/>
              <a:t>Sin embargo,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s-ES" dirty="0" smtClean="0"/>
              <a:t> suelen confiar en la perfección del sistema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s-ES" dirty="0"/>
              <a:t> </a:t>
            </a:r>
            <a:r>
              <a:rPr lang="es-ES" dirty="0" smtClean="0"/>
              <a:t>condenan cualquier solución que implique una ruptura con la sociedad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225917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479331" y="711966"/>
            <a:ext cx="10515600" cy="4795454"/>
          </a:xfrm>
        </p:spPr>
        <p:txBody>
          <a:bodyPr/>
          <a:lstStyle/>
          <a:p>
            <a:r>
              <a:rPr lang="es-ES_tradnl" dirty="0" smtClean="0"/>
              <a:t>Pensemos en </a:t>
            </a:r>
            <a:r>
              <a:rPr lang="tr-TR" dirty="0" smtClean="0"/>
              <a:t>Aşk-i Memnu (Halit Ziya Uşaklıgil</a:t>
            </a:r>
            <a:r>
              <a:rPr lang="es-ES_tradnl" dirty="0" smtClean="0"/>
              <a:t>, 1899).</a:t>
            </a:r>
            <a:br>
              <a:rPr lang="es-ES_tradnl" dirty="0" smtClean="0"/>
            </a:br>
            <a:r>
              <a:rPr lang="es-ES_tradnl" dirty="0" smtClean="0"/>
              <a:t/>
            </a:r>
            <a:br>
              <a:rPr lang="es-ES_tradnl" dirty="0" smtClean="0"/>
            </a:br>
            <a:r>
              <a:rPr lang="es-ES_tradnl" dirty="0" smtClean="0"/>
              <a:t>¿Qué características y temas encontramos?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Gündönümü">
  <a:themeElements>
    <a:clrScheme name="Canlı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Gündönümü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Gündönümü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834</TotalTime>
  <Words>316</Words>
  <Application>Microsoft Office PowerPoint</Application>
  <PresentationFormat>Geniş ekran</PresentationFormat>
  <Paragraphs>56</Paragraphs>
  <Slides>11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16" baseType="lpstr">
      <vt:lpstr>Gill Sans MT</vt:lpstr>
      <vt:lpstr>Verdana</vt:lpstr>
      <vt:lpstr>Wingdings</vt:lpstr>
      <vt:lpstr>Wingdings 2</vt:lpstr>
      <vt:lpstr>Gündönümü</vt:lpstr>
      <vt:lpstr>El Realismo</vt:lpstr>
      <vt:lpstr>EL REALISMO EN EUROPA</vt:lpstr>
      <vt:lpstr>¿Y en Turquía?  </vt:lpstr>
      <vt:lpstr>CARACTERÍSTICAS GENERALES DEL REALISMO</vt:lpstr>
      <vt:lpstr>Observación y  descripción precisa de la realidad </vt:lpstr>
      <vt:lpstr> Ubicación próxima de los hechos </vt:lpstr>
      <vt:lpstr>Predilección por la novela</vt:lpstr>
      <vt:lpstr>Clara intención social de los autores</vt:lpstr>
      <vt:lpstr>Pensemos en Aşk-i Memnu (Halit Ziya Uşaklıgil, 1899).  ¿Qué características y temas encontramos?</vt:lpstr>
      <vt:lpstr>Temas recurrentes</vt:lpstr>
      <vt:lpstr>Novelas extensas  ¿A qué creéis que se debe esta característica?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 Realismo</dc:title>
  <dc:creator>Windows Kullanıcısı</dc:creator>
  <cp:lastModifiedBy>Windows Kullanıcısı</cp:lastModifiedBy>
  <cp:revision>80</cp:revision>
  <dcterms:created xsi:type="dcterms:W3CDTF">2019-03-05T19:48:33Z</dcterms:created>
  <dcterms:modified xsi:type="dcterms:W3CDTF">2020-05-08T11:29:04Z</dcterms:modified>
</cp:coreProperties>
</file>