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7" r:id="rId2"/>
    <p:sldId id="265" r:id="rId3"/>
    <p:sldId id="266" r:id="rId4"/>
    <p:sldId id="262" r:id="rId5"/>
    <p:sldId id="260" r:id="rId6"/>
    <p:sldId id="261" r:id="rId7"/>
    <p:sldId id="264" r:id="rId8"/>
    <p:sldId id="263" r:id="rId9"/>
    <p:sldId id="272" r:id="rId10"/>
    <p:sldId id="273" r:id="rId11"/>
    <p:sldId id="275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82" autoAdjust="0"/>
    <p:restoredTop sz="94660"/>
  </p:normalViewPr>
  <p:slideViewPr>
    <p:cSldViewPr snapToGrid="0">
      <p:cViewPr varScale="1">
        <p:scale>
          <a:sx n="67" d="100"/>
          <a:sy n="67" d="100"/>
        </p:scale>
        <p:origin x="85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910080" y="359898"/>
            <a:ext cx="987552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910080" y="1850064"/>
            <a:ext cx="987552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67D4A-C2FA-47ED-95EF-30FE09246C12}" type="datetimeFigureOut">
              <a:rPr lang="tr-TR" smtClean="0"/>
              <a:pPr/>
              <a:t>8.05.2020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7DEB-A968-417D-B926-1BF06C95678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1228577" y="1413802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542901" y="1345016"/>
            <a:ext cx="85344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67D4A-C2FA-47ED-95EF-30FE09246C12}" type="datetimeFigureOut">
              <a:rPr lang="tr-TR" smtClean="0"/>
              <a:pPr/>
              <a:t>8.05.2020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7DEB-A968-417D-B926-1BF06C95678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274640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5240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67D4A-C2FA-47ED-95EF-30FE09246C12}" type="datetimeFigureOut">
              <a:rPr lang="tr-TR" smtClean="0"/>
              <a:pPr/>
              <a:t>8.05.2020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7DEB-A968-417D-B926-1BF06C95678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67D4A-C2FA-47ED-95EF-30FE09246C12}" type="datetimeFigureOut">
              <a:rPr lang="tr-TR" smtClean="0"/>
              <a:pPr/>
              <a:t>8.05.2020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7DEB-A968-417D-B926-1BF06C95678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3043853" y="-54"/>
            <a:ext cx="9144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437856" y="2600325"/>
            <a:ext cx="85344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437856" y="1066800"/>
            <a:ext cx="85344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67D4A-C2FA-47ED-95EF-30FE09246C12}" type="datetimeFigureOut">
              <a:rPr lang="tr-TR" smtClean="0"/>
              <a:pPr/>
              <a:t>8.05.2020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7DEB-A968-417D-B926-1BF06C95678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3048000" y="0"/>
            <a:ext cx="1016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896428" y="2814656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3210752" y="2745870"/>
            <a:ext cx="85344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67D4A-C2FA-47ED-95EF-30FE09246C12}" type="datetimeFigureOut">
              <a:rPr lang="tr-TR" smtClean="0"/>
              <a:pPr/>
              <a:t>8.05.2020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7DEB-A968-417D-B926-1BF06C95678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5160336"/>
            <a:ext cx="109728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21792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21792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67D4A-C2FA-47ED-95EF-30FE09246C12}" type="datetimeFigureOut">
              <a:rPr lang="tr-TR" smtClean="0"/>
              <a:pPr/>
              <a:t>8.05.2020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7DEB-A968-417D-B926-1BF06C95678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 anchor="ctr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67D4A-C2FA-47ED-95EF-30FE09246C12}" type="datetimeFigureOut">
              <a:rPr lang="tr-TR" smtClean="0"/>
              <a:pPr/>
              <a:t>8.05.2020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7DEB-A968-417D-B926-1BF06C95678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353312" y="0"/>
            <a:ext cx="10838688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67D4A-C2FA-47ED-95EF-30FE09246C12}" type="datetimeFigureOut">
              <a:rPr lang="tr-TR" smtClean="0"/>
              <a:pPr/>
              <a:t>8.05.2020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7DEB-A968-417D-B926-1BF06C95678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353312" y="-54"/>
            <a:ext cx="97536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16778"/>
            <a:ext cx="508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09600" y="1406964"/>
            <a:ext cx="508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609600" y="2133601"/>
            <a:ext cx="108712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67D4A-C2FA-47ED-95EF-30FE09246C12}" type="datetimeFigureOut">
              <a:rPr lang="tr-TR" smtClean="0"/>
              <a:pPr/>
              <a:t>8.05.2020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7DEB-A968-417D-B926-1BF06C95678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849195" y="1066800"/>
            <a:ext cx="36576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67D4A-C2FA-47ED-95EF-30FE09246C12}" type="datetimeFigureOut">
              <a:rPr lang="tr-TR" smtClean="0"/>
              <a:pPr/>
              <a:t>8.05.2020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7DEB-A968-417D-B926-1BF06C95678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117600" y="1143004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528967" y="954341"/>
            <a:ext cx="9144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6671556" y="936786"/>
            <a:ext cx="865632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117600" y="4800600"/>
            <a:ext cx="58928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1087902" y="-815922"/>
            <a:ext cx="2185183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25089" y="21103"/>
            <a:ext cx="2269588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243842" y="1055077"/>
            <a:ext cx="1500956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350498" y="-54"/>
            <a:ext cx="10841503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3B667D4A-C2FA-47ED-95EF-30FE09246C12}" type="datetimeFigureOut">
              <a:rPr lang="tr-TR" smtClean="0"/>
              <a:pPr/>
              <a:t>8.05.2020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81FE7DEB-A968-417D-B926-1BF06C95678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353312" y="-54"/>
            <a:ext cx="97536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ctrTitle"/>
          </p:nvPr>
        </p:nvSpPr>
        <p:spPr>
          <a:xfrm>
            <a:off x="1804977" y="2220229"/>
            <a:ext cx="9875520" cy="1472184"/>
          </a:xfrm>
        </p:spPr>
        <p:txBody>
          <a:bodyPr>
            <a:normAutofit/>
          </a:bodyPr>
          <a:lstStyle/>
          <a:p>
            <a:r>
              <a:rPr lang="es-ES" sz="8000" b="1" dirty="0" smtClean="0"/>
              <a:t>El Realismo</a:t>
            </a:r>
            <a:endParaRPr lang="tr-TR" sz="8000" b="1" dirty="0"/>
          </a:p>
        </p:txBody>
      </p:sp>
    </p:spTree>
    <p:extLst>
      <p:ext uri="{BB962C8B-B14F-4D97-AF65-F5344CB8AC3E}">
        <p14:creationId xmlns:p14="http://schemas.microsoft.com/office/powerpoint/2010/main" val="3707781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b="1" dirty="0" smtClean="0"/>
              <a:t>Temas recurrentes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s-ES_tradnl" dirty="0" smtClean="0"/>
              <a:t> novelas extensas </a:t>
            </a:r>
          </a:p>
          <a:p>
            <a:pPr>
              <a:buFont typeface="Wingdings" pitchFamily="2" charset="2"/>
              <a:buChar char="v"/>
            </a:pPr>
            <a:r>
              <a:rPr lang="es-ES_tradnl" dirty="0" smtClean="0"/>
              <a:t> hogar burgués: matrimonio / adulterio femenino</a:t>
            </a:r>
          </a:p>
          <a:p>
            <a:pPr>
              <a:buFont typeface="Wingdings" pitchFamily="2" charset="2"/>
              <a:buChar char="v"/>
            </a:pPr>
            <a:r>
              <a:rPr lang="es-ES_tradnl" dirty="0" smtClean="0"/>
              <a:t> triángulos amorosos (van variando)</a:t>
            </a:r>
          </a:p>
          <a:p>
            <a:pPr>
              <a:buFont typeface="Wingdings" pitchFamily="2" charset="2"/>
              <a:buChar char="v"/>
            </a:pPr>
            <a:r>
              <a:rPr lang="es-ES_tradnl" dirty="0" smtClean="0"/>
              <a:t> castigo final</a:t>
            </a:r>
          </a:p>
          <a:p>
            <a:pPr>
              <a:buFont typeface="Wingdings" pitchFamily="2" charset="2"/>
              <a:buChar char="v"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521372" y="1292772"/>
            <a:ext cx="10515600" cy="2689171"/>
          </a:xfrm>
        </p:spPr>
        <p:txBody>
          <a:bodyPr>
            <a:normAutofit fontScale="90000"/>
          </a:bodyPr>
          <a:lstStyle/>
          <a:p>
            <a:r>
              <a:rPr lang="es-ES_tradnl" b="1" dirty="0" smtClean="0"/>
              <a:t>Novelas extensas</a:t>
            </a:r>
            <a:br>
              <a:rPr lang="es-ES_tradnl" b="1" dirty="0" smtClean="0"/>
            </a:br>
            <a:r>
              <a:rPr lang="es-ES_tradnl" b="1" dirty="0" smtClean="0"/>
              <a:t/>
            </a:r>
            <a:br>
              <a:rPr lang="es-ES_tradnl" b="1" dirty="0" smtClean="0"/>
            </a:br>
            <a:r>
              <a:rPr lang="es-ES_tradnl" b="1" dirty="0" smtClean="0"/>
              <a:t>¿A qué creéis que se debe esta característica?</a:t>
            </a:r>
            <a:endParaRPr lang="tr-T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68821" y="375635"/>
            <a:ext cx="10515600" cy="801523"/>
          </a:xfrm>
        </p:spPr>
        <p:txBody>
          <a:bodyPr>
            <a:normAutofit/>
          </a:bodyPr>
          <a:lstStyle/>
          <a:p>
            <a:pPr algn="ctr"/>
            <a:r>
              <a:rPr lang="es-ES" b="1" dirty="0" smtClean="0"/>
              <a:t>EL REALISMO EN EUROPA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76400" y="1334815"/>
            <a:ext cx="10515600" cy="510892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s-ES" b="1" dirty="0" smtClean="0"/>
              <a:t>FRANCIA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ES" dirty="0" smtClean="0"/>
              <a:t> Honoré de Balzac (</a:t>
            </a:r>
            <a:r>
              <a:rPr lang="es-ES" i="1" dirty="0" smtClean="0"/>
              <a:t>Comedia Humana</a:t>
            </a:r>
            <a:r>
              <a:rPr lang="es-ES" dirty="0" smtClean="0"/>
              <a:t>)- coetáneo de Victor Hugo 										(romántico)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ES" dirty="0" smtClean="0"/>
              <a:t> Stendhal (</a:t>
            </a:r>
            <a:r>
              <a:rPr lang="es-ES" i="1" dirty="0" smtClean="0"/>
              <a:t>Rojo y Negro</a:t>
            </a:r>
            <a:r>
              <a:rPr lang="es-ES" dirty="0" smtClean="0"/>
              <a:t>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ES" dirty="0"/>
              <a:t> </a:t>
            </a:r>
            <a:r>
              <a:rPr lang="es-ES" dirty="0" smtClean="0"/>
              <a:t>Gustave Flaubert (</a:t>
            </a:r>
            <a:r>
              <a:rPr lang="es-ES" i="1" dirty="0" smtClean="0"/>
              <a:t>Madame Bovary</a:t>
            </a:r>
            <a:r>
              <a:rPr lang="es-ES" dirty="0" smtClean="0"/>
              <a:t>)</a:t>
            </a:r>
          </a:p>
          <a:p>
            <a:pPr marL="0" indent="0">
              <a:buNone/>
            </a:pPr>
            <a:r>
              <a:rPr lang="es-ES" b="1" dirty="0" smtClean="0"/>
              <a:t>INGLATERRA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ES" dirty="0" smtClean="0"/>
              <a:t> Charles Dickens (</a:t>
            </a:r>
            <a:r>
              <a:rPr lang="es-ES" i="1" dirty="0" smtClean="0"/>
              <a:t>Hard Times</a:t>
            </a:r>
            <a:r>
              <a:rPr lang="es-ES" dirty="0" smtClean="0"/>
              <a:t>, </a:t>
            </a:r>
            <a:r>
              <a:rPr lang="es-ES" i="1" dirty="0" smtClean="0"/>
              <a:t>Oliver Twist</a:t>
            </a:r>
            <a:r>
              <a:rPr lang="es-ES" dirty="0" smtClean="0"/>
              <a:t>, </a:t>
            </a:r>
            <a:r>
              <a:rPr lang="es-ES" i="1" dirty="0" smtClean="0"/>
              <a:t>David Copperfield</a:t>
            </a:r>
            <a:r>
              <a:rPr lang="es-ES" dirty="0" smtClean="0"/>
              <a:t>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ES" dirty="0"/>
              <a:t> </a:t>
            </a:r>
            <a:r>
              <a:rPr lang="es-ES" dirty="0" smtClean="0"/>
              <a:t>Thackeray (</a:t>
            </a:r>
            <a:r>
              <a:rPr lang="es-ES" i="1" dirty="0" smtClean="0"/>
              <a:t>La feria de las vanidades-Vanity Fair</a:t>
            </a:r>
            <a:r>
              <a:rPr lang="es-ES" dirty="0" smtClean="0"/>
              <a:t>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ES" dirty="0" smtClean="0"/>
              <a:t> Charlotte Brontë (</a:t>
            </a:r>
            <a:r>
              <a:rPr lang="es-ES" i="1" dirty="0" smtClean="0"/>
              <a:t>Jane Eyre</a:t>
            </a:r>
            <a:r>
              <a:rPr lang="es-ES" dirty="0" smtClean="0"/>
              <a:t>)</a:t>
            </a:r>
          </a:p>
          <a:p>
            <a:pPr marL="0" indent="0">
              <a:buNone/>
            </a:pPr>
            <a:r>
              <a:rPr lang="es-ES" b="1" dirty="0" smtClean="0"/>
              <a:t>RUSIA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ES" dirty="0"/>
              <a:t> </a:t>
            </a:r>
            <a:r>
              <a:rPr lang="es-ES" dirty="0" smtClean="0"/>
              <a:t>Tolstoi (</a:t>
            </a:r>
            <a:r>
              <a:rPr lang="es-ES" i="1" dirty="0" smtClean="0"/>
              <a:t>Anna Karenina</a:t>
            </a:r>
            <a:r>
              <a:rPr lang="es-ES" dirty="0" smtClean="0"/>
              <a:t>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ES" dirty="0"/>
              <a:t> </a:t>
            </a:r>
            <a:r>
              <a:rPr lang="es-ES" dirty="0" smtClean="0"/>
              <a:t>Dostoyesvski (</a:t>
            </a:r>
            <a:r>
              <a:rPr lang="es-ES" i="1" dirty="0" smtClean="0"/>
              <a:t>Crimen y Castigo</a:t>
            </a:r>
            <a:r>
              <a:rPr lang="es-ES" dirty="0" smtClean="0"/>
              <a:t>)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75529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795752" y="365125"/>
            <a:ext cx="8558048" cy="5643789"/>
          </a:xfrm>
        </p:spPr>
        <p:txBody>
          <a:bodyPr>
            <a:normAutofit/>
          </a:bodyPr>
          <a:lstStyle/>
          <a:p>
            <a:r>
              <a:rPr lang="es-ES" b="1" dirty="0" smtClean="0"/>
              <a:t>¿Y en Turquía?</a:t>
            </a:r>
            <a:br>
              <a:rPr lang="es-ES" b="1" dirty="0" smtClean="0"/>
            </a:br>
            <a:r>
              <a:rPr lang="es-ES" dirty="0" smtClean="0"/>
              <a:t/>
            </a:r>
            <a:br>
              <a:rPr lang="es-ES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5809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>
          <a:xfrm>
            <a:off x="1910080" y="2230739"/>
            <a:ext cx="9875520" cy="1472184"/>
          </a:xfrm>
        </p:spPr>
        <p:txBody>
          <a:bodyPr/>
          <a:lstStyle/>
          <a:p>
            <a:r>
              <a:rPr lang="es-ES" b="1" dirty="0" smtClean="0"/>
              <a:t>CARACTERÍSTICAS GENERALES DEL REALISMO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423184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08386" y="365125"/>
            <a:ext cx="10152242" cy="1325563"/>
          </a:xfrm>
        </p:spPr>
        <p:txBody>
          <a:bodyPr>
            <a:normAutofit fontScale="90000"/>
          </a:bodyPr>
          <a:lstStyle/>
          <a:p>
            <a:r>
              <a:rPr lang="es-ES" b="1" dirty="0"/>
              <a:t>O</a:t>
            </a:r>
            <a:r>
              <a:rPr lang="es-ES" b="1" dirty="0" smtClean="0"/>
              <a:t>bservación y </a:t>
            </a:r>
            <a:br>
              <a:rPr lang="es-ES" b="1" dirty="0" smtClean="0"/>
            </a:br>
            <a:r>
              <a:rPr lang="es-ES" b="1" dirty="0" smtClean="0"/>
              <a:t>descripción precisa de la realidad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53206" y="2439579"/>
            <a:ext cx="10515600" cy="3099072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s-ES" dirty="0" smtClean="0"/>
              <a:t> copiar la naturaleza tal y como se presenta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ES" dirty="0"/>
              <a:t> </a:t>
            </a:r>
            <a:r>
              <a:rPr lang="es-ES" dirty="0" smtClean="0"/>
              <a:t>métodos de observación de ciencias experimentales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ES" dirty="0" smtClean="0"/>
              <a:t> los autores se documentan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ES" dirty="0" smtClean="0"/>
              <a:t> personajes caracterizados al detalle</a:t>
            </a:r>
          </a:p>
        </p:txBody>
      </p:sp>
    </p:spTree>
    <p:extLst>
      <p:ext uri="{BB962C8B-B14F-4D97-AF65-F5344CB8AC3E}">
        <p14:creationId xmlns:p14="http://schemas.microsoft.com/office/powerpoint/2010/main" val="3323129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1376854" y="365126"/>
            <a:ext cx="9976945" cy="875096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/>
            </a:r>
            <a:br>
              <a:rPr lang="es-ES" dirty="0" smtClean="0"/>
            </a:br>
            <a:r>
              <a:rPr lang="es-ES" sz="4900" b="1" dirty="0" smtClean="0"/>
              <a:t>Ubicación próxima de los hechos</a:t>
            </a:r>
            <a:r>
              <a:rPr lang="es-ES" dirty="0" smtClean="0"/>
              <a:t/>
            </a:r>
            <a:br>
              <a:rPr lang="es-ES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74228" y="1424152"/>
            <a:ext cx="10515600" cy="4833257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s-ES" dirty="0" smtClean="0"/>
              <a:t> se contrapone a la evasión espacio-temporal del Romanticismo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ES" dirty="0"/>
              <a:t> </a:t>
            </a:r>
            <a:r>
              <a:rPr lang="es-ES" dirty="0" smtClean="0"/>
              <a:t>escriben sobre lo que conocen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ES" dirty="0"/>
              <a:t> </a:t>
            </a:r>
            <a:r>
              <a:rPr lang="es-ES" dirty="0" smtClean="0"/>
              <a:t>momento presente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ES" dirty="0"/>
              <a:t> </a:t>
            </a:r>
            <a:r>
              <a:rPr lang="es-ES" dirty="0" smtClean="0"/>
              <a:t>predomina lo cotidiano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ES" dirty="0"/>
              <a:t> </a:t>
            </a:r>
            <a:r>
              <a:rPr lang="es-ES" dirty="0" smtClean="0"/>
              <a:t>se elimina el subjetivismo y la fantasía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ES" dirty="0"/>
              <a:t> </a:t>
            </a:r>
            <a:r>
              <a:rPr lang="es-ES" dirty="0" smtClean="0"/>
              <a:t>se controlan los excesos de sentimentalismo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ES" dirty="0"/>
              <a:t> </a:t>
            </a:r>
            <a:r>
              <a:rPr lang="es-ES" dirty="0" smtClean="0"/>
              <a:t>público: la burguesía (cansada del sentimentalismo e idealismo romántico)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ES" dirty="0"/>
              <a:t> </a:t>
            </a:r>
            <a:r>
              <a:rPr lang="es-ES" dirty="0" smtClean="0"/>
              <a:t>la burguesía: protagonista de estas novelas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ES" dirty="0"/>
              <a:t> </a:t>
            </a:r>
            <a:r>
              <a:rPr lang="es-ES" dirty="0" smtClean="0"/>
              <a:t>el héroe apasionado es sustituido por personajes comunes, de clase media, con conflictos propios de su época y con los que el lector se identifica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52907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66344" y="365126"/>
            <a:ext cx="9987455" cy="627652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>Predilección por la novela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37290" y="1248629"/>
            <a:ext cx="10515600" cy="5264331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s-ES" dirty="0" smtClean="0"/>
              <a:t> la prosa narrativa para reflejar la realidad en su totalidad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ES" dirty="0"/>
              <a:t> </a:t>
            </a:r>
            <a:r>
              <a:rPr lang="es-ES" dirty="0" smtClean="0"/>
              <a:t>narrador omnisciente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ES" dirty="0"/>
              <a:t> </a:t>
            </a:r>
            <a:r>
              <a:rPr lang="es-ES" dirty="0" smtClean="0"/>
              <a:t>personajes individuales que se relacionan problemáticamente con su mundo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ES" dirty="0"/>
              <a:t> </a:t>
            </a:r>
            <a:r>
              <a:rPr lang="es-ES" dirty="0" smtClean="0"/>
              <a:t>didactismo (lección moral o social)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ES" dirty="0"/>
              <a:t> </a:t>
            </a:r>
            <a:r>
              <a:rPr lang="es-ES" dirty="0" smtClean="0"/>
              <a:t>estructura lineal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ES" dirty="0"/>
              <a:t> </a:t>
            </a:r>
            <a:r>
              <a:rPr lang="es-ES" dirty="0" smtClean="0"/>
              <a:t>descripciones minuciosas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ES" dirty="0"/>
              <a:t> </a:t>
            </a:r>
            <a:r>
              <a:rPr lang="es-ES" dirty="0" smtClean="0"/>
              <a:t>obsesión por el dato exacto (típico del positivismo)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ES" dirty="0"/>
              <a:t> </a:t>
            </a:r>
            <a:r>
              <a:rPr lang="es-ES" dirty="0" smtClean="0"/>
              <a:t>estilo sencillo y sobrio (rechazan la pomposa retórica romántica)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ES" dirty="0"/>
              <a:t> </a:t>
            </a:r>
            <a:r>
              <a:rPr lang="es-ES" dirty="0" smtClean="0"/>
              <a:t>claridad y exactitud (no ofrece dificultades para el lector)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ES" dirty="0"/>
              <a:t> </a:t>
            </a:r>
            <a:r>
              <a:rPr lang="es-ES" dirty="0" smtClean="0"/>
              <a:t>el lenguaje se adapta a los personajes (muestra del retrato social)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ES" dirty="0"/>
              <a:t> </a:t>
            </a:r>
            <a:r>
              <a:rPr lang="es-ES" dirty="0" smtClean="0"/>
              <a:t>monólogo interior</a:t>
            </a:r>
          </a:p>
        </p:txBody>
      </p:sp>
    </p:spTree>
    <p:extLst>
      <p:ext uri="{BB962C8B-B14F-4D97-AF65-F5344CB8AC3E}">
        <p14:creationId xmlns:p14="http://schemas.microsoft.com/office/powerpoint/2010/main" val="3679345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39916" y="365126"/>
            <a:ext cx="9913883" cy="1137854"/>
          </a:xfrm>
        </p:spPr>
        <p:txBody>
          <a:bodyPr>
            <a:normAutofit/>
          </a:bodyPr>
          <a:lstStyle/>
          <a:p>
            <a:r>
              <a:rPr lang="es-ES_tradnl" b="1" dirty="0" smtClean="0"/>
              <a:t>Clara intención social de los autores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s-ES" dirty="0" smtClean="0"/>
              <a:t> de denuncia y de cambio de las miserias de la sociedad cotidiana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ES" dirty="0" smtClean="0"/>
              <a:t> postura crítica </a:t>
            </a:r>
          </a:p>
          <a:p>
            <a:pPr>
              <a:buNone/>
            </a:pPr>
            <a:endParaRPr lang="es-ES" dirty="0" smtClean="0"/>
          </a:p>
          <a:p>
            <a:pPr>
              <a:buNone/>
            </a:pPr>
            <a:r>
              <a:rPr lang="es-ES" dirty="0" smtClean="0"/>
              <a:t>Sin embargo,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ES" dirty="0" smtClean="0"/>
              <a:t> suelen confiar en la perfección del sistema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ES" dirty="0"/>
              <a:t> </a:t>
            </a:r>
            <a:r>
              <a:rPr lang="es-ES" dirty="0" smtClean="0"/>
              <a:t>condenan cualquier solución que implique una ruptura con la sociedad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22591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79331" y="711966"/>
            <a:ext cx="10515600" cy="4795454"/>
          </a:xfrm>
        </p:spPr>
        <p:txBody>
          <a:bodyPr/>
          <a:lstStyle/>
          <a:p>
            <a:r>
              <a:rPr lang="es-ES_tradnl" dirty="0" smtClean="0"/>
              <a:t>Pensemos en </a:t>
            </a:r>
            <a:r>
              <a:rPr lang="tr-TR" dirty="0" smtClean="0"/>
              <a:t>Aşk-i Memnu (Halit Ziya Uşaklıgil</a:t>
            </a:r>
            <a:r>
              <a:rPr lang="es-ES_tradnl" dirty="0" smtClean="0"/>
              <a:t>, 1899).</a:t>
            </a:r>
            <a:br>
              <a:rPr lang="es-ES_tradnl" dirty="0" smtClean="0"/>
            </a:br>
            <a:r>
              <a:rPr lang="es-ES_tradnl" dirty="0" smtClean="0"/>
              <a:t/>
            </a:r>
            <a:br>
              <a:rPr lang="es-ES_tradnl" dirty="0" smtClean="0"/>
            </a:br>
            <a:r>
              <a:rPr lang="es-ES_tradnl" dirty="0" smtClean="0"/>
              <a:t>¿Qué características y temas encontramos?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Canlı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834</TotalTime>
  <Words>316</Words>
  <Application>Microsoft Office PowerPoint</Application>
  <PresentationFormat>Geniş ekran</PresentationFormat>
  <Paragraphs>56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Gill Sans MT</vt:lpstr>
      <vt:lpstr>Verdana</vt:lpstr>
      <vt:lpstr>Wingdings</vt:lpstr>
      <vt:lpstr>Wingdings 2</vt:lpstr>
      <vt:lpstr>Gündönümü</vt:lpstr>
      <vt:lpstr>El Realismo</vt:lpstr>
      <vt:lpstr>EL REALISMO EN EUROPA</vt:lpstr>
      <vt:lpstr>¿Y en Turquía?  </vt:lpstr>
      <vt:lpstr>CARACTERÍSTICAS GENERALES DEL REALISMO</vt:lpstr>
      <vt:lpstr>Observación y  descripción precisa de la realidad </vt:lpstr>
      <vt:lpstr> Ubicación próxima de los hechos </vt:lpstr>
      <vt:lpstr>Predilección por la novela</vt:lpstr>
      <vt:lpstr>Clara intención social de los autores</vt:lpstr>
      <vt:lpstr>Pensemos en Aşk-i Memnu (Halit Ziya Uşaklıgil, 1899).  ¿Qué características y temas encontramos?</vt:lpstr>
      <vt:lpstr>Temas recurrentes</vt:lpstr>
      <vt:lpstr>Novelas extensas  ¿A qué creéis que se debe esta característica?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Realismo</dc:title>
  <dc:creator>Windows Kullanıcısı</dc:creator>
  <cp:lastModifiedBy>Windows Kullanıcısı</cp:lastModifiedBy>
  <cp:revision>80</cp:revision>
  <dcterms:created xsi:type="dcterms:W3CDTF">2019-03-05T19:48:33Z</dcterms:created>
  <dcterms:modified xsi:type="dcterms:W3CDTF">2020-05-08T11:29:04Z</dcterms:modified>
</cp:coreProperties>
</file>