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98" r:id="rId5"/>
    <p:sldId id="299" r:id="rId6"/>
    <p:sldId id="301" r:id="rId7"/>
    <p:sldId id="293" r:id="rId8"/>
    <p:sldId id="300" r:id="rId9"/>
    <p:sldId id="307" r:id="rId10"/>
    <p:sldId id="305" r:id="rId11"/>
    <p:sldId id="304" r:id="rId12"/>
    <p:sldId id="303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5153F-EDB3-4039-BB15-EFC39EC551D0}" type="doc">
      <dgm:prSet loTypeId="urn:microsoft.com/office/officeart/2005/8/layout/chevron2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9FB18863-715B-4871-85D4-341139F6EA95}">
      <dgm:prSet phldrT="[Metin]"/>
      <dgm:spPr/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05B06FFB-D44B-418F-B1EB-145893779723}" type="parTrans" cxnId="{40F92D6F-9932-4118-B753-D8318E7B04F5}">
      <dgm:prSet/>
      <dgm:spPr/>
      <dgm:t>
        <a:bodyPr/>
        <a:lstStyle/>
        <a:p>
          <a:endParaRPr lang="tr-TR"/>
        </a:p>
      </dgm:t>
    </dgm:pt>
    <dgm:pt modelId="{67E5EF44-1FAD-469F-91D5-B3FA3E72A7D7}" type="sibTrans" cxnId="{40F92D6F-9932-4118-B753-D8318E7B04F5}">
      <dgm:prSet/>
      <dgm:spPr/>
      <dgm:t>
        <a:bodyPr/>
        <a:lstStyle/>
        <a:p>
          <a:endParaRPr lang="tr-TR"/>
        </a:p>
      </dgm:t>
    </dgm:pt>
    <dgm:pt modelId="{D9CE866E-B092-4494-AF20-3018494E1C79}">
      <dgm:prSet phldrT="[Metin]" custT="1"/>
      <dgm:spPr/>
      <dgm:t>
        <a:bodyPr/>
        <a:lstStyle/>
        <a:p>
          <a:r>
            <a:rPr lang="tr-TR" sz="4000" dirty="0" smtClean="0">
              <a:latin typeface="Garamond" panose="02020404030301010803" pitchFamily="18" charset="0"/>
            </a:rPr>
            <a:t>Enjektör ile Filtrasyon</a:t>
          </a:r>
          <a:endParaRPr lang="tr-TR" sz="4000" dirty="0">
            <a:latin typeface="Garamond" panose="02020404030301010803" pitchFamily="18" charset="0"/>
          </a:endParaRPr>
        </a:p>
      </dgm:t>
    </dgm:pt>
    <dgm:pt modelId="{5E2BF7BA-19DF-45E8-BBFB-8A3BC74F712C}" type="parTrans" cxnId="{E34932A1-CEAC-43F6-B9D3-BA445079B81A}">
      <dgm:prSet/>
      <dgm:spPr/>
      <dgm:t>
        <a:bodyPr/>
        <a:lstStyle/>
        <a:p>
          <a:endParaRPr lang="tr-TR"/>
        </a:p>
      </dgm:t>
    </dgm:pt>
    <dgm:pt modelId="{987C423B-8168-4819-958E-D31E852EB3ED}" type="sibTrans" cxnId="{E34932A1-CEAC-43F6-B9D3-BA445079B81A}">
      <dgm:prSet/>
      <dgm:spPr/>
      <dgm:t>
        <a:bodyPr/>
        <a:lstStyle/>
        <a:p>
          <a:endParaRPr lang="tr-TR"/>
        </a:p>
      </dgm:t>
    </dgm:pt>
    <dgm:pt modelId="{79B97BB5-7B25-4E82-AFBC-CA7BF27027F9}">
      <dgm:prSet phldrT="[Metin]" custT="1"/>
      <dgm:spPr/>
      <dgm:t>
        <a:bodyPr/>
        <a:lstStyle/>
        <a:p>
          <a:r>
            <a:rPr lang="tr-TR" sz="4000" dirty="0" smtClean="0">
              <a:latin typeface="Garamond" panose="02020404030301010803" pitchFamily="18" charset="0"/>
            </a:rPr>
            <a:t> </a:t>
          </a:r>
          <a:endParaRPr lang="tr-TR" sz="4000" dirty="0">
            <a:latin typeface="Garamond" panose="02020404030301010803" pitchFamily="18" charset="0"/>
          </a:endParaRPr>
        </a:p>
      </dgm:t>
    </dgm:pt>
    <dgm:pt modelId="{51FB8D62-DC32-4DC5-B840-19164544B1BD}" type="parTrans" cxnId="{375C4B44-A592-442B-ACD7-0C017A3CE7AC}">
      <dgm:prSet/>
      <dgm:spPr/>
      <dgm:t>
        <a:bodyPr/>
        <a:lstStyle/>
        <a:p>
          <a:endParaRPr lang="tr-TR"/>
        </a:p>
      </dgm:t>
    </dgm:pt>
    <dgm:pt modelId="{7F3C0089-6AD6-4451-8CC8-1060816B9E0F}" type="sibTrans" cxnId="{375C4B44-A592-442B-ACD7-0C017A3CE7AC}">
      <dgm:prSet/>
      <dgm:spPr/>
      <dgm:t>
        <a:bodyPr/>
        <a:lstStyle/>
        <a:p>
          <a:endParaRPr lang="tr-TR"/>
        </a:p>
      </dgm:t>
    </dgm:pt>
    <dgm:pt modelId="{D8A6D317-1B25-46D9-9267-E634A2CCAAB2}">
      <dgm:prSet phldrT="[Metin]" custT="1"/>
      <dgm:spPr/>
      <dgm:t>
        <a:bodyPr/>
        <a:lstStyle/>
        <a:p>
          <a:r>
            <a:rPr lang="tr-TR" sz="4000" dirty="0" smtClean="0">
              <a:latin typeface="Garamond" panose="02020404030301010803" pitchFamily="18" charset="0"/>
            </a:rPr>
            <a:t>Vakumlu Filtrasyon</a:t>
          </a:r>
          <a:endParaRPr lang="tr-TR" sz="4000" dirty="0">
            <a:latin typeface="Garamond" panose="02020404030301010803" pitchFamily="18" charset="0"/>
          </a:endParaRPr>
        </a:p>
      </dgm:t>
    </dgm:pt>
    <dgm:pt modelId="{C8AA66FC-BE37-4849-B485-8E02B5E2893A}" type="parTrans" cxnId="{DE063953-13E4-494B-A283-DA62D03737C8}">
      <dgm:prSet/>
      <dgm:spPr/>
      <dgm:t>
        <a:bodyPr/>
        <a:lstStyle/>
        <a:p>
          <a:endParaRPr lang="tr-TR"/>
        </a:p>
      </dgm:t>
    </dgm:pt>
    <dgm:pt modelId="{53C76BE7-277B-4CCE-A82D-42831DD27F4A}" type="sibTrans" cxnId="{DE063953-13E4-494B-A283-DA62D03737C8}">
      <dgm:prSet/>
      <dgm:spPr/>
      <dgm:t>
        <a:bodyPr/>
        <a:lstStyle/>
        <a:p>
          <a:endParaRPr lang="tr-TR"/>
        </a:p>
      </dgm:t>
    </dgm:pt>
    <dgm:pt modelId="{7FFD4247-C352-4D84-9252-A494DDBE258C}" type="pres">
      <dgm:prSet presAssocID="{6045153F-EDB3-4039-BB15-EFC39EC551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61F896-5DEF-4D93-862E-AE8C7923B17E}" type="pres">
      <dgm:prSet presAssocID="{9FB18863-715B-4871-85D4-341139F6EA95}" presName="composite" presStyleCnt="0"/>
      <dgm:spPr/>
    </dgm:pt>
    <dgm:pt modelId="{A215A0F9-8CBE-456A-96A8-25F0247FD788}" type="pres">
      <dgm:prSet presAssocID="{9FB18863-715B-4871-85D4-341139F6EA9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3A3E8-B245-45C6-85DC-7DF9C93F3E56}" type="pres">
      <dgm:prSet presAssocID="{9FB18863-715B-4871-85D4-341139F6EA9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F4019D-CE5B-4008-9F11-AC09503A6748}" type="pres">
      <dgm:prSet presAssocID="{67E5EF44-1FAD-469F-91D5-B3FA3E72A7D7}" presName="sp" presStyleCnt="0"/>
      <dgm:spPr/>
    </dgm:pt>
    <dgm:pt modelId="{6E793555-603E-49C5-921C-790A5CB96C03}" type="pres">
      <dgm:prSet presAssocID="{79B97BB5-7B25-4E82-AFBC-CA7BF27027F9}" presName="composite" presStyleCnt="0"/>
      <dgm:spPr/>
    </dgm:pt>
    <dgm:pt modelId="{F74C94AA-3454-4CB2-A823-A773270E3F06}" type="pres">
      <dgm:prSet presAssocID="{79B97BB5-7B25-4E82-AFBC-CA7BF27027F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3AC143-CEBD-4756-8B22-1D52E143ABDD}" type="pres">
      <dgm:prSet presAssocID="{79B97BB5-7B25-4E82-AFBC-CA7BF27027F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6DE9D11-8B6E-4744-BEED-1AE74CC73A27}" type="presOf" srcId="{D8A6D317-1B25-46D9-9267-E634A2CCAAB2}" destId="{1B3AC143-CEBD-4756-8B22-1D52E143ABDD}" srcOrd="0" destOrd="0" presId="urn:microsoft.com/office/officeart/2005/8/layout/chevron2"/>
    <dgm:cxn modelId="{206EEADE-889D-4FF4-83BA-0854768B69C9}" type="presOf" srcId="{9FB18863-715B-4871-85D4-341139F6EA95}" destId="{A215A0F9-8CBE-456A-96A8-25F0247FD788}" srcOrd="0" destOrd="0" presId="urn:microsoft.com/office/officeart/2005/8/layout/chevron2"/>
    <dgm:cxn modelId="{DE063953-13E4-494B-A283-DA62D03737C8}" srcId="{79B97BB5-7B25-4E82-AFBC-CA7BF27027F9}" destId="{D8A6D317-1B25-46D9-9267-E634A2CCAAB2}" srcOrd="0" destOrd="0" parTransId="{C8AA66FC-BE37-4849-B485-8E02B5E2893A}" sibTransId="{53C76BE7-277B-4CCE-A82D-42831DD27F4A}"/>
    <dgm:cxn modelId="{D9A2AB67-8BA9-4D07-A301-303BF654582D}" type="presOf" srcId="{6045153F-EDB3-4039-BB15-EFC39EC551D0}" destId="{7FFD4247-C352-4D84-9252-A494DDBE258C}" srcOrd="0" destOrd="0" presId="urn:microsoft.com/office/officeart/2005/8/layout/chevron2"/>
    <dgm:cxn modelId="{A75FFA2A-1A4A-499F-B736-F3D3EF544733}" type="presOf" srcId="{79B97BB5-7B25-4E82-AFBC-CA7BF27027F9}" destId="{F74C94AA-3454-4CB2-A823-A773270E3F06}" srcOrd="0" destOrd="0" presId="urn:microsoft.com/office/officeart/2005/8/layout/chevron2"/>
    <dgm:cxn modelId="{E34932A1-CEAC-43F6-B9D3-BA445079B81A}" srcId="{9FB18863-715B-4871-85D4-341139F6EA95}" destId="{D9CE866E-B092-4494-AF20-3018494E1C79}" srcOrd="0" destOrd="0" parTransId="{5E2BF7BA-19DF-45E8-BBFB-8A3BC74F712C}" sibTransId="{987C423B-8168-4819-958E-D31E852EB3ED}"/>
    <dgm:cxn modelId="{375C4B44-A592-442B-ACD7-0C017A3CE7AC}" srcId="{6045153F-EDB3-4039-BB15-EFC39EC551D0}" destId="{79B97BB5-7B25-4E82-AFBC-CA7BF27027F9}" srcOrd="1" destOrd="0" parTransId="{51FB8D62-DC32-4DC5-B840-19164544B1BD}" sibTransId="{7F3C0089-6AD6-4451-8CC8-1060816B9E0F}"/>
    <dgm:cxn modelId="{74864E11-A59B-411E-9F11-C13CFD471686}" type="presOf" srcId="{D9CE866E-B092-4494-AF20-3018494E1C79}" destId="{28D3A3E8-B245-45C6-85DC-7DF9C93F3E56}" srcOrd="0" destOrd="0" presId="urn:microsoft.com/office/officeart/2005/8/layout/chevron2"/>
    <dgm:cxn modelId="{40F92D6F-9932-4118-B753-D8318E7B04F5}" srcId="{6045153F-EDB3-4039-BB15-EFC39EC551D0}" destId="{9FB18863-715B-4871-85D4-341139F6EA95}" srcOrd="0" destOrd="0" parTransId="{05B06FFB-D44B-418F-B1EB-145893779723}" sibTransId="{67E5EF44-1FAD-469F-91D5-B3FA3E72A7D7}"/>
    <dgm:cxn modelId="{E3CAF2DC-8533-40C9-B941-B29E86280106}" type="presParOf" srcId="{7FFD4247-C352-4D84-9252-A494DDBE258C}" destId="{9961F896-5DEF-4D93-862E-AE8C7923B17E}" srcOrd="0" destOrd="0" presId="urn:microsoft.com/office/officeart/2005/8/layout/chevron2"/>
    <dgm:cxn modelId="{1DF424F6-CB8A-49CC-9712-499945B39B05}" type="presParOf" srcId="{9961F896-5DEF-4D93-862E-AE8C7923B17E}" destId="{A215A0F9-8CBE-456A-96A8-25F0247FD788}" srcOrd="0" destOrd="0" presId="urn:microsoft.com/office/officeart/2005/8/layout/chevron2"/>
    <dgm:cxn modelId="{8A007E68-7BDE-43F3-B7D3-51887F214057}" type="presParOf" srcId="{9961F896-5DEF-4D93-862E-AE8C7923B17E}" destId="{28D3A3E8-B245-45C6-85DC-7DF9C93F3E56}" srcOrd="1" destOrd="0" presId="urn:microsoft.com/office/officeart/2005/8/layout/chevron2"/>
    <dgm:cxn modelId="{4B082407-A865-4F54-BFC5-829C6D368549}" type="presParOf" srcId="{7FFD4247-C352-4D84-9252-A494DDBE258C}" destId="{43F4019D-CE5B-4008-9F11-AC09503A6748}" srcOrd="1" destOrd="0" presId="urn:microsoft.com/office/officeart/2005/8/layout/chevron2"/>
    <dgm:cxn modelId="{C8AB3FFE-C36B-400A-8C73-40258A62C2B6}" type="presParOf" srcId="{7FFD4247-C352-4D84-9252-A494DDBE258C}" destId="{6E793555-603E-49C5-921C-790A5CB96C03}" srcOrd="2" destOrd="0" presId="urn:microsoft.com/office/officeart/2005/8/layout/chevron2"/>
    <dgm:cxn modelId="{64CF7141-AAC1-4340-A7B7-65A849D93985}" type="presParOf" srcId="{6E793555-603E-49C5-921C-790A5CB96C03}" destId="{F74C94AA-3454-4CB2-A823-A773270E3F06}" srcOrd="0" destOrd="0" presId="urn:microsoft.com/office/officeart/2005/8/layout/chevron2"/>
    <dgm:cxn modelId="{867AD546-2C3E-45B0-8DE5-066A03DA6110}" type="presParOf" srcId="{6E793555-603E-49C5-921C-790A5CB96C03}" destId="{1B3AC143-CEBD-4756-8B22-1D52E143AB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5A0F9-8CBE-456A-96A8-25F0247FD788}">
      <dsp:nvSpPr>
        <dsp:cNvPr id="0" name=""/>
        <dsp:cNvSpPr/>
      </dsp:nvSpPr>
      <dsp:spPr>
        <a:xfrm rot="5400000">
          <a:off x="-362403" y="362574"/>
          <a:ext cx="2416024" cy="16912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  <a:sp3d extrusionH="28000" prstMaterial="matte"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 rot="-5400000">
        <a:off x="1" y="845778"/>
        <a:ext cx="1691216" cy="724808"/>
      </dsp:txXfrm>
    </dsp:sp>
    <dsp:sp modelId="{28D3A3E8-B245-45C6-85DC-7DF9C93F3E56}">
      <dsp:nvSpPr>
        <dsp:cNvPr id="0" name=""/>
        <dsp:cNvSpPr/>
      </dsp:nvSpPr>
      <dsp:spPr>
        <a:xfrm rot="5400000">
          <a:off x="3471257" y="-1779869"/>
          <a:ext cx="1570415" cy="5130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>
              <a:latin typeface="Garamond" panose="02020404030301010803" pitchFamily="18" charset="0"/>
            </a:rPr>
            <a:t>Enjektör ile Filtrasyon</a:t>
          </a:r>
          <a:endParaRPr lang="tr-TR" sz="4000" kern="1200" dirty="0">
            <a:latin typeface="Garamond" panose="02020404030301010803" pitchFamily="18" charset="0"/>
          </a:endParaRPr>
        </a:p>
      </dsp:txBody>
      <dsp:txXfrm rot="-5400000">
        <a:off x="1691217" y="76832"/>
        <a:ext cx="5053836" cy="1417093"/>
      </dsp:txXfrm>
    </dsp:sp>
    <dsp:sp modelId="{F74C94AA-3454-4CB2-A823-A773270E3F06}">
      <dsp:nvSpPr>
        <dsp:cNvPr id="0" name=""/>
        <dsp:cNvSpPr/>
      </dsp:nvSpPr>
      <dsp:spPr>
        <a:xfrm rot="5400000">
          <a:off x="-362403" y="2494018"/>
          <a:ext cx="2416024" cy="169121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Garamond" panose="02020404030301010803" pitchFamily="18" charset="0"/>
            </a:rPr>
            <a:t> </a:t>
          </a:r>
          <a:endParaRPr lang="tr-TR" sz="4000" kern="1200" dirty="0">
            <a:latin typeface="Garamond" panose="02020404030301010803" pitchFamily="18" charset="0"/>
          </a:endParaRPr>
        </a:p>
      </dsp:txBody>
      <dsp:txXfrm rot="-5400000">
        <a:off x="1" y="2977222"/>
        <a:ext cx="1691216" cy="724808"/>
      </dsp:txXfrm>
    </dsp:sp>
    <dsp:sp modelId="{1B3AC143-CEBD-4756-8B22-1D52E143ABDD}">
      <dsp:nvSpPr>
        <dsp:cNvPr id="0" name=""/>
        <dsp:cNvSpPr/>
      </dsp:nvSpPr>
      <dsp:spPr>
        <a:xfrm rot="5400000">
          <a:off x="3471257" y="351574"/>
          <a:ext cx="1570415" cy="5130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kern="1200" dirty="0" smtClean="0">
              <a:latin typeface="Garamond" panose="02020404030301010803" pitchFamily="18" charset="0"/>
            </a:rPr>
            <a:t>Vakumlu Filtrasyon</a:t>
          </a:r>
          <a:endParaRPr lang="tr-TR" sz="4000" kern="1200" dirty="0">
            <a:latin typeface="Garamond" panose="02020404030301010803" pitchFamily="18" charset="0"/>
          </a:endParaRPr>
        </a:p>
      </dsp:txBody>
      <dsp:txXfrm rot="-5400000">
        <a:off x="1691217" y="2208276"/>
        <a:ext cx="5053836" cy="1417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5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24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4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3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92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95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1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7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39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7B4D-38AE-421B-9CB3-5152FB871987}" type="datetimeFigureOut">
              <a:rPr lang="tr-TR" smtClean="0"/>
              <a:t>16.05.2020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0F169-DB4D-4BBA-9C5B-FA97F85424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93683" y="5288222"/>
            <a:ext cx="1081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Membran</a:t>
            </a:r>
            <a:r>
              <a:rPr lang="tr-TR" sz="40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-Filtrasyon</a:t>
            </a:r>
            <a:r>
              <a:rPr lang="tr-TR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</a:t>
            </a:r>
            <a:r>
              <a:rPr lang="tr-TR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Sterilizasyon </a:t>
            </a:r>
            <a:endParaRPr lang="tr-TR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035" y="1310605"/>
            <a:ext cx="8972330" cy="45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90" y="1208055"/>
            <a:ext cx="6831820" cy="44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9218" name="Picture 2" descr="1. NEDEN MEMBRAN FİLTRASYON? - PDF Ücretsiz indi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56" y="2091230"/>
            <a:ext cx="4114144" cy="26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275" y="1481958"/>
            <a:ext cx="3894080" cy="38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62743" y="2274838"/>
            <a:ext cx="10276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Sterilizasyon: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Bir obje veya materyal üzerinde bulunan canlı mikroorganizmaların (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Virüsler, </a:t>
            </a:r>
            <a:r>
              <a:rPr lang="tr-TR" sz="2400" b="1" dirty="0" err="1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Virionlar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Viroidler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Prionlar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 dahil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) bütün formlarının </a:t>
            </a:r>
            <a:r>
              <a:rPr lang="tr-TR" sz="2400" b="1" dirty="0" err="1">
                <a:solidFill>
                  <a:srgbClr val="00B050"/>
                </a:solidFill>
                <a:latin typeface="Garamond" panose="02020404030301010803" pitchFamily="18" charset="0"/>
              </a:rPr>
              <a:t>vejetatif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ve </a:t>
            </a:r>
            <a:r>
              <a:rPr lang="tr-TR" sz="2400" b="1" dirty="0" err="1">
                <a:solidFill>
                  <a:srgbClr val="00B050"/>
                </a:solidFill>
                <a:latin typeface="Garamond" panose="02020404030301010803" pitchFamily="18" charset="0"/>
              </a:rPr>
              <a:t>generatif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yapılarının (</a:t>
            </a:r>
            <a:r>
              <a:rPr lang="tr-TR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endosporlar</a:t>
            </a:r>
            <a:r>
              <a:rPr lang="tr-TR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dahil</a:t>
            </a:r>
            <a:r>
              <a:rPr lang="tr-TR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) öldürülerek yok edilmesi </a:t>
            </a: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işlemidir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Mutlaktır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, kesindir </a:t>
            </a:r>
            <a:endParaRPr lang="tr-TR" sz="2400" b="1" dirty="0" smtClean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tr-TR" sz="24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Derecesi yoktur</a:t>
            </a:r>
            <a:endParaRPr lang="tr-TR" sz="2400" b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4" y="1347035"/>
            <a:ext cx="1007291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74057" y="268908"/>
            <a:ext cx="10450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74057" y="1859339"/>
            <a:ext cx="104502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Süzme ile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sterilizasyonda denen bu yöntem,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tıp dışında (gıda ve tekstil endüstrileri gibi) daha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çok kullanılan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, özellikle suyun sterilizasyonunda tercih edilen bir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yöntemdir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Tıpta yüksek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sıcaklık ve kimyasal maddeler ile yapısı bozulan sıvıların sterilizasyonu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ve toksin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ve diğer mikrop ürünlerini elde etmek için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kullanılır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Bunun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dışında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son kaplarında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sterilize edilemeyen çözelti ve sıvı şeklindeki </a:t>
            </a:r>
            <a:r>
              <a:rPr lang="tr-TR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farmasötik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 ilaçlar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bu yolla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sterilize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edilirler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tr-TR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İlaçlar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önceden sterilize edilmiş bir kaba, </a:t>
            </a:r>
            <a:r>
              <a:rPr lang="tr-TR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por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 çapı 0.22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µm veya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daha az olan veya en azından buna eşdeğer mikroorganizma tutma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özelliği olan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steril </a:t>
            </a:r>
            <a:r>
              <a:rPr lang="tr-TR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filtreden (0,1 µm)  </a:t>
            </a:r>
            <a:r>
              <a:rPr lang="tr-TR" b="1" dirty="0">
                <a:solidFill>
                  <a:srgbClr val="002060"/>
                </a:solidFill>
                <a:latin typeface="Garamond" panose="02020404030301010803" pitchFamily="18" charset="0"/>
              </a:rPr>
              <a:t>süzülebilir</a:t>
            </a:r>
          </a:p>
        </p:txBody>
      </p:sp>
    </p:spTree>
    <p:extLst>
      <p:ext uri="{BB962C8B-B14F-4D97-AF65-F5344CB8AC3E}">
        <p14:creationId xmlns:p14="http://schemas.microsoft.com/office/powerpoint/2010/main" val="30374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74057" y="268908"/>
            <a:ext cx="10450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480252574"/>
              </p:ext>
            </p:extLst>
          </p:nvPr>
        </p:nvGraphicFramePr>
        <p:xfrm>
          <a:off x="2685143" y="1155095"/>
          <a:ext cx="6821714" cy="454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4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421" y="1274379"/>
            <a:ext cx="8187558" cy="43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434" y="1280315"/>
            <a:ext cx="7651532" cy="429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-297"/>
            <a:ext cx="908383" cy="685859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19" y="1300263"/>
            <a:ext cx="10425362" cy="4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" y="-297"/>
            <a:ext cx="908383" cy="68585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74057" y="268908"/>
            <a:ext cx="104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A.3. </a:t>
            </a:r>
            <a:r>
              <a:rPr lang="tr-TR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Membran-Filtrasyon</a:t>
            </a:r>
            <a:r>
              <a:rPr lang="tr-T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Yöntemi ile Yapılan Sterilizasyon</a:t>
            </a:r>
          </a:p>
        </p:txBody>
      </p:sp>
      <p:pic>
        <p:nvPicPr>
          <p:cNvPr id="3074" name="Picture 2" descr="Membran Filtreler - Spektrot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99" y="3267168"/>
            <a:ext cx="3463904" cy="23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Diagram group"/>
          <p:cNvGrpSpPr/>
          <p:nvPr/>
        </p:nvGrpSpPr>
        <p:grpSpPr>
          <a:xfrm rot="667043">
            <a:off x="1370617" y="880279"/>
            <a:ext cx="6068830" cy="2094299"/>
            <a:chOff x="1" y="2131614"/>
            <a:chExt cx="6821712" cy="241602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" name="Grup 6"/>
            <p:cNvGrpSpPr/>
            <p:nvPr/>
          </p:nvGrpSpPr>
          <p:grpSpPr>
            <a:xfrm>
              <a:off x="1" y="2131614"/>
              <a:ext cx="1691216" cy="2416024"/>
              <a:chOff x="1" y="2131614"/>
              <a:chExt cx="1691216" cy="2416024"/>
            </a:xfrm>
          </p:grpSpPr>
          <p:sp>
            <p:nvSpPr>
              <p:cNvPr id="11" name="Köşeli Çift Ayraç 10"/>
              <p:cNvSpPr/>
              <p:nvPr/>
            </p:nvSpPr>
            <p:spPr>
              <a:xfrm rot="5400000">
                <a:off x="-362403" y="2494018"/>
                <a:ext cx="2416024" cy="1691216"/>
              </a:xfrm>
              <a:prstGeom prst="chevron">
                <a:avLst/>
              </a:prstGeom>
              <a:sp3d extrusionH="152250" prstMaterial="matte">
                <a:bevelT w="165100" prst="coolSlant"/>
              </a:sp3d>
            </p:spPr>
            <p:style>
              <a:lnRef idx="1">
                <a:schemeClr val="accent5">
                  <a:hueOff val="-7353344"/>
                  <a:satOff val="-10228"/>
                  <a:lumOff val="-3922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2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Köşeli Çift Ayraç 4"/>
              <p:cNvSpPr txBox="1"/>
              <p:nvPr/>
            </p:nvSpPr>
            <p:spPr>
              <a:xfrm>
                <a:off x="1" y="2977222"/>
                <a:ext cx="1691216" cy="7248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4000" kern="1200" dirty="0" smtClean="0">
                    <a:latin typeface="Garamond" panose="02020404030301010803" pitchFamily="18" charset="0"/>
                  </a:rPr>
                  <a:t> </a:t>
                </a:r>
                <a:endParaRPr lang="tr-TR" sz="4000" kern="1200" dirty="0"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1691216" y="2131615"/>
              <a:ext cx="5130497" cy="1570415"/>
              <a:chOff x="1691216" y="2131615"/>
              <a:chExt cx="5130497" cy="1570415"/>
            </a:xfrm>
          </p:grpSpPr>
          <p:sp>
            <p:nvSpPr>
              <p:cNvPr id="9" name="Aynı Yanın Köşesi Yuvarlatılmış Dikdörtgen 8"/>
              <p:cNvSpPr/>
              <p:nvPr/>
            </p:nvSpPr>
            <p:spPr>
              <a:xfrm rot="5400000">
                <a:off x="3471257" y="351574"/>
                <a:ext cx="1570415" cy="5130497"/>
              </a:xfrm>
              <a:prstGeom prst="round2Same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accent5">
                  <a:hueOff val="-7353344"/>
                  <a:satOff val="-10228"/>
                  <a:lumOff val="-392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Aynı Yanın Köşesi Yuvarlatılmış Dikdörtgen 6"/>
              <p:cNvSpPr txBox="1"/>
              <p:nvPr/>
            </p:nvSpPr>
            <p:spPr>
              <a:xfrm>
                <a:off x="1691217" y="2208276"/>
                <a:ext cx="5053836" cy="14170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4480" tIns="25400" rIns="25400" bIns="25400" numCol="1" spcCol="1270" anchor="ctr" anchorCtr="0">
                <a:noAutofit/>
              </a:bodyPr>
              <a:lstStyle/>
              <a:p>
                <a:pPr marL="285750" lvl="1" indent="-285750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r-TR" sz="4000" kern="1200" dirty="0" smtClean="0">
                    <a:latin typeface="Garamond" panose="02020404030301010803" pitchFamily="18" charset="0"/>
                  </a:rPr>
                  <a:t>Vakumlu Filtrasyon</a:t>
                </a:r>
                <a:endParaRPr lang="tr-TR" sz="4000" kern="1200" dirty="0">
                  <a:latin typeface="Garamond" panose="02020404030301010803" pitchFamily="18" charset="0"/>
                </a:endParaRPr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619" y="3267168"/>
            <a:ext cx="2831922" cy="2325130"/>
          </a:xfrm>
          <a:prstGeom prst="rect">
            <a:avLst/>
          </a:prstGeom>
        </p:spPr>
      </p:pic>
      <p:pic>
        <p:nvPicPr>
          <p:cNvPr id="13" name="Picture 4" descr="1000 ml cam kum Çekirdek vakum filtrasyon cihazı sıvı solven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57" y="2820773"/>
            <a:ext cx="2969474" cy="296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207</Words>
  <Application>Microsoft Office PowerPoint</Application>
  <PresentationFormat>Geniş ekran</PresentationFormat>
  <Paragraphs>26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Dilruba Kılıç</dc:creator>
  <cp:lastModifiedBy>Dilruba Kılıç</cp:lastModifiedBy>
  <cp:revision>64</cp:revision>
  <dcterms:created xsi:type="dcterms:W3CDTF">2020-03-22T17:32:17Z</dcterms:created>
  <dcterms:modified xsi:type="dcterms:W3CDTF">2020-05-16T20:32:46Z</dcterms:modified>
</cp:coreProperties>
</file>