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340" r:id="rId3"/>
    <p:sldId id="403" r:id="rId4"/>
    <p:sldId id="402" r:id="rId5"/>
    <p:sldId id="401" r:id="rId6"/>
    <p:sldId id="271" r:id="rId7"/>
    <p:sldId id="273" r:id="rId8"/>
    <p:sldId id="284" r:id="rId9"/>
    <p:sldId id="285" r:id="rId10"/>
    <p:sldId id="298" r:id="rId11"/>
    <p:sldId id="333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66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31FC9-7C8F-4261-8CDA-54FF34272D00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064E78-A218-472B-A5B9-AB50B94FDA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93265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100D7BB-9C5C-4D1A-BC17-E79603B5BCF4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4F314B2-EA08-45EA-83AE-EE25DC5CE53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İLETİŞİM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3824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99393"/>
            <a:ext cx="9144000" cy="6857999"/>
          </a:xfrm>
        </p:spPr>
        <p:txBody>
          <a:bodyPr>
            <a:normAutofit/>
          </a:bodyPr>
          <a:lstStyle/>
          <a:p>
            <a:r>
              <a:rPr lang="tr-TR" sz="3600" b="1" dirty="0" smtClean="0">
                <a:solidFill>
                  <a:schemeClr val="tx1"/>
                </a:solidFill>
              </a:rPr>
              <a:t>İletişimde  tepki çeşitleri : </a:t>
            </a:r>
          </a:p>
          <a:p>
            <a:r>
              <a:rPr lang="tr-TR" sz="3600" b="1" dirty="0" smtClean="0">
                <a:solidFill>
                  <a:schemeClr val="tx1"/>
                </a:solidFill>
              </a:rPr>
              <a:t>Kabul</a:t>
            </a:r>
          </a:p>
          <a:p>
            <a:endParaRPr lang="tr-TR" sz="3600" b="1" dirty="0">
              <a:solidFill>
                <a:schemeClr val="tx1"/>
              </a:solidFill>
            </a:endParaRPr>
          </a:p>
          <a:p>
            <a:r>
              <a:rPr lang="tr-TR" sz="3600" b="1" dirty="0" smtClean="0">
                <a:solidFill>
                  <a:schemeClr val="tx1"/>
                </a:solidFill>
              </a:rPr>
              <a:t>Reddetme</a:t>
            </a:r>
          </a:p>
          <a:p>
            <a:endParaRPr lang="tr-TR" sz="3600" b="1" dirty="0">
              <a:solidFill>
                <a:schemeClr val="tx1"/>
              </a:solidFill>
            </a:endParaRPr>
          </a:p>
          <a:p>
            <a:r>
              <a:rPr lang="tr-TR" sz="3600" b="1" dirty="0" smtClean="0">
                <a:solidFill>
                  <a:schemeClr val="tx1"/>
                </a:solidFill>
              </a:rPr>
              <a:t>Umursamama</a:t>
            </a:r>
            <a:endParaRPr lang="tr-TR" sz="3600" dirty="0" smtClean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429419"/>
          </a:xfrm>
        </p:spPr>
        <p:txBody>
          <a:bodyPr>
            <a:normAutofit/>
          </a:bodyPr>
          <a:lstStyle/>
          <a:p>
            <a:r>
              <a:rPr lang="tr-TR" sz="3200" i="1" dirty="0" smtClean="0">
                <a:solidFill>
                  <a:schemeClr val="tx1"/>
                </a:solidFill>
              </a:rPr>
              <a:t>İnsan İnsana , D. </a:t>
            </a:r>
            <a:r>
              <a:rPr lang="tr-TR" sz="3200" i="1" dirty="0" err="1" smtClean="0">
                <a:solidFill>
                  <a:schemeClr val="tx1"/>
                </a:solidFill>
              </a:rPr>
              <a:t>Cüceloğlu</a:t>
            </a:r>
            <a:r>
              <a:rPr lang="tr-TR" sz="3200" i="1" dirty="0" smtClean="0">
                <a:solidFill>
                  <a:schemeClr val="tx1"/>
                </a:solidFill>
              </a:rPr>
              <a:t> kitabından bir anekdot… </a:t>
            </a:r>
          </a:p>
          <a:p>
            <a:r>
              <a:rPr lang="tr-TR" sz="3200" i="1" smtClean="0">
                <a:solidFill>
                  <a:schemeClr val="tx1"/>
                </a:solidFill>
              </a:rPr>
              <a:t>hakkında </a:t>
            </a:r>
            <a:r>
              <a:rPr lang="tr-TR" sz="3200" i="1" dirty="0" smtClean="0">
                <a:solidFill>
                  <a:schemeClr val="tx1"/>
                </a:solidFill>
              </a:rPr>
              <a:t>tartışma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 descr="Yatay tuğla"/>
          <p:cNvSpPr>
            <a:spLocks noGrp="1" noChangeArrowheads="1"/>
          </p:cNvSpPr>
          <p:nvPr>
            <p:ph type="title"/>
          </p:nvPr>
        </p:nvSpPr>
        <p:spPr>
          <a:xfrm>
            <a:off x="251520" y="260648"/>
            <a:ext cx="7772400" cy="849313"/>
          </a:xfrm>
        </p:spPr>
        <p:txBody>
          <a:bodyPr>
            <a:flatTx/>
          </a:bodyPr>
          <a:lstStyle/>
          <a:p>
            <a:pPr eaLnBrk="1" hangingPunct="1">
              <a:defRPr/>
            </a:pPr>
            <a:r>
              <a:rPr lang="tr-TR" b="1" dirty="0" smtClean="0">
                <a:solidFill>
                  <a:srgbClr val="FF0000"/>
                </a:solidFill>
              </a:rPr>
              <a:t>İletişimin Sınıflandırılması</a:t>
            </a:r>
            <a:endParaRPr lang="tr-TR" sz="3200" b="1" dirty="0" smtClean="0">
              <a:solidFill>
                <a:srgbClr val="FF0000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052736"/>
            <a:ext cx="8744272" cy="5805264"/>
          </a:xfrm>
        </p:spPr>
        <p:txBody>
          <a:bodyPr>
            <a:flatTx/>
          </a:bodyPr>
          <a:lstStyle/>
          <a:p>
            <a:pPr eaLnBrk="1" hangingPunct="1">
              <a:defRPr/>
            </a:pPr>
            <a:r>
              <a:rPr lang="tr-TR" sz="4400" b="1" dirty="0" smtClean="0">
                <a:solidFill>
                  <a:schemeClr val="tx1"/>
                </a:solidFill>
                <a:latin typeface="Arial" charset="0"/>
              </a:rPr>
              <a:t>Toplumsal İlişkiler Sistemi Olarak</a:t>
            </a:r>
            <a:endParaRPr lang="tr-TR" sz="4400" dirty="0" smtClean="0">
              <a:solidFill>
                <a:schemeClr val="tx1"/>
              </a:solidFill>
              <a:latin typeface="Arial" charset="0"/>
            </a:endParaRP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SzPct val="80000"/>
              <a:buFont typeface="Wingdings" pitchFamily="2" charset="2"/>
              <a:buChar char="l"/>
              <a:defRPr/>
            </a:pPr>
            <a:r>
              <a:rPr lang="tr-TR" sz="4400" dirty="0" smtClean="0">
                <a:solidFill>
                  <a:schemeClr val="tx1"/>
                </a:solidFill>
                <a:latin typeface="Arial" charset="0"/>
              </a:rPr>
              <a:t>Kişilerarası 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SzPct val="80000"/>
              <a:buFont typeface="Wingdings" pitchFamily="2" charset="2"/>
              <a:buChar char="l"/>
              <a:defRPr/>
            </a:pPr>
            <a:r>
              <a:rPr lang="tr-TR" sz="4400" dirty="0" smtClean="0">
                <a:solidFill>
                  <a:schemeClr val="tx1"/>
                </a:solidFill>
                <a:latin typeface="Arial" charset="0"/>
              </a:rPr>
              <a:t>Grup 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SzPct val="80000"/>
              <a:buFont typeface="Wingdings" pitchFamily="2" charset="2"/>
              <a:buChar char="l"/>
              <a:defRPr/>
            </a:pPr>
            <a:r>
              <a:rPr lang="tr-TR" sz="4400" dirty="0" smtClean="0">
                <a:solidFill>
                  <a:schemeClr val="tx1"/>
                </a:solidFill>
                <a:latin typeface="Arial" charset="0"/>
              </a:rPr>
              <a:t>Örgütsel </a:t>
            </a:r>
            <a:endParaRPr lang="tr-TR" sz="4400" dirty="0">
              <a:solidFill>
                <a:schemeClr val="tx1"/>
              </a:solidFill>
              <a:latin typeface="Arial" charset="0"/>
            </a:endParaRP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SzPct val="80000"/>
              <a:buFont typeface="Wingdings" pitchFamily="2" charset="2"/>
              <a:buChar char="l"/>
              <a:defRPr/>
            </a:pPr>
            <a:r>
              <a:rPr lang="tr-TR" sz="4400" dirty="0" smtClean="0">
                <a:solidFill>
                  <a:schemeClr val="tx1"/>
                </a:solidFill>
                <a:latin typeface="Arial" charset="0"/>
              </a:rPr>
              <a:t>Toplumsal ..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r>
              <a:rPr lang="tr-TR" sz="2000" dirty="0" smtClean="0">
                <a:solidFill>
                  <a:schemeClr val="tx1"/>
                </a:solidFill>
                <a:latin typeface="Arial" charset="0"/>
              </a:rPr>
              <a:t>	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endParaRPr lang="tr-TR" sz="2000" dirty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572000" y="1052736"/>
            <a:ext cx="4572000" cy="5805264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l"/>
            </a:pPr>
            <a:endParaRPr lang="tr-TR" sz="2000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476673"/>
            <a:ext cx="7811027" cy="5382126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tr-TR" sz="4800" b="1" dirty="0">
                <a:solidFill>
                  <a:schemeClr val="tx1"/>
                </a:solidFill>
                <a:latin typeface="Arial" charset="0"/>
              </a:rPr>
              <a:t>Kullanılan Kodlara Göre</a:t>
            </a:r>
            <a:endParaRPr lang="tr-TR" sz="4800" dirty="0">
              <a:solidFill>
                <a:schemeClr val="tx1"/>
              </a:solidFill>
              <a:latin typeface="Arial" charset="0"/>
            </a:endParaRPr>
          </a:p>
          <a:p>
            <a:pPr lvl="1">
              <a:lnSpc>
                <a:spcPct val="90000"/>
              </a:lnSpc>
              <a:buClr>
                <a:schemeClr val="accent2"/>
              </a:buClr>
              <a:buSzPct val="80000"/>
              <a:buFont typeface="Wingdings" pitchFamily="2" charset="2"/>
              <a:buChar char="l"/>
              <a:defRPr/>
            </a:pPr>
            <a:r>
              <a:rPr lang="tr-TR" sz="4800" dirty="0">
                <a:solidFill>
                  <a:schemeClr val="tx1"/>
                </a:solidFill>
                <a:latin typeface="Arial" charset="0"/>
              </a:rPr>
              <a:t>Sözlü </a:t>
            </a:r>
            <a:endParaRPr lang="tr-TR" sz="4800" dirty="0" smtClean="0">
              <a:solidFill>
                <a:schemeClr val="tx1"/>
              </a:solidFill>
              <a:latin typeface="Arial" charset="0"/>
            </a:endParaRPr>
          </a:p>
          <a:p>
            <a:pPr lvl="1">
              <a:lnSpc>
                <a:spcPct val="90000"/>
              </a:lnSpc>
              <a:buClr>
                <a:schemeClr val="accent2"/>
              </a:buClr>
              <a:buSzPct val="80000"/>
              <a:buFont typeface="Wingdings" pitchFamily="2" charset="2"/>
              <a:buChar char="l"/>
              <a:defRPr/>
            </a:pPr>
            <a:r>
              <a:rPr lang="tr-TR" sz="4800" dirty="0" smtClean="0">
                <a:solidFill>
                  <a:schemeClr val="tx1"/>
                </a:solidFill>
                <a:latin typeface="Arial" charset="0"/>
              </a:rPr>
              <a:t>Sözsüz </a:t>
            </a:r>
          </a:p>
          <a:p>
            <a:pPr lvl="1">
              <a:lnSpc>
                <a:spcPct val="90000"/>
              </a:lnSpc>
              <a:buClr>
                <a:schemeClr val="accent2"/>
              </a:buClr>
              <a:buSzPct val="80000"/>
              <a:buFont typeface="Wingdings" pitchFamily="2" charset="2"/>
              <a:buChar char="l"/>
              <a:defRPr/>
            </a:pPr>
            <a:r>
              <a:rPr lang="tr-TR" sz="4800" dirty="0" smtClean="0">
                <a:solidFill>
                  <a:schemeClr val="tx1"/>
                </a:solidFill>
                <a:latin typeface="Arial" charset="0"/>
              </a:rPr>
              <a:t>Yazılı ..</a:t>
            </a:r>
            <a:r>
              <a:rPr lang="tr-TR" sz="4800" dirty="0">
                <a:latin typeface="Arial" charset="0"/>
              </a:rPr>
              <a:t>	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016997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476673"/>
            <a:ext cx="8064896" cy="5382126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SzPct val="80000"/>
              <a:buFont typeface="Wingdings" pitchFamily="2" charset="2"/>
              <a:buChar char="l"/>
            </a:pPr>
            <a:r>
              <a:rPr lang="tr-TR" sz="4400" b="1" dirty="0">
                <a:latin typeface="Arial" pitchFamily="34" charset="0"/>
              </a:rPr>
              <a:t>Kullanılan Kanallara ve Araçlara Göre</a:t>
            </a:r>
            <a:r>
              <a:rPr lang="tr-TR" sz="4400" dirty="0">
                <a:latin typeface="Arial" pitchFamily="34" charset="0"/>
              </a:rPr>
              <a:t>	</a:t>
            </a:r>
          </a:p>
          <a:p>
            <a:pPr lvl="1">
              <a:lnSpc>
                <a:spcPct val="90000"/>
              </a:lnSpc>
              <a:buClr>
                <a:schemeClr val="accent2"/>
              </a:buClr>
              <a:buSzPct val="80000"/>
              <a:buFont typeface="Wingdings" pitchFamily="2" charset="2"/>
              <a:buChar char="l"/>
            </a:pPr>
            <a:r>
              <a:rPr lang="tr-TR" sz="4400" dirty="0">
                <a:latin typeface="Arial" pitchFamily="34" charset="0"/>
              </a:rPr>
              <a:t>Görsel </a:t>
            </a:r>
            <a:endParaRPr lang="tr-TR" sz="4400" dirty="0" smtClean="0">
              <a:latin typeface="Arial" pitchFamily="34" charset="0"/>
            </a:endParaRPr>
          </a:p>
          <a:p>
            <a:pPr lvl="1">
              <a:lnSpc>
                <a:spcPct val="90000"/>
              </a:lnSpc>
              <a:buClr>
                <a:schemeClr val="accent2"/>
              </a:buClr>
              <a:buSzPct val="80000"/>
              <a:buFont typeface="Wingdings" pitchFamily="2" charset="2"/>
              <a:buChar char="l"/>
            </a:pPr>
            <a:r>
              <a:rPr lang="tr-TR" sz="4400" dirty="0" smtClean="0">
                <a:latin typeface="Arial" pitchFamily="34" charset="0"/>
              </a:rPr>
              <a:t>İşitsel </a:t>
            </a:r>
          </a:p>
          <a:p>
            <a:pPr lvl="1">
              <a:lnSpc>
                <a:spcPct val="90000"/>
              </a:lnSpc>
              <a:buClr>
                <a:schemeClr val="accent2"/>
              </a:buClr>
              <a:buSzPct val="80000"/>
              <a:buFont typeface="Wingdings" pitchFamily="2" charset="2"/>
              <a:buChar char="l"/>
            </a:pPr>
            <a:r>
              <a:rPr lang="tr-TR" sz="4400" dirty="0" smtClean="0">
                <a:latin typeface="Arial" pitchFamily="34" charset="0"/>
              </a:rPr>
              <a:t>Kitle iletişim..</a:t>
            </a:r>
          </a:p>
          <a:p>
            <a:pPr lvl="1">
              <a:lnSpc>
                <a:spcPct val="90000"/>
              </a:lnSpc>
              <a:buClr>
                <a:schemeClr val="accent2"/>
              </a:buClr>
              <a:buSzPct val="80000"/>
              <a:buFont typeface="Wingdings" pitchFamily="2" charset="2"/>
              <a:buChar char="l"/>
            </a:pPr>
            <a:endParaRPr lang="tr-TR" dirty="0">
              <a:latin typeface="Arial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350605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807361"/>
            <a:ext cx="8280920" cy="4051437"/>
          </a:xfrm>
        </p:spPr>
        <p:txBody>
          <a:bodyPr>
            <a:normAutofit fontScale="92500" lnSpcReduction="20000"/>
          </a:bodyPr>
          <a:lstStyle/>
          <a:p>
            <a:pPr lvl="1">
              <a:lnSpc>
                <a:spcPct val="90000"/>
              </a:lnSpc>
              <a:buClr>
                <a:schemeClr val="accent2"/>
              </a:buClr>
              <a:buSzPct val="80000"/>
              <a:buFont typeface="Wingdings" pitchFamily="2" charset="2"/>
              <a:buChar char="l"/>
            </a:pPr>
            <a:endParaRPr lang="tr-TR" sz="6000" dirty="0">
              <a:latin typeface="Arial" pitchFamily="34" charset="0"/>
            </a:endParaRPr>
          </a:p>
          <a:p>
            <a:pPr>
              <a:lnSpc>
                <a:spcPct val="90000"/>
              </a:lnSpc>
              <a:buClr>
                <a:schemeClr val="accent2"/>
              </a:buClr>
              <a:buSzPct val="80000"/>
              <a:buFont typeface="Wingdings" pitchFamily="2" charset="2"/>
              <a:buChar char="l"/>
            </a:pPr>
            <a:r>
              <a:rPr lang="tr-TR" sz="6000" b="1" dirty="0">
                <a:latin typeface="Arial" pitchFamily="34" charset="0"/>
              </a:rPr>
              <a:t>Zaman ve Mekana Göre</a:t>
            </a:r>
            <a:endParaRPr lang="tr-TR" sz="6000" dirty="0">
              <a:latin typeface="Arial" pitchFamily="34" charset="0"/>
            </a:endParaRPr>
          </a:p>
          <a:p>
            <a:pPr lvl="1">
              <a:lnSpc>
                <a:spcPct val="90000"/>
              </a:lnSpc>
              <a:buClr>
                <a:schemeClr val="accent2"/>
              </a:buClr>
              <a:buSzPct val="80000"/>
              <a:buFont typeface="Wingdings" pitchFamily="2" charset="2"/>
              <a:buChar char="l"/>
            </a:pPr>
            <a:r>
              <a:rPr lang="tr-TR" sz="6000" dirty="0" err="1">
                <a:latin typeface="Arial" pitchFamily="34" charset="0"/>
              </a:rPr>
              <a:t>Yüzyüze</a:t>
            </a:r>
            <a:r>
              <a:rPr lang="tr-TR" sz="6000" dirty="0">
                <a:latin typeface="Arial" pitchFamily="34" charset="0"/>
              </a:rPr>
              <a:t> </a:t>
            </a:r>
            <a:endParaRPr lang="tr-TR" sz="6000" dirty="0" smtClean="0">
              <a:latin typeface="Arial" pitchFamily="34" charset="0"/>
            </a:endParaRPr>
          </a:p>
          <a:p>
            <a:pPr lvl="1">
              <a:lnSpc>
                <a:spcPct val="90000"/>
              </a:lnSpc>
              <a:buClr>
                <a:schemeClr val="accent2"/>
              </a:buClr>
              <a:buSzPct val="80000"/>
              <a:buFont typeface="Wingdings" pitchFamily="2" charset="2"/>
              <a:buChar char="l"/>
            </a:pPr>
            <a:r>
              <a:rPr lang="tr-TR" sz="6000" dirty="0" smtClean="0">
                <a:latin typeface="Arial" pitchFamily="34" charset="0"/>
              </a:rPr>
              <a:t>Uzaktan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051877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125113" cy="924475"/>
          </a:xfrm>
        </p:spPr>
        <p:txBody>
          <a:bodyPr/>
          <a:lstStyle/>
          <a:p>
            <a:r>
              <a:rPr lang="tr-TR" sz="3600" b="1" dirty="0" smtClean="0"/>
              <a:t>Kişilerarası İletişim Türleri </a:t>
            </a:r>
            <a:r>
              <a:rPr lang="tr-TR" sz="3600" dirty="0"/>
              <a:t/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980728"/>
            <a:ext cx="7522995" cy="4878071"/>
          </a:xfrm>
        </p:spPr>
        <p:txBody>
          <a:bodyPr>
            <a:noAutofit/>
          </a:bodyPr>
          <a:lstStyle/>
          <a:p>
            <a:r>
              <a:rPr lang="tr-TR" sz="3200" dirty="0" smtClean="0">
                <a:solidFill>
                  <a:schemeClr val="tx1"/>
                </a:solidFill>
              </a:rPr>
              <a:t>tek yönlü </a:t>
            </a:r>
          </a:p>
          <a:p>
            <a:r>
              <a:rPr lang="tr-TR" sz="3200" dirty="0" smtClean="0">
                <a:solidFill>
                  <a:schemeClr val="tx1"/>
                </a:solidFill>
              </a:rPr>
              <a:t>çift </a:t>
            </a:r>
            <a:r>
              <a:rPr lang="tr-TR" sz="3200" dirty="0">
                <a:solidFill>
                  <a:schemeClr val="tx1"/>
                </a:solidFill>
              </a:rPr>
              <a:t>yönlü </a:t>
            </a:r>
            <a:endParaRPr lang="tr-TR" sz="3200" dirty="0" smtClean="0">
              <a:solidFill>
                <a:schemeClr val="tx1"/>
              </a:solidFill>
            </a:endParaRPr>
          </a:p>
          <a:p>
            <a:r>
              <a:rPr lang="tr-TR" sz="3200" dirty="0" smtClean="0">
                <a:solidFill>
                  <a:schemeClr val="tx1"/>
                </a:solidFill>
              </a:rPr>
              <a:t>Paralel</a:t>
            </a:r>
          </a:p>
          <a:p>
            <a:r>
              <a:rPr lang="tr-TR" sz="3200" dirty="0" smtClean="0">
                <a:solidFill>
                  <a:schemeClr val="tx1"/>
                </a:solidFill>
              </a:rPr>
              <a:t>Çapraz</a:t>
            </a:r>
          </a:p>
          <a:p>
            <a:r>
              <a:rPr lang="tr-TR" sz="3200" dirty="0" smtClean="0">
                <a:solidFill>
                  <a:schemeClr val="tx1"/>
                </a:solidFill>
              </a:rPr>
              <a:t>tamamlayıcı</a:t>
            </a:r>
            <a:endParaRPr lang="tr-TR" sz="3200" dirty="0">
              <a:solidFill>
                <a:schemeClr val="tx1"/>
              </a:solidFill>
            </a:endParaRPr>
          </a:p>
          <a:p>
            <a:r>
              <a:rPr lang="tr-TR" sz="3200" dirty="0">
                <a:solidFill>
                  <a:schemeClr val="tx1"/>
                </a:solidFill>
              </a:rPr>
              <a:t>simetrik </a:t>
            </a:r>
            <a:endParaRPr lang="tr-TR" sz="3200" dirty="0" smtClean="0">
              <a:solidFill>
                <a:schemeClr val="tx1"/>
              </a:solidFill>
            </a:endParaRPr>
          </a:p>
          <a:p>
            <a:r>
              <a:rPr lang="tr-TR" sz="3200" dirty="0" smtClean="0">
                <a:solidFill>
                  <a:schemeClr val="tx1"/>
                </a:solidFill>
              </a:rPr>
              <a:t>hiyerarşik </a:t>
            </a:r>
          </a:p>
        </p:txBody>
      </p:sp>
    </p:spTree>
    <p:extLst>
      <p:ext uri="{BB962C8B-B14F-4D97-AF65-F5344CB8AC3E}">
        <p14:creationId xmlns:p14="http://schemas.microsoft.com/office/powerpoint/2010/main" xmlns="" val="348434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43608" y="1"/>
            <a:ext cx="7125113" cy="785794"/>
          </a:xfrm>
        </p:spPr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Çift Yönlü İletişim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620689"/>
            <a:ext cx="9144000" cy="6237312"/>
          </a:xfrm>
        </p:spPr>
        <p:txBody>
          <a:bodyPr>
            <a:noAutofit/>
          </a:bodyPr>
          <a:lstStyle/>
          <a:p>
            <a:r>
              <a:rPr lang="tr-TR" sz="3200" b="1" dirty="0" smtClean="0">
                <a:solidFill>
                  <a:schemeClr val="tx1"/>
                </a:solidFill>
              </a:rPr>
              <a:t>Geribildirimler...</a:t>
            </a:r>
          </a:p>
          <a:p>
            <a:endParaRPr lang="tr-TR" sz="3200" b="1" dirty="0">
              <a:solidFill>
                <a:schemeClr val="tx1"/>
              </a:solidFill>
            </a:endParaRPr>
          </a:p>
          <a:p>
            <a:r>
              <a:rPr lang="tr-TR" sz="3200" b="1" dirty="0" smtClean="0">
                <a:solidFill>
                  <a:schemeClr val="tx1"/>
                </a:solidFill>
              </a:rPr>
              <a:t>Avantaj</a:t>
            </a:r>
          </a:p>
          <a:p>
            <a:endParaRPr lang="tr-TR" sz="3200" b="1" dirty="0">
              <a:solidFill>
                <a:schemeClr val="tx1"/>
              </a:solidFill>
            </a:endParaRPr>
          </a:p>
          <a:p>
            <a:r>
              <a:rPr lang="tr-TR" sz="3200" b="1" dirty="0" smtClean="0">
                <a:solidFill>
                  <a:schemeClr val="tx1"/>
                </a:solidFill>
              </a:rPr>
              <a:t>Dezavantaj..</a:t>
            </a:r>
            <a:endParaRPr lang="tr-T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565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496944" cy="924475"/>
          </a:xfrm>
        </p:spPr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572272"/>
          </a:xfrm>
        </p:spPr>
        <p:txBody>
          <a:bodyPr>
            <a:noAutofit/>
          </a:bodyPr>
          <a:lstStyle/>
          <a:p>
            <a:r>
              <a:rPr lang="tr-TR" sz="4800" b="1" dirty="0" smtClean="0">
                <a:solidFill>
                  <a:schemeClr val="tx1"/>
                </a:solidFill>
              </a:rPr>
              <a:t>Tamamlayıcı ve Paralel İletişim </a:t>
            </a:r>
          </a:p>
          <a:p>
            <a:r>
              <a:rPr lang="tr-TR" sz="4800" dirty="0" smtClean="0">
                <a:solidFill>
                  <a:schemeClr val="tx1"/>
                </a:solidFill>
              </a:rPr>
              <a:t>Başarılı iletişim </a:t>
            </a:r>
          </a:p>
          <a:p>
            <a:r>
              <a:rPr lang="tr-TR" sz="4800" b="1" dirty="0" smtClean="0">
                <a:solidFill>
                  <a:schemeClr val="tx1"/>
                </a:solidFill>
              </a:rPr>
              <a:t>Çapraz iletişim: </a:t>
            </a:r>
          </a:p>
          <a:p>
            <a:r>
              <a:rPr lang="tr-TR" sz="4800" dirty="0" smtClean="0">
                <a:solidFill>
                  <a:schemeClr val="tx1"/>
                </a:solidFill>
              </a:rPr>
              <a:t>Çatışma</a:t>
            </a:r>
          </a:p>
        </p:txBody>
      </p:sp>
    </p:spTree>
    <p:extLst>
      <p:ext uri="{BB962C8B-B14F-4D97-AF65-F5344CB8AC3E}">
        <p14:creationId xmlns:p14="http://schemas.microsoft.com/office/powerpoint/2010/main" xmlns="" val="208455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60648"/>
            <a:ext cx="9144000" cy="6408713"/>
          </a:xfrm>
        </p:spPr>
        <p:txBody>
          <a:bodyPr>
            <a:noAutofit/>
          </a:bodyPr>
          <a:lstStyle/>
          <a:p>
            <a:r>
              <a:rPr lang="tr-TR" sz="4000" b="1" dirty="0" smtClean="0">
                <a:solidFill>
                  <a:schemeClr val="tx1"/>
                </a:solidFill>
              </a:rPr>
              <a:t>Simetrik iletişim: </a:t>
            </a:r>
          </a:p>
          <a:p>
            <a:pPr marL="0" indent="0">
              <a:buNone/>
            </a:pPr>
            <a:endParaRPr lang="tr-TR" sz="4000" dirty="0" smtClean="0">
              <a:solidFill>
                <a:schemeClr val="tx1"/>
              </a:solidFill>
            </a:endParaRPr>
          </a:p>
          <a:p>
            <a:r>
              <a:rPr lang="tr-TR" sz="4000" b="1" dirty="0" smtClean="0">
                <a:solidFill>
                  <a:schemeClr val="tx1"/>
                </a:solidFill>
              </a:rPr>
              <a:t>Hiyerarşik iletişim:</a:t>
            </a:r>
          </a:p>
          <a:p>
            <a:endParaRPr lang="tr-TR" sz="4000" dirty="0" smtClean="0">
              <a:solidFill>
                <a:schemeClr val="tx1"/>
              </a:solidFill>
            </a:endParaRPr>
          </a:p>
          <a:p>
            <a:r>
              <a:rPr lang="tr-TR" sz="4000" dirty="0" smtClean="0">
                <a:solidFill>
                  <a:schemeClr val="tx1"/>
                </a:solidFill>
              </a:rPr>
              <a:t>Ne yapılabilir?</a:t>
            </a:r>
            <a:endParaRPr lang="tr-T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650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1847</TotalTime>
  <Words>88</Words>
  <Application>Microsoft Office PowerPoint</Application>
  <PresentationFormat>Ekran Gösterisi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Spring</vt:lpstr>
      <vt:lpstr>İLETİŞİM</vt:lpstr>
      <vt:lpstr>İletişimin Sınıflandırılması</vt:lpstr>
      <vt:lpstr>Slayt 3</vt:lpstr>
      <vt:lpstr>Slayt 4</vt:lpstr>
      <vt:lpstr>Slayt 5</vt:lpstr>
      <vt:lpstr>Kişilerarası İletişim Türleri  </vt:lpstr>
      <vt:lpstr>Çift Yönlü İletişim</vt:lpstr>
      <vt:lpstr> 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İLETİŞİM</dc:title>
  <dc:creator>EGE</dc:creator>
  <cp:lastModifiedBy>EGE</cp:lastModifiedBy>
  <cp:revision>163</cp:revision>
  <dcterms:created xsi:type="dcterms:W3CDTF">2013-01-21T09:23:29Z</dcterms:created>
  <dcterms:modified xsi:type="dcterms:W3CDTF">2018-02-02T07:28:33Z</dcterms:modified>
</cp:coreProperties>
</file>