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3" r:id="rId1"/>
  </p:sldMasterIdLst>
  <p:notesMasterIdLst>
    <p:notesMasterId r:id="rId24"/>
  </p:notesMasterIdLst>
  <p:handoutMasterIdLst>
    <p:handoutMasterId r:id="rId25"/>
  </p:handoutMasterIdLst>
  <p:sldIdLst>
    <p:sldId id="391" r:id="rId2"/>
    <p:sldId id="294" r:id="rId3"/>
    <p:sldId id="307" r:id="rId4"/>
    <p:sldId id="305" r:id="rId5"/>
    <p:sldId id="334" r:id="rId6"/>
    <p:sldId id="336" r:id="rId7"/>
    <p:sldId id="340" r:id="rId8"/>
    <p:sldId id="341" r:id="rId9"/>
    <p:sldId id="342" r:id="rId10"/>
    <p:sldId id="355" r:id="rId11"/>
    <p:sldId id="356" r:id="rId12"/>
    <p:sldId id="357" r:id="rId13"/>
    <p:sldId id="364" r:id="rId14"/>
    <p:sldId id="365" r:id="rId15"/>
    <p:sldId id="366" r:id="rId16"/>
    <p:sldId id="369" r:id="rId17"/>
    <p:sldId id="370" r:id="rId18"/>
    <p:sldId id="371" r:id="rId19"/>
    <p:sldId id="372" r:id="rId20"/>
    <p:sldId id="384" r:id="rId21"/>
    <p:sldId id="385" r:id="rId22"/>
    <p:sldId id="388" r:id="rId23"/>
  </p:sldIdLst>
  <p:sldSz cx="9144000" cy="6858000" type="screen4x3"/>
  <p:notesSz cx="6858000" cy="9144000"/>
  <p:defaultTextStyle>
    <a:defPPr>
      <a:defRPr lang="pt-BR"/>
    </a:defPPr>
    <a:lvl1pPr algn="l" rtl="0" eaLnBrk="0" fontAlgn="base" hangingPunct="0">
      <a:spcBef>
        <a:spcPct val="0"/>
      </a:spcBef>
      <a:spcAft>
        <a:spcPct val="0"/>
      </a:spcAft>
      <a:defRPr sz="16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6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6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6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600" i="1" kern="1200">
        <a:solidFill>
          <a:schemeClr val="tx1"/>
        </a:solidFill>
        <a:latin typeface="Times New Roman" pitchFamily="18" charset="0"/>
        <a:ea typeface="+mn-ea"/>
        <a:cs typeface="+mn-cs"/>
      </a:defRPr>
    </a:lvl5pPr>
    <a:lvl6pPr marL="2286000" algn="l" defTabSz="914400" rtl="0" eaLnBrk="1" latinLnBrk="0" hangingPunct="1">
      <a:defRPr sz="1600" i="1" kern="1200">
        <a:solidFill>
          <a:schemeClr val="tx1"/>
        </a:solidFill>
        <a:latin typeface="Times New Roman" pitchFamily="18" charset="0"/>
        <a:ea typeface="+mn-ea"/>
        <a:cs typeface="+mn-cs"/>
      </a:defRPr>
    </a:lvl6pPr>
    <a:lvl7pPr marL="2743200" algn="l" defTabSz="914400" rtl="0" eaLnBrk="1" latinLnBrk="0" hangingPunct="1">
      <a:defRPr sz="1600" i="1" kern="1200">
        <a:solidFill>
          <a:schemeClr val="tx1"/>
        </a:solidFill>
        <a:latin typeface="Times New Roman" pitchFamily="18" charset="0"/>
        <a:ea typeface="+mn-ea"/>
        <a:cs typeface="+mn-cs"/>
      </a:defRPr>
    </a:lvl7pPr>
    <a:lvl8pPr marL="3200400" algn="l" defTabSz="914400" rtl="0" eaLnBrk="1" latinLnBrk="0" hangingPunct="1">
      <a:defRPr sz="1600" i="1" kern="1200">
        <a:solidFill>
          <a:schemeClr val="tx1"/>
        </a:solidFill>
        <a:latin typeface="Times New Roman" pitchFamily="18" charset="0"/>
        <a:ea typeface="+mn-ea"/>
        <a:cs typeface="+mn-cs"/>
      </a:defRPr>
    </a:lvl8pPr>
    <a:lvl9pPr marL="3657600" algn="l" defTabSz="914400" rtl="0" eaLnBrk="1" latinLnBrk="0" hangingPunct="1">
      <a:defRPr sz="1600" i="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66"/>
    <a:srgbClr val="CCFF33"/>
    <a:srgbClr val="FFFF99"/>
    <a:srgbClr val="CCCC00"/>
    <a:srgbClr val="FFCC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vl1pPr>
          </a:lstStyle>
          <a:p>
            <a:endParaRPr lang="tr-TR"/>
          </a:p>
        </p:txBody>
      </p:sp>
      <p:sp>
        <p:nvSpPr>
          <p:cNvPr id="27651"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vl1pPr>
          </a:lstStyle>
          <a:p>
            <a:endParaRPr lang="tr-TR"/>
          </a:p>
        </p:txBody>
      </p:sp>
      <p:sp>
        <p:nvSpPr>
          <p:cNvPr id="27652"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vl1pPr>
          </a:lstStyle>
          <a:p>
            <a:endParaRPr lang="tr-TR"/>
          </a:p>
        </p:txBody>
      </p:sp>
      <p:sp>
        <p:nvSpPr>
          <p:cNvPr id="27653"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vl1pPr>
          </a:lstStyle>
          <a:p>
            <a:fld id="{89A5C8DB-5139-4150-A42B-0029096E87D8}" type="slidenum">
              <a:rPr lang="tr-TR"/>
              <a:pPr/>
              <a:t>‹#›</a:t>
            </a:fld>
            <a:endParaRPr lang="tr-TR"/>
          </a:p>
        </p:txBody>
      </p:sp>
    </p:spTree>
    <p:extLst>
      <p:ext uri="{BB962C8B-B14F-4D97-AF65-F5344CB8AC3E}">
        <p14:creationId xmlns:p14="http://schemas.microsoft.com/office/powerpoint/2010/main" val="2408004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vl1pPr>
          </a:lstStyle>
          <a:p>
            <a:endParaRPr lang="tr-TR"/>
          </a:p>
        </p:txBody>
      </p:sp>
      <p:sp>
        <p:nvSpPr>
          <p:cNvPr id="26627"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vl1pPr>
          </a:lstStyle>
          <a:p>
            <a:endParaRPr lang="tr-TR"/>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6629"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tr-TR" smtClean="0"/>
              <a:t>Asıl metin biçemlerini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26630"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vl1pPr>
          </a:lstStyle>
          <a:p>
            <a:endParaRPr lang="tr-TR"/>
          </a:p>
        </p:txBody>
      </p:sp>
      <p:sp>
        <p:nvSpPr>
          <p:cNvPr id="26631"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vl1pPr>
          </a:lstStyle>
          <a:p>
            <a:fld id="{52D83AE9-1D4B-4BAC-89F1-E9D5B07A9580}" type="slidenum">
              <a:rPr lang="tr-TR"/>
              <a:pPr/>
              <a:t>‹#›</a:t>
            </a:fld>
            <a:endParaRPr lang="tr-TR"/>
          </a:p>
        </p:txBody>
      </p:sp>
    </p:spTree>
    <p:extLst>
      <p:ext uri="{BB962C8B-B14F-4D97-AF65-F5344CB8AC3E}">
        <p14:creationId xmlns:p14="http://schemas.microsoft.com/office/powerpoint/2010/main" val="32623377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62634D5-C345-4F36-93F7-93011ADD5359}" type="slidenum">
              <a:rPr lang="en-US" smtClean="0"/>
              <a:pPr/>
              <a:t>‹#›</a:t>
            </a:fld>
            <a:endParaRPr lang="en-US"/>
          </a:p>
        </p:txBody>
      </p:sp>
    </p:spTree>
    <p:extLst>
      <p:ext uri="{BB962C8B-B14F-4D97-AF65-F5344CB8AC3E}">
        <p14:creationId xmlns:p14="http://schemas.microsoft.com/office/powerpoint/2010/main" val="30750027"/>
      </p:ext>
    </p:extLst>
  </p:cSld>
  <p:clrMapOvr>
    <a:masterClrMapping/>
  </p:clrMapOvr>
  <p:transition spd="slow">
    <p:zoom/>
    <p:sndAc>
      <p:stSnd>
        <p:snd r:embed="rId1" name="ARPEGIO.WAV"/>
      </p:stSnd>
    </p:sndAc>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EFA6C1E6-A31C-4827-A59F-0A189922B44C}" type="slidenum">
              <a:rPr lang="en-US" smtClean="0"/>
              <a:pPr/>
              <a:t>‹#›</a:t>
            </a:fld>
            <a:endParaRPr lang="en-US"/>
          </a:p>
        </p:txBody>
      </p:sp>
    </p:spTree>
    <p:extLst>
      <p:ext uri="{BB962C8B-B14F-4D97-AF65-F5344CB8AC3E}">
        <p14:creationId xmlns:p14="http://schemas.microsoft.com/office/powerpoint/2010/main" val="183099401"/>
      </p:ext>
    </p:extLst>
  </p:cSld>
  <p:clrMapOvr>
    <a:masterClrMapping/>
  </p:clrMapOvr>
  <p:transition spd="slow">
    <p:zoom/>
    <p:sndAc>
      <p:stSnd>
        <p:snd r:embed="rId1" name="ARPEGIO.WAV"/>
      </p:stSnd>
    </p:sndAc>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65EFCFA6-AE30-4A32-ADDD-880454F58931}" type="slidenum">
              <a:rPr lang="en-US" smtClean="0"/>
              <a:pPr/>
              <a:t>‹#›</a:t>
            </a:fld>
            <a:endParaRPr lang="en-US"/>
          </a:p>
        </p:txBody>
      </p:sp>
    </p:spTree>
    <p:extLst>
      <p:ext uri="{BB962C8B-B14F-4D97-AF65-F5344CB8AC3E}">
        <p14:creationId xmlns:p14="http://schemas.microsoft.com/office/powerpoint/2010/main" val="2895771802"/>
      </p:ext>
    </p:extLst>
  </p:cSld>
  <p:clrMapOvr>
    <a:masterClrMapping/>
  </p:clrMapOvr>
  <p:transition spd="slow">
    <p:zoom/>
    <p:sndAc>
      <p:stSnd>
        <p:snd r:embed="rId1" name="ARPEGIO.WAV"/>
      </p:stSnd>
    </p:sndAc>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688AFB2D-3689-4CE5-80F8-70C216F5FADD}" type="slidenum">
              <a:rPr lang="en-US" smtClean="0"/>
              <a:pPr/>
              <a:t>‹#›</a:t>
            </a:fld>
            <a:endParaRPr lang="en-US"/>
          </a:p>
        </p:txBody>
      </p:sp>
    </p:spTree>
    <p:extLst>
      <p:ext uri="{BB962C8B-B14F-4D97-AF65-F5344CB8AC3E}">
        <p14:creationId xmlns:p14="http://schemas.microsoft.com/office/powerpoint/2010/main" val="1081647382"/>
      </p:ext>
    </p:extLst>
  </p:cSld>
  <p:clrMapOvr>
    <a:masterClrMapping/>
  </p:clrMapOvr>
  <p:transition spd="slow">
    <p:zoom/>
    <p:sndAc>
      <p:stSnd>
        <p:snd r:embed="rId1" name="ARPEGIO.WAV"/>
      </p:st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A89B7B20-201C-4649-8766-985C1E211DED}" type="slidenum">
              <a:rPr lang="en-US" smtClean="0"/>
              <a:pPr/>
              <a:t>‹#›</a:t>
            </a:fld>
            <a:endParaRPr lang="en-US"/>
          </a:p>
        </p:txBody>
      </p:sp>
    </p:spTree>
    <p:extLst>
      <p:ext uri="{BB962C8B-B14F-4D97-AF65-F5344CB8AC3E}">
        <p14:creationId xmlns:p14="http://schemas.microsoft.com/office/powerpoint/2010/main" val="832056643"/>
      </p:ext>
    </p:extLst>
  </p:cSld>
  <p:clrMapOvr>
    <a:masterClrMapping/>
  </p:clrMapOvr>
  <p:transition spd="slow">
    <p:zoom/>
    <p:sndAc>
      <p:stSnd>
        <p:snd r:embed="rId1" name="ARPEGIO.WAV"/>
      </p:stSnd>
    </p:sndAc>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9A590F33-3BCA-4AFB-B4E6-C17F3C514F14}" type="slidenum">
              <a:rPr lang="en-US" smtClean="0"/>
              <a:pPr/>
              <a:t>‹#›</a:t>
            </a:fld>
            <a:endParaRPr lang="en-US"/>
          </a:p>
        </p:txBody>
      </p:sp>
    </p:spTree>
    <p:extLst>
      <p:ext uri="{BB962C8B-B14F-4D97-AF65-F5344CB8AC3E}">
        <p14:creationId xmlns:p14="http://schemas.microsoft.com/office/powerpoint/2010/main" val="2297325847"/>
      </p:ext>
    </p:extLst>
  </p:cSld>
  <p:clrMapOvr>
    <a:masterClrMapping/>
  </p:clrMapOvr>
  <p:transition spd="slow">
    <p:zoom/>
    <p:sndAc>
      <p:stSnd>
        <p:snd r:embed="rId1" name="ARPEGIO.WAV"/>
      </p:stSnd>
    </p:sndAc>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94752169-0FA1-4670-A2D2-F815244B2F57}" type="slidenum">
              <a:rPr lang="en-US" smtClean="0"/>
              <a:pPr/>
              <a:t>‹#›</a:t>
            </a:fld>
            <a:endParaRPr lang="en-US"/>
          </a:p>
        </p:txBody>
      </p:sp>
    </p:spTree>
    <p:extLst>
      <p:ext uri="{BB962C8B-B14F-4D97-AF65-F5344CB8AC3E}">
        <p14:creationId xmlns:p14="http://schemas.microsoft.com/office/powerpoint/2010/main" val="2362656261"/>
      </p:ext>
    </p:extLst>
  </p:cSld>
  <p:clrMapOvr>
    <a:masterClrMapping/>
  </p:clrMapOvr>
  <p:transition spd="slow">
    <p:zoom/>
    <p:sndAc>
      <p:stSnd>
        <p:snd r:embed="rId1" name="ARPEGIO.WAV"/>
      </p:stSnd>
    </p:sndAc>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E0B7161C-D182-4E88-B520-FB949584CEBD}" type="slidenum">
              <a:rPr lang="en-US" smtClean="0"/>
              <a:pPr/>
              <a:t>‹#›</a:t>
            </a:fld>
            <a:endParaRPr lang="en-US"/>
          </a:p>
        </p:txBody>
      </p:sp>
    </p:spTree>
    <p:extLst>
      <p:ext uri="{BB962C8B-B14F-4D97-AF65-F5344CB8AC3E}">
        <p14:creationId xmlns:p14="http://schemas.microsoft.com/office/powerpoint/2010/main" val="489461254"/>
      </p:ext>
    </p:extLst>
  </p:cSld>
  <p:clrMapOvr>
    <a:masterClrMapping/>
  </p:clrMapOvr>
  <p:transition spd="slow">
    <p:zoom/>
    <p:sndAc>
      <p:stSnd>
        <p:snd r:embed="rId1" name="ARPEGIO.WAV"/>
      </p:stSnd>
    </p:sndAc>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D68C5CFD-E59E-471B-B4C0-78FF914C5F74}" type="slidenum">
              <a:rPr lang="en-US" smtClean="0"/>
              <a:pPr/>
              <a:t>‹#›</a:t>
            </a:fld>
            <a:endParaRPr lang="en-US"/>
          </a:p>
        </p:txBody>
      </p:sp>
    </p:spTree>
    <p:extLst>
      <p:ext uri="{BB962C8B-B14F-4D97-AF65-F5344CB8AC3E}">
        <p14:creationId xmlns:p14="http://schemas.microsoft.com/office/powerpoint/2010/main" val="3689641949"/>
      </p:ext>
    </p:extLst>
  </p:cSld>
  <p:clrMapOvr>
    <a:masterClrMapping/>
  </p:clrMapOvr>
  <p:transition spd="slow">
    <p:zoom/>
    <p:sndAc>
      <p:stSnd>
        <p:snd r:embed="rId1" name="ARPEGIO.WAV"/>
      </p:stSnd>
    </p:sndAc>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5847FA1B-4322-4600-B693-721493C63FD0}" type="slidenum">
              <a:rPr lang="en-US" smtClean="0"/>
              <a:pPr/>
              <a:t>‹#›</a:t>
            </a:fld>
            <a:endParaRPr lang="en-US"/>
          </a:p>
        </p:txBody>
      </p:sp>
    </p:spTree>
    <p:extLst>
      <p:ext uri="{BB962C8B-B14F-4D97-AF65-F5344CB8AC3E}">
        <p14:creationId xmlns:p14="http://schemas.microsoft.com/office/powerpoint/2010/main" val="2417914332"/>
      </p:ext>
    </p:extLst>
  </p:cSld>
  <p:clrMapOvr>
    <a:masterClrMapping/>
  </p:clrMapOvr>
  <p:transition spd="slow">
    <p:zoom/>
    <p:sndAc>
      <p:stSnd>
        <p:snd r:embed="rId1" name="ARPEGIO.WAV"/>
      </p:stSnd>
    </p:sndAc>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10F35349-3BF6-4C93-BA90-2727BFCBE882}" type="slidenum">
              <a:rPr lang="en-US" smtClean="0"/>
              <a:pPr/>
              <a:t>‹#›</a:t>
            </a:fld>
            <a:endParaRPr lang="en-US"/>
          </a:p>
        </p:txBody>
      </p:sp>
    </p:spTree>
    <p:extLst>
      <p:ext uri="{BB962C8B-B14F-4D97-AF65-F5344CB8AC3E}">
        <p14:creationId xmlns:p14="http://schemas.microsoft.com/office/powerpoint/2010/main" val="576206025"/>
      </p:ext>
    </p:extLst>
  </p:cSld>
  <p:clrMapOvr>
    <a:masterClrMapping/>
  </p:clrMapOvr>
  <p:transition spd="slow">
    <p:zoom/>
    <p:sndAc>
      <p:stSnd>
        <p:snd r:embed="rId1" name="ARPEGIO.WAV"/>
      </p:stSnd>
    </p:sndAc>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273DDE7-94D0-4B34-8DFB-CD09C360A1F0}" type="slidenum">
              <a:rPr lang="en-US" smtClean="0"/>
              <a:pPr/>
              <a:t>‹#›</a:t>
            </a:fld>
            <a:endParaRPr lang="en-US"/>
          </a:p>
        </p:txBody>
      </p:sp>
    </p:spTree>
    <p:extLst>
      <p:ext uri="{BB962C8B-B14F-4D97-AF65-F5344CB8AC3E}">
        <p14:creationId xmlns:p14="http://schemas.microsoft.com/office/powerpoint/2010/main" val="264687498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spd="slow">
    <p:zoom/>
    <p:sndAc>
      <p:stSnd>
        <p:snd r:embed="rId13" name="ARPEGIO.WAV"/>
      </p:stSnd>
    </p:sndAc>
  </p:transition>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462708" y="1992313"/>
            <a:ext cx="4050340" cy="1569660"/>
          </a:xfrm>
          <a:prstGeom prst="rect">
            <a:avLst/>
          </a:prstGeom>
          <a:noFill/>
          <a:ln w="9525">
            <a:noFill/>
            <a:miter lim="800000"/>
            <a:headEnd/>
            <a:tailEnd/>
          </a:ln>
          <a:effectLst/>
        </p:spPr>
        <p:txBody>
          <a:bodyPr wrap="none">
            <a:spAutoFit/>
          </a:bodyPr>
          <a:lstStyle/>
          <a:p>
            <a:pPr algn="ctr"/>
            <a:r>
              <a:rPr lang="tr-TR" b="1" dirty="0" smtClean="0">
                <a:solidFill>
                  <a:schemeClr val="accent2"/>
                </a:solidFill>
                <a:latin typeface="Arial" charset="0"/>
              </a:rPr>
              <a:t>SAHA JEOLOJİSİ</a:t>
            </a:r>
            <a:endParaRPr lang="tr-TR" b="1" dirty="0">
              <a:solidFill>
                <a:schemeClr val="accent2"/>
              </a:solidFill>
              <a:latin typeface="Arial" charset="0"/>
            </a:endParaRPr>
          </a:p>
          <a:p>
            <a:pPr algn="ctr"/>
            <a:endParaRPr lang="tr-TR" b="1" dirty="0">
              <a:solidFill>
                <a:schemeClr val="accent2"/>
              </a:solidFill>
              <a:latin typeface="Arial" charset="0"/>
            </a:endParaRPr>
          </a:p>
          <a:p>
            <a:pPr algn="ctr"/>
            <a:r>
              <a:rPr lang="tr-TR" b="1" dirty="0" smtClean="0">
                <a:solidFill>
                  <a:schemeClr val="accent2"/>
                </a:solidFill>
                <a:latin typeface="Arial" charset="0"/>
              </a:rPr>
              <a:t>DERS </a:t>
            </a:r>
            <a:r>
              <a:rPr lang="tr-TR" b="1" dirty="0" smtClean="0">
                <a:solidFill>
                  <a:schemeClr val="accent2"/>
                </a:solidFill>
                <a:latin typeface="Arial" charset="0"/>
              </a:rPr>
              <a:t>3</a:t>
            </a:r>
            <a:endParaRPr lang="tr-TR" b="1" dirty="0">
              <a:solidFill>
                <a:schemeClr val="accent2"/>
              </a:solidFill>
              <a:latin typeface="Arial" charset="0"/>
            </a:endParaRPr>
          </a:p>
          <a:p>
            <a:pPr algn="ctr"/>
            <a:endParaRPr lang="tr-TR" b="1" dirty="0">
              <a:solidFill>
                <a:schemeClr val="accent2"/>
              </a:solidFill>
              <a:latin typeface="Arial" charset="0"/>
            </a:endParaRPr>
          </a:p>
          <a:p>
            <a:pPr algn="ctr"/>
            <a:endParaRPr lang="tr-TR" b="1" dirty="0">
              <a:solidFill>
                <a:schemeClr val="accent2"/>
              </a:solidFill>
            </a:endParaRPr>
          </a:p>
          <a:p>
            <a:pPr algn="ctr"/>
            <a:r>
              <a:rPr lang="tr-TR" b="1" dirty="0" smtClean="0">
                <a:solidFill>
                  <a:schemeClr val="accent2"/>
                </a:solidFill>
              </a:rPr>
              <a:t>PUSULAYLA DOĞRULTU EĞİM ÖLÇÜMÜ</a:t>
            </a:r>
            <a:endParaRPr lang="tr-TR" b="1" dirty="0">
              <a:solidFill>
                <a:schemeClr val="accent2"/>
              </a:solidFill>
            </a:endParaRPr>
          </a:p>
        </p:txBody>
      </p:sp>
    </p:spTree>
  </p:cSld>
  <p:clrMapOvr>
    <a:masterClrMapping/>
  </p:clrMapOvr>
  <p:transition spd="slow">
    <p:zoom/>
    <p:sndAc>
      <p:stSnd>
        <p:snd r:embed="rId2" name="ARPEGIO.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cstate="screen"/>
          <a:srcRect/>
          <a:stretch>
            <a:fillRect/>
          </a:stretch>
        </p:blipFill>
        <p:spPr bwMode="auto">
          <a:xfrm>
            <a:off x="0" y="0"/>
            <a:ext cx="9144000" cy="6778625"/>
          </a:xfrm>
          <a:prstGeom prst="rect">
            <a:avLst/>
          </a:prstGeom>
          <a:noFill/>
          <a:ln w="12700">
            <a:noFill/>
            <a:miter lim="800000"/>
            <a:headEnd type="none" w="sm" len="sm"/>
            <a:tailEnd type="none" w="sm" len="sm"/>
          </a:ln>
        </p:spPr>
      </p:pic>
      <p:sp>
        <p:nvSpPr>
          <p:cNvPr id="4" name="Text Box 5"/>
          <p:cNvSpPr txBox="1">
            <a:spLocks noChangeArrowheads="1"/>
          </p:cNvSpPr>
          <p:nvPr/>
        </p:nvSpPr>
        <p:spPr bwMode="auto">
          <a:xfrm>
            <a:off x="323528" y="188640"/>
            <a:ext cx="4481286" cy="519050"/>
          </a:xfrm>
          <a:prstGeom prst="rect">
            <a:avLst/>
          </a:prstGeom>
          <a:solidFill>
            <a:srgbClr val="CCFF33"/>
          </a:solidFill>
          <a:ln w="12700">
            <a:noFill/>
            <a:miter lim="800000"/>
            <a:headEnd type="none" w="sm" len="sm"/>
            <a:tailEnd type="none" w="sm" len="sm"/>
          </a:ln>
        </p:spPr>
        <p:txBody>
          <a:bodyPr>
            <a:spAutoFit/>
          </a:bodyPr>
          <a:lstStyle/>
          <a:p>
            <a:pPr algn="ctr">
              <a:spcBef>
                <a:spcPct val="50000"/>
              </a:spcBef>
            </a:pPr>
            <a:r>
              <a:rPr lang="tr-TR" sz="2800" b="1" dirty="0">
                <a:solidFill>
                  <a:schemeClr val="accent2"/>
                </a:solidFill>
              </a:rPr>
              <a:t>FAYLAR</a:t>
            </a:r>
          </a:p>
        </p:txBody>
      </p:sp>
    </p:spTree>
  </p:cSld>
  <p:clrMapOvr>
    <a:masterClrMapping/>
  </p:clrMapOvr>
  <p:transition spd="slow">
    <p:zoom/>
    <p:sndAc>
      <p:stSnd>
        <p:snd r:embed="rId2" name="ARPEGIO.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3" cstate="screen"/>
          <a:srcRect/>
          <a:stretch>
            <a:fillRect/>
          </a:stretch>
        </p:blipFill>
        <p:spPr bwMode="auto">
          <a:xfrm>
            <a:off x="0" y="1268413"/>
            <a:ext cx="2195513" cy="1655762"/>
          </a:xfrm>
          <a:prstGeom prst="rect">
            <a:avLst/>
          </a:prstGeom>
          <a:noFill/>
          <a:ln w="12700">
            <a:noFill/>
            <a:miter lim="800000"/>
            <a:headEnd type="none" w="sm" len="sm"/>
            <a:tailEnd type="none" w="sm" len="sm"/>
          </a:ln>
        </p:spPr>
      </p:pic>
      <p:pic>
        <p:nvPicPr>
          <p:cNvPr id="25603" name="Picture 5"/>
          <p:cNvPicPr>
            <a:picLocks noChangeAspect="1" noChangeArrowheads="1"/>
          </p:cNvPicPr>
          <p:nvPr/>
        </p:nvPicPr>
        <p:blipFill>
          <a:blip r:embed="rId4" cstate="screen"/>
          <a:srcRect/>
          <a:stretch>
            <a:fillRect/>
          </a:stretch>
        </p:blipFill>
        <p:spPr bwMode="auto">
          <a:xfrm>
            <a:off x="2627313" y="4365625"/>
            <a:ext cx="3455987" cy="2492375"/>
          </a:xfrm>
          <a:prstGeom prst="rect">
            <a:avLst/>
          </a:prstGeom>
          <a:noFill/>
          <a:ln w="12700">
            <a:noFill/>
            <a:miter lim="800000"/>
            <a:headEnd type="none" w="sm" len="sm"/>
            <a:tailEnd type="none" w="sm" len="sm"/>
          </a:ln>
        </p:spPr>
      </p:pic>
      <p:pic>
        <p:nvPicPr>
          <p:cNvPr id="25604" name="Picture 6"/>
          <p:cNvPicPr>
            <a:picLocks noChangeAspect="1" noChangeArrowheads="1"/>
          </p:cNvPicPr>
          <p:nvPr/>
        </p:nvPicPr>
        <p:blipFill>
          <a:blip r:embed="rId5" cstate="screen"/>
          <a:srcRect/>
          <a:stretch>
            <a:fillRect/>
          </a:stretch>
        </p:blipFill>
        <p:spPr bwMode="auto">
          <a:xfrm>
            <a:off x="2627313" y="0"/>
            <a:ext cx="3563937" cy="2374900"/>
          </a:xfrm>
          <a:prstGeom prst="rect">
            <a:avLst/>
          </a:prstGeom>
          <a:noFill/>
          <a:ln w="12700">
            <a:noFill/>
            <a:miter lim="800000"/>
            <a:headEnd type="none" w="sm" len="sm"/>
            <a:tailEnd type="none" w="sm" len="sm"/>
          </a:ln>
        </p:spPr>
      </p:pic>
      <p:pic>
        <p:nvPicPr>
          <p:cNvPr id="25605" name="Picture 7"/>
          <p:cNvPicPr>
            <a:picLocks noChangeAspect="1" noChangeArrowheads="1"/>
          </p:cNvPicPr>
          <p:nvPr/>
        </p:nvPicPr>
        <p:blipFill>
          <a:blip r:embed="rId6" cstate="screen"/>
          <a:srcRect/>
          <a:stretch>
            <a:fillRect/>
          </a:stretch>
        </p:blipFill>
        <p:spPr bwMode="auto">
          <a:xfrm>
            <a:off x="6011863" y="0"/>
            <a:ext cx="3132137" cy="2420938"/>
          </a:xfrm>
          <a:prstGeom prst="rect">
            <a:avLst/>
          </a:prstGeom>
          <a:noFill/>
          <a:ln w="12700">
            <a:noFill/>
            <a:miter lim="800000"/>
            <a:headEnd type="none" w="sm" len="sm"/>
            <a:tailEnd type="none" w="sm" len="sm"/>
          </a:ln>
        </p:spPr>
      </p:pic>
      <p:pic>
        <p:nvPicPr>
          <p:cNvPr id="25606" name="Picture 8"/>
          <p:cNvPicPr>
            <a:picLocks noChangeAspect="1" noChangeArrowheads="1"/>
          </p:cNvPicPr>
          <p:nvPr/>
        </p:nvPicPr>
        <p:blipFill>
          <a:blip r:embed="rId7" cstate="screen"/>
          <a:srcRect/>
          <a:stretch>
            <a:fillRect/>
          </a:stretch>
        </p:blipFill>
        <p:spPr bwMode="auto">
          <a:xfrm>
            <a:off x="2627313" y="2205038"/>
            <a:ext cx="3419475" cy="2305050"/>
          </a:xfrm>
          <a:prstGeom prst="rect">
            <a:avLst/>
          </a:prstGeom>
          <a:noFill/>
          <a:ln w="12700">
            <a:noFill/>
            <a:miter lim="800000"/>
            <a:headEnd type="none" w="sm" len="sm"/>
            <a:tailEnd type="none" w="sm" len="sm"/>
          </a:ln>
        </p:spPr>
      </p:pic>
      <p:pic>
        <p:nvPicPr>
          <p:cNvPr id="25607" name="Picture 10"/>
          <p:cNvPicPr>
            <a:picLocks noChangeAspect="1" noChangeArrowheads="1"/>
          </p:cNvPicPr>
          <p:nvPr/>
        </p:nvPicPr>
        <p:blipFill>
          <a:blip r:embed="rId8" cstate="screen"/>
          <a:srcRect/>
          <a:stretch>
            <a:fillRect/>
          </a:stretch>
        </p:blipFill>
        <p:spPr bwMode="auto">
          <a:xfrm>
            <a:off x="6011863" y="2420938"/>
            <a:ext cx="3132137" cy="2452687"/>
          </a:xfrm>
          <a:prstGeom prst="rect">
            <a:avLst/>
          </a:prstGeom>
          <a:noFill/>
          <a:ln w="12700">
            <a:noFill/>
            <a:miter lim="800000"/>
            <a:headEnd type="none" w="sm" len="sm"/>
            <a:tailEnd type="none" w="sm" len="sm"/>
          </a:ln>
        </p:spPr>
      </p:pic>
      <p:sp>
        <p:nvSpPr>
          <p:cNvPr id="25608" name="Oval 12"/>
          <p:cNvSpPr>
            <a:spLocks noChangeArrowheads="1"/>
          </p:cNvSpPr>
          <p:nvPr/>
        </p:nvSpPr>
        <p:spPr bwMode="auto">
          <a:xfrm>
            <a:off x="3059113" y="0"/>
            <a:ext cx="936625" cy="333375"/>
          </a:xfrm>
          <a:prstGeom prst="ellipse">
            <a:avLst/>
          </a:prstGeom>
          <a:solidFill>
            <a:srgbClr val="FFFFFF"/>
          </a:solidFill>
          <a:ln w="12700">
            <a:solidFill>
              <a:schemeClr val="tx1"/>
            </a:solidFill>
            <a:round/>
            <a:headEnd type="none" w="sm" len="sm"/>
            <a:tailEnd type="none" w="sm" len="sm"/>
          </a:ln>
        </p:spPr>
        <p:txBody>
          <a:bodyPr wrap="none" anchor="ctr"/>
          <a:lstStyle/>
          <a:p>
            <a:endParaRPr lang="tr-TR"/>
          </a:p>
        </p:txBody>
      </p:sp>
      <p:sp>
        <p:nvSpPr>
          <p:cNvPr id="25609" name="Oval 14"/>
          <p:cNvSpPr>
            <a:spLocks noChangeArrowheads="1"/>
          </p:cNvSpPr>
          <p:nvPr/>
        </p:nvSpPr>
        <p:spPr bwMode="auto">
          <a:xfrm>
            <a:off x="5219700" y="-171450"/>
            <a:ext cx="1871663" cy="6477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tr-TR"/>
          </a:p>
        </p:txBody>
      </p:sp>
      <p:sp>
        <p:nvSpPr>
          <p:cNvPr id="25610" name="Text Box 15"/>
          <p:cNvSpPr txBox="1">
            <a:spLocks noChangeArrowheads="1"/>
          </p:cNvSpPr>
          <p:nvPr/>
        </p:nvSpPr>
        <p:spPr bwMode="auto">
          <a:xfrm>
            <a:off x="0" y="404813"/>
            <a:ext cx="2881313" cy="457200"/>
          </a:xfrm>
          <a:prstGeom prst="rect">
            <a:avLst/>
          </a:prstGeom>
          <a:noFill/>
          <a:ln w="12700">
            <a:noFill/>
            <a:miter lim="800000"/>
            <a:headEnd type="none" w="sm" len="sm"/>
            <a:tailEnd type="none" w="sm" len="sm"/>
          </a:ln>
        </p:spPr>
        <p:txBody>
          <a:bodyPr>
            <a:spAutoFit/>
          </a:bodyPr>
          <a:lstStyle/>
          <a:p>
            <a:pPr>
              <a:spcBef>
                <a:spcPct val="50000"/>
              </a:spcBef>
            </a:pPr>
            <a:r>
              <a:rPr lang="tr-TR" sz="2400"/>
              <a:t>Eğim atımlı faylar</a:t>
            </a:r>
          </a:p>
        </p:txBody>
      </p:sp>
      <p:sp>
        <p:nvSpPr>
          <p:cNvPr id="25611" name="Text Box 16"/>
          <p:cNvSpPr txBox="1">
            <a:spLocks noChangeArrowheads="1"/>
          </p:cNvSpPr>
          <p:nvPr/>
        </p:nvSpPr>
        <p:spPr bwMode="auto">
          <a:xfrm>
            <a:off x="0" y="3141663"/>
            <a:ext cx="2881313" cy="822325"/>
          </a:xfrm>
          <a:prstGeom prst="rect">
            <a:avLst/>
          </a:prstGeom>
          <a:noFill/>
          <a:ln w="12700">
            <a:noFill/>
            <a:miter lim="800000"/>
            <a:headEnd type="none" w="sm" len="sm"/>
            <a:tailEnd type="none" w="sm" len="sm"/>
          </a:ln>
        </p:spPr>
        <p:txBody>
          <a:bodyPr>
            <a:spAutoFit/>
          </a:bodyPr>
          <a:lstStyle/>
          <a:p>
            <a:pPr>
              <a:spcBef>
                <a:spcPct val="50000"/>
              </a:spcBef>
            </a:pPr>
            <a:r>
              <a:rPr lang="tr-TR" sz="2400"/>
              <a:t>Doğrultu atımlı faylar</a:t>
            </a:r>
          </a:p>
        </p:txBody>
      </p:sp>
      <p:sp>
        <p:nvSpPr>
          <p:cNvPr id="25612" name="Text Box 17"/>
          <p:cNvSpPr txBox="1">
            <a:spLocks noChangeArrowheads="1"/>
          </p:cNvSpPr>
          <p:nvPr/>
        </p:nvSpPr>
        <p:spPr bwMode="auto">
          <a:xfrm>
            <a:off x="0" y="4797425"/>
            <a:ext cx="2881313" cy="457200"/>
          </a:xfrm>
          <a:prstGeom prst="rect">
            <a:avLst/>
          </a:prstGeom>
          <a:noFill/>
          <a:ln w="12700">
            <a:noFill/>
            <a:miter lim="800000"/>
            <a:headEnd type="none" w="sm" len="sm"/>
            <a:tailEnd type="none" w="sm" len="sm"/>
          </a:ln>
        </p:spPr>
        <p:txBody>
          <a:bodyPr>
            <a:spAutoFit/>
          </a:bodyPr>
          <a:lstStyle/>
          <a:p>
            <a:pPr>
              <a:spcBef>
                <a:spcPct val="50000"/>
              </a:spcBef>
            </a:pPr>
            <a:r>
              <a:rPr lang="tr-TR" sz="2400"/>
              <a:t>Yan atımlı faylar</a:t>
            </a:r>
          </a:p>
        </p:txBody>
      </p:sp>
      <p:sp>
        <p:nvSpPr>
          <p:cNvPr id="25613" name="Text Box 18"/>
          <p:cNvSpPr txBox="1">
            <a:spLocks noChangeArrowheads="1"/>
          </p:cNvSpPr>
          <p:nvPr/>
        </p:nvSpPr>
        <p:spPr bwMode="auto">
          <a:xfrm>
            <a:off x="6588125" y="5229225"/>
            <a:ext cx="2232025" cy="1552575"/>
          </a:xfrm>
          <a:prstGeom prst="rect">
            <a:avLst/>
          </a:prstGeom>
          <a:noFill/>
          <a:ln w="12700">
            <a:noFill/>
            <a:miter lim="800000"/>
            <a:headEnd type="none" w="sm" len="sm"/>
            <a:tailEnd type="none" w="sm" len="sm"/>
          </a:ln>
        </p:spPr>
        <p:txBody>
          <a:bodyPr>
            <a:spAutoFit/>
          </a:bodyPr>
          <a:lstStyle/>
          <a:p>
            <a:pPr>
              <a:spcBef>
                <a:spcPct val="50000"/>
              </a:spcBef>
            </a:pPr>
            <a:r>
              <a:rPr lang="tr-TR" sz="2400"/>
              <a:t>Atımlara, fay çizikleri ve kertiklerine dikkat ediniz</a:t>
            </a:r>
          </a:p>
        </p:txBody>
      </p:sp>
      <p:sp>
        <p:nvSpPr>
          <p:cNvPr id="25614" name="Text Box 19"/>
          <p:cNvSpPr txBox="1">
            <a:spLocks noChangeArrowheads="1"/>
          </p:cNvSpPr>
          <p:nvPr/>
        </p:nvSpPr>
        <p:spPr bwMode="auto">
          <a:xfrm>
            <a:off x="4067175" y="2492375"/>
            <a:ext cx="217488" cy="336550"/>
          </a:xfrm>
          <a:prstGeom prst="rect">
            <a:avLst/>
          </a:prstGeom>
          <a:noFill/>
          <a:ln w="12700">
            <a:noFill/>
            <a:miter lim="800000"/>
            <a:headEnd type="none" w="sm" len="sm"/>
            <a:tailEnd type="none" w="sm" len="sm"/>
          </a:ln>
        </p:spPr>
        <p:txBody>
          <a:bodyPr>
            <a:spAutoFit/>
          </a:bodyPr>
          <a:lstStyle/>
          <a:p>
            <a:pPr>
              <a:spcBef>
                <a:spcPct val="50000"/>
              </a:spcBef>
            </a:pPr>
            <a:r>
              <a:rPr lang="tr-TR">
                <a:solidFill>
                  <a:schemeClr val="accent2"/>
                </a:solidFill>
              </a:rPr>
              <a:t>a</a:t>
            </a:r>
          </a:p>
        </p:txBody>
      </p:sp>
      <p:sp>
        <p:nvSpPr>
          <p:cNvPr id="25615" name="Text Box 20"/>
          <p:cNvSpPr txBox="1">
            <a:spLocks noChangeArrowheads="1"/>
          </p:cNvSpPr>
          <p:nvPr/>
        </p:nvSpPr>
        <p:spPr bwMode="auto">
          <a:xfrm>
            <a:off x="4427538" y="2349500"/>
            <a:ext cx="287337" cy="336550"/>
          </a:xfrm>
          <a:prstGeom prst="rect">
            <a:avLst/>
          </a:prstGeom>
          <a:noFill/>
          <a:ln w="12700">
            <a:noFill/>
            <a:miter lim="800000"/>
            <a:headEnd type="none" w="sm" len="sm"/>
            <a:tailEnd type="none" w="sm" len="sm"/>
          </a:ln>
        </p:spPr>
        <p:txBody>
          <a:bodyPr>
            <a:spAutoFit/>
          </a:bodyPr>
          <a:lstStyle/>
          <a:p>
            <a:pPr>
              <a:spcBef>
                <a:spcPct val="50000"/>
              </a:spcBef>
            </a:pPr>
            <a:r>
              <a:rPr lang="tr-TR">
                <a:solidFill>
                  <a:schemeClr val="accent2"/>
                </a:solidFill>
              </a:rPr>
              <a:t>b</a:t>
            </a:r>
          </a:p>
        </p:txBody>
      </p:sp>
      <p:sp>
        <p:nvSpPr>
          <p:cNvPr id="25616" name="Text Box 21"/>
          <p:cNvSpPr txBox="1">
            <a:spLocks noChangeArrowheads="1"/>
          </p:cNvSpPr>
          <p:nvPr/>
        </p:nvSpPr>
        <p:spPr bwMode="auto">
          <a:xfrm>
            <a:off x="3708400" y="404813"/>
            <a:ext cx="215900" cy="336550"/>
          </a:xfrm>
          <a:prstGeom prst="rect">
            <a:avLst/>
          </a:prstGeom>
          <a:noFill/>
          <a:ln w="12700">
            <a:noFill/>
            <a:miter lim="800000"/>
            <a:headEnd type="none" w="sm" len="sm"/>
            <a:tailEnd type="none" w="sm" len="sm"/>
          </a:ln>
        </p:spPr>
        <p:txBody>
          <a:bodyPr>
            <a:spAutoFit/>
          </a:bodyPr>
          <a:lstStyle/>
          <a:p>
            <a:pPr>
              <a:spcBef>
                <a:spcPct val="50000"/>
              </a:spcBef>
            </a:pPr>
            <a:r>
              <a:rPr lang="tr-TR">
                <a:solidFill>
                  <a:schemeClr val="accent2"/>
                </a:solidFill>
              </a:rPr>
              <a:t>a</a:t>
            </a:r>
          </a:p>
        </p:txBody>
      </p:sp>
      <p:sp>
        <p:nvSpPr>
          <p:cNvPr id="25617" name="Text Box 22"/>
          <p:cNvSpPr txBox="1">
            <a:spLocks noChangeArrowheads="1"/>
          </p:cNvSpPr>
          <p:nvPr/>
        </p:nvSpPr>
        <p:spPr bwMode="auto">
          <a:xfrm>
            <a:off x="3924300" y="836613"/>
            <a:ext cx="215900" cy="336550"/>
          </a:xfrm>
          <a:prstGeom prst="rect">
            <a:avLst/>
          </a:prstGeom>
          <a:noFill/>
          <a:ln w="12700">
            <a:noFill/>
            <a:miter lim="800000"/>
            <a:headEnd type="none" w="sm" len="sm"/>
            <a:tailEnd type="none" w="sm" len="sm"/>
          </a:ln>
        </p:spPr>
        <p:txBody>
          <a:bodyPr>
            <a:spAutoFit/>
          </a:bodyPr>
          <a:lstStyle/>
          <a:p>
            <a:pPr>
              <a:spcBef>
                <a:spcPct val="50000"/>
              </a:spcBef>
            </a:pPr>
            <a:r>
              <a:rPr lang="tr-TR">
                <a:solidFill>
                  <a:schemeClr val="accent2"/>
                </a:solidFill>
              </a:rPr>
              <a:t>b</a:t>
            </a:r>
          </a:p>
        </p:txBody>
      </p:sp>
      <p:sp>
        <p:nvSpPr>
          <p:cNvPr id="25618" name="Text Box 23"/>
          <p:cNvSpPr txBox="1">
            <a:spLocks noChangeArrowheads="1"/>
          </p:cNvSpPr>
          <p:nvPr/>
        </p:nvSpPr>
        <p:spPr bwMode="auto">
          <a:xfrm>
            <a:off x="6877050" y="1125538"/>
            <a:ext cx="215900" cy="336550"/>
          </a:xfrm>
          <a:prstGeom prst="rect">
            <a:avLst/>
          </a:prstGeom>
          <a:noFill/>
          <a:ln w="12700">
            <a:noFill/>
            <a:miter lim="800000"/>
            <a:headEnd type="none" w="sm" len="sm"/>
            <a:tailEnd type="none" w="sm" len="sm"/>
          </a:ln>
        </p:spPr>
        <p:txBody>
          <a:bodyPr>
            <a:spAutoFit/>
          </a:bodyPr>
          <a:lstStyle/>
          <a:p>
            <a:pPr>
              <a:spcBef>
                <a:spcPct val="50000"/>
              </a:spcBef>
            </a:pPr>
            <a:r>
              <a:rPr lang="tr-TR">
                <a:solidFill>
                  <a:schemeClr val="accent2"/>
                </a:solidFill>
              </a:rPr>
              <a:t>a</a:t>
            </a:r>
          </a:p>
        </p:txBody>
      </p:sp>
      <p:sp>
        <p:nvSpPr>
          <p:cNvPr id="25619" name="Text Box 24"/>
          <p:cNvSpPr txBox="1">
            <a:spLocks noChangeArrowheads="1"/>
          </p:cNvSpPr>
          <p:nvPr/>
        </p:nvSpPr>
        <p:spPr bwMode="auto">
          <a:xfrm>
            <a:off x="6372225" y="260350"/>
            <a:ext cx="287338" cy="336550"/>
          </a:xfrm>
          <a:prstGeom prst="rect">
            <a:avLst/>
          </a:prstGeom>
          <a:noFill/>
          <a:ln w="12700">
            <a:noFill/>
            <a:miter lim="800000"/>
            <a:headEnd type="none" w="sm" len="sm"/>
            <a:tailEnd type="none" w="sm" len="sm"/>
          </a:ln>
        </p:spPr>
        <p:txBody>
          <a:bodyPr>
            <a:spAutoFit/>
          </a:bodyPr>
          <a:lstStyle/>
          <a:p>
            <a:pPr>
              <a:spcBef>
                <a:spcPct val="50000"/>
              </a:spcBef>
            </a:pPr>
            <a:r>
              <a:rPr lang="tr-TR">
                <a:solidFill>
                  <a:schemeClr val="accent2"/>
                </a:solidFill>
              </a:rPr>
              <a:t>b</a:t>
            </a:r>
          </a:p>
        </p:txBody>
      </p:sp>
      <p:sp>
        <p:nvSpPr>
          <p:cNvPr id="25620" name="Text Box 25"/>
          <p:cNvSpPr txBox="1">
            <a:spLocks noChangeArrowheads="1"/>
          </p:cNvSpPr>
          <p:nvPr/>
        </p:nvSpPr>
        <p:spPr bwMode="auto">
          <a:xfrm>
            <a:off x="6948488" y="3068638"/>
            <a:ext cx="360362" cy="336550"/>
          </a:xfrm>
          <a:prstGeom prst="rect">
            <a:avLst/>
          </a:prstGeom>
          <a:noFill/>
          <a:ln w="12700">
            <a:noFill/>
            <a:miter lim="800000"/>
            <a:headEnd type="none" w="sm" len="sm"/>
            <a:tailEnd type="none" w="sm" len="sm"/>
          </a:ln>
        </p:spPr>
        <p:txBody>
          <a:bodyPr>
            <a:spAutoFit/>
          </a:bodyPr>
          <a:lstStyle/>
          <a:p>
            <a:pPr>
              <a:spcBef>
                <a:spcPct val="50000"/>
              </a:spcBef>
            </a:pPr>
            <a:r>
              <a:rPr lang="tr-TR">
                <a:solidFill>
                  <a:schemeClr val="accent2"/>
                </a:solidFill>
              </a:rPr>
              <a:t>a</a:t>
            </a:r>
          </a:p>
        </p:txBody>
      </p:sp>
      <p:sp>
        <p:nvSpPr>
          <p:cNvPr id="25621" name="Text Box 26"/>
          <p:cNvSpPr txBox="1">
            <a:spLocks noChangeArrowheads="1"/>
          </p:cNvSpPr>
          <p:nvPr/>
        </p:nvSpPr>
        <p:spPr bwMode="auto">
          <a:xfrm>
            <a:off x="7740650" y="2997200"/>
            <a:ext cx="360363" cy="336550"/>
          </a:xfrm>
          <a:prstGeom prst="rect">
            <a:avLst/>
          </a:prstGeom>
          <a:noFill/>
          <a:ln w="12700">
            <a:noFill/>
            <a:miter lim="800000"/>
            <a:headEnd type="none" w="sm" len="sm"/>
            <a:tailEnd type="none" w="sm" len="sm"/>
          </a:ln>
        </p:spPr>
        <p:txBody>
          <a:bodyPr>
            <a:spAutoFit/>
          </a:bodyPr>
          <a:lstStyle/>
          <a:p>
            <a:pPr>
              <a:spcBef>
                <a:spcPct val="50000"/>
              </a:spcBef>
            </a:pPr>
            <a:r>
              <a:rPr lang="tr-TR">
                <a:solidFill>
                  <a:schemeClr val="accent2"/>
                </a:solidFill>
              </a:rPr>
              <a:t>b</a:t>
            </a:r>
          </a:p>
        </p:txBody>
      </p:sp>
      <p:sp>
        <p:nvSpPr>
          <p:cNvPr id="25622" name="Line 27"/>
          <p:cNvSpPr>
            <a:spLocks noChangeShapeType="1"/>
          </p:cNvSpPr>
          <p:nvPr/>
        </p:nvSpPr>
        <p:spPr bwMode="auto">
          <a:xfrm>
            <a:off x="3779838" y="620713"/>
            <a:ext cx="71437" cy="360362"/>
          </a:xfrm>
          <a:prstGeom prst="line">
            <a:avLst/>
          </a:prstGeom>
          <a:noFill/>
          <a:ln w="76200">
            <a:solidFill>
              <a:srgbClr val="FF0000"/>
            </a:solidFill>
            <a:round/>
            <a:headEnd type="none" w="sm" len="sm"/>
            <a:tailEnd type="none" w="sm" len="sm"/>
          </a:ln>
        </p:spPr>
        <p:txBody>
          <a:bodyPr/>
          <a:lstStyle/>
          <a:p>
            <a:endParaRPr lang="tr-TR"/>
          </a:p>
        </p:txBody>
      </p:sp>
      <p:sp>
        <p:nvSpPr>
          <p:cNvPr id="25623" name="Line 28"/>
          <p:cNvSpPr>
            <a:spLocks noChangeShapeType="1"/>
          </p:cNvSpPr>
          <p:nvPr/>
        </p:nvSpPr>
        <p:spPr bwMode="auto">
          <a:xfrm>
            <a:off x="6588125" y="549275"/>
            <a:ext cx="215900" cy="647700"/>
          </a:xfrm>
          <a:prstGeom prst="line">
            <a:avLst/>
          </a:prstGeom>
          <a:noFill/>
          <a:ln w="76200">
            <a:solidFill>
              <a:srgbClr val="FF0000"/>
            </a:solidFill>
            <a:round/>
            <a:headEnd type="none" w="sm" len="sm"/>
            <a:tailEnd type="none" w="sm" len="sm"/>
          </a:ln>
        </p:spPr>
        <p:txBody>
          <a:bodyPr/>
          <a:lstStyle/>
          <a:p>
            <a:endParaRPr lang="tr-TR"/>
          </a:p>
        </p:txBody>
      </p:sp>
      <p:sp>
        <p:nvSpPr>
          <p:cNvPr id="25624" name="Line 29"/>
          <p:cNvSpPr>
            <a:spLocks noChangeShapeType="1"/>
          </p:cNvSpPr>
          <p:nvPr/>
        </p:nvSpPr>
        <p:spPr bwMode="auto">
          <a:xfrm flipV="1">
            <a:off x="4140200" y="2565400"/>
            <a:ext cx="360363" cy="215900"/>
          </a:xfrm>
          <a:prstGeom prst="line">
            <a:avLst/>
          </a:prstGeom>
          <a:noFill/>
          <a:ln w="76200">
            <a:solidFill>
              <a:srgbClr val="FF0000"/>
            </a:solidFill>
            <a:round/>
            <a:headEnd type="none" w="sm" len="sm"/>
            <a:tailEnd type="none" w="sm" len="sm"/>
          </a:ln>
        </p:spPr>
        <p:txBody>
          <a:bodyPr/>
          <a:lstStyle/>
          <a:p>
            <a:endParaRPr lang="tr-TR"/>
          </a:p>
        </p:txBody>
      </p:sp>
      <p:sp>
        <p:nvSpPr>
          <p:cNvPr id="25625" name="Line 30"/>
          <p:cNvSpPr>
            <a:spLocks noChangeShapeType="1"/>
          </p:cNvSpPr>
          <p:nvPr/>
        </p:nvSpPr>
        <p:spPr bwMode="auto">
          <a:xfrm>
            <a:off x="7235825" y="3284538"/>
            <a:ext cx="504825" cy="0"/>
          </a:xfrm>
          <a:prstGeom prst="line">
            <a:avLst/>
          </a:prstGeom>
          <a:noFill/>
          <a:ln w="76200">
            <a:solidFill>
              <a:srgbClr val="FF0000"/>
            </a:solidFill>
            <a:round/>
            <a:headEnd type="none" w="sm" len="sm"/>
            <a:tailEnd type="none" w="sm" len="sm"/>
          </a:ln>
        </p:spPr>
        <p:txBody>
          <a:bodyPr/>
          <a:lstStyle/>
          <a:p>
            <a:endParaRPr lang="tr-TR"/>
          </a:p>
        </p:txBody>
      </p:sp>
      <p:sp>
        <p:nvSpPr>
          <p:cNvPr id="25626" name="Line 31"/>
          <p:cNvSpPr>
            <a:spLocks noChangeShapeType="1"/>
          </p:cNvSpPr>
          <p:nvPr/>
        </p:nvSpPr>
        <p:spPr bwMode="auto">
          <a:xfrm>
            <a:off x="3276600" y="5084763"/>
            <a:ext cx="287338" cy="649287"/>
          </a:xfrm>
          <a:prstGeom prst="line">
            <a:avLst/>
          </a:prstGeom>
          <a:noFill/>
          <a:ln w="76200">
            <a:solidFill>
              <a:srgbClr val="FF0000"/>
            </a:solidFill>
            <a:round/>
            <a:headEnd type="none" w="sm" len="sm"/>
            <a:tailEnd type="none" w="sm" len="sm"/>
          </a:ln>
        </p:spPr>
        <p:txBody>
          <a:bodyPr/>
          <a:lstStyle/>
          <a:p>
            <a:endParaRPr lang="tr-TR"/>
          </a:p>
        </p:txBody>
      </p:sp>
      <p:sp>
        <p:nvSpPr>
          <p:cNvPr id="25627" name="Line 32"/>
          <p:cNvSpPr>
            <a:spLocks noChangeShapeType="1"/>
          </p:cNvSpPr>
          <p:nvPr/>
        </p:nvSpPr>
        <p:spPr bwMode="auto">
          <a:xfrm flipV="1">
            <a:off x="3348038" y="5013325"/>
            <a:ext cx="360362" cy="71438"/>
          </a:xfrm>
          <a:prstGeom prst="line">
            <a:avLst/>
          </a:prstGeom>
          <a:noFill/>
          <a:ln w="50800">
            <a:solidFill>
              <a:srgbClr val="FF0000"/>
            </a:solidFill>
            <a:round/>
            <a:headEnd type="none" w="sm" len="sm"/>
            <a:tailEnd type="none" w="sm" len="sm"/>
          </a:ln>
        </p:spPr>
        <p:txBody>
          <a:bodyPr/>
          <a:lstStyle/>
          <a:p>
            <a:endParaRPr lang="tr-TR"/>
          </a:p>
        </p:txBody>
      </p:sp>
      <p:sp>
        <p:nvSpPr>
          <p:cNvPr id="25628" name="Line 33"/>
          <p:cNvSpPr>
            <a:spLocks noChangeShapeType="1"/>
          </p:cNvSpPr>
          <p:nvPr/>
        </p:nvSpPr>
        <p:spPr bwMode="auto">
          <a:xfrm flipV="1">
            <a:off x="3563938" y="5589588"/>
            <a:ext cx="360362" cy="71437"/>
          </a:xfrm>
          <a:prstGeom prst="line">
            <a:avLst/>
          </a:prstGeom>
          <a:noFill/>
          <a:ln w="50800">
            <a:solidFill>
              <a:srgbClr val="FF0000"/>
            </a:solidFill>
            <a:round/>
            <a:headEnd type="none" w="sm" len="sm"/>
            <a:tailEnd type="none" w="sm" len="sm"/>
          </a:ln>
        </p:spPr>
        <p:txBody>
          <a:bodyPr/>
          <a:lstStyle/>
          <a:p>
            <a:endParaRPr lang="tr-TR"/>
          </a:p>
        </p:txBody>
      </p:sp>
      <p:sp>
        <p:nvSpPr>
          <p:cNvPr id="25629" name="Line 34"/>
          <p:cNvSpPr>
            <a:spLocks noChangeShapeType="1"/>
          </p:cNvSpPr>
          <p:nvPr/>
        </p:nvSpPr>
        <p:spPr bwMode="auto">
          <a:xfrm>
            <a:off x="3708400" y="4941888"/>
            <a:ext cx="287338" cy="649287"/>
          </a:xfrm>
          <a:prstGeom prst="line">
            <a:avLst/>
          </a:prstGeom>
          <a:noFill/>
          <a:ln w="76200">
            <a:solidFill>
              <a:srgbClr val="FF0000"/>
            </a:solidFill>
            <a:round/>
            <a:headEnd type="none" w="sm" len="sm"/>
            <a:tailEnd type="none" w="sm" len="sm"/>
          </a:ln>
        </p:spPr>
        <p:txBody>
          <a:bodyPr/>
          <a:lstStyle/>
          <a:p>
            <a:endParaRPr lang="tr-TR"/>
          </a:p>
        </p:txBody>
      </p:sp>
      <p:sp>
        <p:nvSpPr>
          <p:cNvPr id="25630" name="Line 35"/>
          <p:cNvSpPr>
            <a:spLocks noChangeShapeType="1"/>
          </p:cNvSpPr>
          <p:nvPr/>
        </p:nvSpPr>
        <p:spPr bwMode="auto">
          <a:xfrm>
            <a:off x="3348038" y="5084763"/>
            <a:ext cx="719137" cy="576262"/>
          </a:xfrm>
          <a:prstGeom prst="line">
            <a:avLst/>
          </a:prstGeom>
          <a:noFill/>
          <a:ln w="38100">
            <a:solidFill>
              <a:schemeClr val="accent2"/>
            </a:solidFill>
            <a:round/>
            <a:headEnd type="none" w="sm" len="sm"/>
            <a:tailEnd type="triangle" w="sm" len="sm"/>
          </a:ln>
        </p:spPr>
        <p:txBody>
          <a:bodyPr/>
          <a:lstStyle/>
          <a:p>
            <a:endParaRPr lang="tr-TR"/>
          </a:p>
        </p:txBody>
      </p:sp>
      <p:sp>
        <p:nvSpPr>
          <p:cNvPr id="25631" name="Text Box 36"/>
          <p:cNvSpPr txBox="1">
            <a:spLocks noChangeArrowheads="1"/>
          </p:cNvSpPr>
          <p:nvPr/>
        </p:nvSpPr>
        <p:spPr bwMode="auto">
          <a:xfrm>
            <a:off x="3708400" y="4724400"/>
            <a:ext cx="360363" cy="336550"/>
          </a:xfrm>
          <a:prstGeom prst="rect">
            <a:avLst/>
          </a:prstGeom>
          <a:noFill/>
          <a:ln w="12700">
            <a:noFill/>
            <a:miter lim="800000"/>
            <a:headEnd type="none" w="sm" len="sm"/>
            <a:tailEnd type="none" w="sm" len="sm"/>
          </a:ln>
        </p:spPr>
        <p:txBody>
          <a:bodyPr>
            <a:spAutoFit/>
          </a:bodyPr>
          <a:lstStyle/>
          <a:p>
            <a:pPr>
              <a:spcBef>
                <a:spcPct val="50000"/>
              </a:spcBef>
            </a:pPr>
            <a:r>
              <a:rPr lang="tr-TR">
                <a:solidFill>
                  <a:schemeClr val="accent2"/>
                </a:solidFill>
              </a:rPr>
              <a:t>c</a:t>
            </a:r>
          </a:p>
        </p:txBody>
      </p:sp>
      <p:sp>
        <p:nvSpPr>
          <p:cNvPr id="25632" name="Text Box 37"/>
          <p:cNvSpPr txBox="1">
            <a:spLocks noChangeArrowheads="1"/>
          </p:cNvSpPr>
          <p:nvPr/>
        </p:nvSpPr>
        <p:spPr bwMode="auto">
          <a:xfrm>
            <a:off x="3348038" y="5805488"/>
            <a:ext cx="360362" cy="336550"/>
          </a:xfrm>
          <a:prstGeom prst="rect">
            <a:avLst/>
          </a:prstGeom>
          <a:noFill/>
          <a:ln w="12700">
            <a:noFill/>
            <a:miter lim="800000"/>
            <a:headEnd type="none" w="sm" len="sm"/>
            <a:tailEnd type="none" w="sm" len="sm"/>
          </a:ln>
        </p:spPr>
        <p:txBody>
          <a:bodyPr>
            <a:spAutoFit/>
          </a:bodyPr>
          <a:lstStyle/>
          <a:p>
            <a:pPr>
              <a:spcBef>
                <a:spcPct val="50000"/>
              </a:spcBef>
            </a:pPr>
            <a:r>
              <a:rPr lang="tr-TR">
                <a:solidFill>
                  <a:schemeClr val="accent2"/>
                </a:solidFill>
              </a:rPr>
              <a:t>b</a:t>
            </a:r>
          </a:p>
        </p:txBody>
      </p:sp>
      <p:sp>
        <p:nvSpPr>
          <p:cNvPr id="25633" name="Text Box 38"/>
          <p:cNvSpPr txBox="1">
            <a:spLocks noChangeArrowheads="1"/>
          </p:cNvSpPr>
          <p:nvPr/>
        </p:nvSpPr>
        <p:spPr bwMode="auto">
          <a:xfrm>
            <a:off x="2916238" y="4797425"/>
            <a:ext cx="360362" cy="336550"/>
          </a:xfrm>
          <a:prstGeom prst="rect">
            <a:avLst/>
          </a:prstGeom>
          <a:noFill/>
          <a:ln w="12700">
            <a:noFill/>
            <a:miter lim="800000"/>
            <a:headEnd type="none" w="sm" len="sm"/>
            <a:tailEnd type="none" w="sm" len="sm"/>
          </a:ln>
        </p:spPr>
        <p:txBody>
          <a:bodyPr>
            <a:spAutoFit/>
          </a:bodyPr>
          <a:lstStyle/>
          <a:p>
            <a:pPr>
              <a:spcBef>
                <a:spcPct val="50000"/>
              </a:spcBef>
            </a:pPr>
            <a:r>
              <a:rPr lang="tr-TR">
                <a:solidFill>
                  <a:schemeClr val="accent2"/>
                </a:solidFill>
              </a:rPr>
              <a:t>a</a:t>
            </a:r>
          </a:p>
        </p:txBody>
      </p:sp>
      <p:sp>
        <p:nvSpPr>
          <p:cNvPr id="25634" name="Text Box 39"/>
          <p:cNvSpPr txBox="1">
            <a:spLocks noChangeArrowheads="1"/>
          </p:cNvSpPr>
          <p:nvPr/>
        </p:nvSpPr>
        <p:spPr bwMode="auto">
          <a:xfrm>
            <a:off x="3995738" y="5516563"/>
            <a:ext cx="360362" cy="336550"/>
          </a:xfrm>
          <a:prstGeom prst="rect">
            <a:avLst/>
          </a:prstGeom>
          <a:noFill/>
          <a:ln w="12700">
            <a:noFill/>
            <a:miter lim="800000"/>
            <a:headEnd type="none" w="sm" len="sm"/>
            <a:tailEnd type="none" w="sm" len="sm"/>
          </a:ln>
        </p:spPr>
        <p:txBody>
          <a:bodyPr>
            <a:spAutoFit/>
          </a:bodyPr>
          <a:lstStyle/>
          <a:p>
            <a:pPr>
              <a:spcBef>
                <a:spcPct val="50000"/>
              </a:spcBef>
            </a:pPr>
            <a:r>
              <a:rPr lang="tr-TR">
                <a:solidFill>
                  <a:schemeClr val="accent2"/>
                </a:solidFill>
              </a:rPr>
              <a:t>d</a:t>
            </a:r>
          </a:p>
        </p:txBody>
      </p:sp>
      <p:sp>
        <p:nvSpPr>
          <p:cNvPr id="25635" name="Line 40"/>
          <p:cNvSpPr>
            <a:spLocks noChangeShapeType="1"/>
          </p:cNvSpPr>
          <p:nvPr/>
        </p:nvSpPr>
        <p:spPr bwMode="auto">
          <a:xfrm>
            <a:off x="4067175" y="549275"/>
            <a:ext cx="73025" cy="215900"/>
          </a:xfrm>
          <a:prstGeom prst="line">
            <a:avLst/>
          </a:prstGeom>
          <a:noFill/>
          <a:ln w="12700">
            <a:solidFill>
              <a:schemeClr val="tx1"/>
            </a:solidFill>
            <a:round/>
            <a:headEnd type="none" w="sm" len="sm"/>
            <a:tailEnd type="none" w="sm" len="sm"/>
          </a:ln>
        </p:spPr>
        <p:txBody>
          <a:bodyPr/>
          <a:lstStyle/>
          <a:p>
            <a:endParaRPr lang="tr-TR"/>
          </a:p>
        </p:txBody>
      </p:sp>
      <p:sp>
        <p:nvSpPr>
          <p:cNvPr id="25636" name="Line 41"/>
          <p:cNvSpPr>
            <a:spLocks noChangeShapeType="1"/>
          </p:cNvSpPr>
          <p:nvPr/>
        </p:nvSpPr>
        <p:spPr bwMode="auto">
          <a:xfrm>
            <a:off x="4211638" y="549275"/>
            <a:ext cx="73025" cy="215900"/>
          </a:xfrm>
          <a:prstGeom prst="line">
            <a:avLst/>
          </a:prstGeom>
          <a:noFill/>
          <a:ln w="12700">
            <a:solidFill>
              <a:schemeClr val="tx1"/>
            </a:solidFill>
            <a:round/>
            <a:headEnd type="none" w="sm" len="sm"/>
            <a:tailEnd type="none" w="sm" len="sm"/>
          </a:ln>
        </p:spPr>
        <p:txBody>
          <a:bodyPr/>
          <a:lstStyle/>
          <a:p>
            <a:endParaRPr lang="tr-TR"/>
          </a:p>
        </p:txBody>
      </p:sp>
      <p:sp>
        <p:nvSpPr>
          <p:cNvPr id="25637" name="Line 42"/>
          <p:cNvSpPr>
            <a:spLocks noChangeShapeType="1"/>
          </p:cNvSpPr>
          <p:nvPr/>
        </p:nvSpPr>
        <p:spPr bwMode="auto">
          <a:xfrm>
            <a:off x="4140200" y="549275"/>
            <a:ext cx="71438" cy="215900"/>
          </a:xfrm>
          <a:prstGeom prst="line">
            <a:avLst/>
          </a:prstGeom>
          <a:noFill/>
          <a:ln w="12700">
            <a:solidFill>
              <a:schemeClr val="tx1"/>
            </a:solidFill>
            <a:round/>
            <a:headEnd type="none" w="sm" len="sm"/>
            <a:tailEnd type="none" w="sm" len="sm"/>
          </a:ln>
        </p:spPr>
        <p:txBody>
          <a:bodyPr/>
          <a:lstStyle/>
          <a:p>
            <a:endParaRPr lang="tr-TR"/>
          </a:p>
        </p:txBody>
      </p:sp>
      <p:sp>
        <p:nvSpPr>
          <p:cNvPr id="25638" name="Line 43"/>
          <p:cNvSpPr>
            <a:spLocks noChangeShapeType="1"/>
          </p:cNvSpPr>
          <p:nvPr/>
        </p:nvSpPr>
        <p:spPr bwMode="auto">
          <a:xfrm>
            <a:off x="4284663" y="549275"/>
            <a:ext cx="71437" cy="215900"/>
          </a:xfrm>
          <a:prstGeom prst="line">
            <a:avLst/>
          </a:prstGeom>
          <a:noFill/>
          <a:ln w="12700">
            <a:solidFill>
              <a:schemeClr val="tx1"/>
            </a:solidFill>
            <a:round/>
            <a:headEnd type="none" w="sm" len="sm"/>
            <a:tailEnd type="none" w="sm" len="sm"/>
          </a:ln>
        </p:spPr>
        <p:txBody>
          <a:bodyPr/>
          <a:lstStyle/>
          <a:p>
            <a:endParaRPr lang="tr-TR"/>
          </a:p>
        </p:txBody>
      </p:sp>
      <p:sp>
        <p:nvSpPr>
          <p:cNvPr id="25639" name="Freeform 44"/>
          <p:cNvSpPr>
            <a:spLocks/>
          </p:cNvSpPr>
          <p:nvPr/>
        </p:nvSpPr>
        <p:spPr bwMode="auto">
          <a:xfrm>
            <a:off x="3995738" y="620713"/>
            <a:ext cx="360362" cy="157162"/>
          </a:xfrm>
          <a:custGeom>
            <a:avLst/>
            <a:gdLst>
              <a:gd name="T0" fmla="*/ 0 w 227"/>
              <a:gd name="T1" fmla="*/ 99 h 99"/>
              <a:gd name="T2" fmla="*/ 91 w 227"/>
              <a:gd name="T3" fmla="*/ 8 h 99"/>
              <a:gd name="T4" fmla="*/ 227 w 227"/>
              <a:gd name="T5" fmla="*/ 53 h 99"/>
              <a:gd name="T6" fmla="*/ 0 60000 65536"/>
              <a:gd name="T7" fmla="*/ 0 60000 65536"/>
              <a:gd name="T8" fmla="*/ 0 60000 65536"/>
              <a:gd name="T9" fmla="*/ 0 w 227"/>
              <a:gd name="T10" fmla="*/ 0 h 99"/>
              <a:gd name="T11" fmla="*/ 227 w 227"/>
              <a:gd name="T12" fmla="*/ 99 h 99"/>
            </a:gdLst>
            <a:ahLst/>
            <a:cxnLst>
              <a:cxn ang="T6">
                <a:pos x="T0" y="T1"/>
              </a:cxn>
              <a:cxn ang="T7">
                <a:pos x="T2" y="T3"/>
              </a:cxn>
              <a:cxn ang="T8">
                <a:pos x="T4" y="T5"/>
              </a:cxn>
            </a:cxnLst>
            <a:rect l="T9" t="T10" r="T11" b="T12"/>
            <a:pathLst>
              <a:path w="227" h="99">
                <a:moveTo>
                  <a:pt x="0" y="99"/>
                </a:moveTo>
                <a:cubicBezTo>
                  <a:pt x="26" y="57"/>
                  <a:pt x="53" y="16"/>
                  <a:pt x="91" y="8"/>
                </a:cubicBezTo>
                <a:cubicBezTo>
                  <a:pt x="129" y="0"/>
                  <a:pt x="204" y="46"/>
                  <a:pt x="227" y="53"/>
                </a:cubicBezTo>
              </a:path>
            </a:pathLst>
          </a:custGeom>
          <a:noFill/>
          <a:ln w="25400" cap="flat" cmpd="sng">
            <a:solidFill>
              <a:schemeClr val="accent2"/>
            </a:solidFill>
            <a:prstDash val="solid"/>
            <a:round/>
            <a:headEnd type="none" w="sm" len="sm"/>
            <a:tailEnd type="none" w="sm" len="sm"/>
          </a:ln>
        </p:spPr>
        <p:txBody>
          <a:bodyPr/>
          <a:lstStyle/>
          <a:p>
            <a:endParaRPr lang="tr-TR"/>
          </a:p>
        </p:txBody>
      </p:sp>
      <p:sp>
        <p:nvSpPr>
          <p:cNvPr id="25640" name="Freeform 45"/>
          <p:cNvSpPr>
            <a:spLocks/>
          </p:cNvSpPr>
          <p:nvPr/>
        </p:nvSpPr>
        <p:spPr bwMode="auto">
          <a:xfrm>
            <a:off x="4500563" y="476250"/>
            <a:ext cx="360362" cy="157163"/>
          </a:xfrm>
          <a:custGeom>
            <a:avLst/>
            <a:gdLst>
              <a:gd name="T0" fmla="*/ 0 w 227"/>
              <a:gd name="T1" fmla="*/ 99 h 99"/>
              <a:gd name="T2" fmla="*/ 91 w 227"/>
              <a:gd name="T3" fmla="*/ 8 h 99"/>
              <a:gd name="T4" fmla="*/ 227 w 227"/>
              <a:gd name="T5" fmla="*/ 53 h 99"/>
              <a:gd name="T6" fmla="*/ 0 60000 65536"/>
              <a:gd name="T7" fmla="*/ 0 60000 65536"/>
              <a:gd name="T8" fmla="*/ 0 60000 65536"/>
              <a:gd name="T9" fmla="*/ 0 w 227"/>
              <a:gd name="T10" fmla="*/ 0 h 99"/>
              <a:gd name="T11" fmla="*/ 227 w 227"/>
              <a:gd name="T12" fmla="*/ 99 h 99"/>
            </a:gdLst>
            <a:ahLst/>
            <a:cxnLst>
              <a:cxn ang="T6">
                <a:pos x="T0" y="T1"/>
              </a:cxn>
              <a:cxn ang="T7">
                <a:pos x="T2" y="T3"/>
              </a:cxn>
              <a:cxn ang="T8">
                <a:pos x="T4" y="T5"/>
              </a:cxn>
            </a:cxnLst>
            <a:rect l="T9" t="T10" r="T11" b="T12"/>
            <a:pathLst>
              <a:path w="227" h="99">
                <a:moveTo>
                  <a:pt x="0" y="99"/>
                </a:moveTo>
                <a:cubicBezTo>
                  <a:pt x="26" y="57"/>
                  <a:pt x="53" y="16"/>
                  <a:pt x="91" y="8"/>
                </a:cubicBezTo>
                <a:cubicBezTo>
                  <a:pt x="129" y="0"/>
                  <a:pt x="204" y="46"/>
                  <a:pt x="227" y="53"/>
                </a:cubicBezTo>
              </a:path>
            </a:pathLst>
          </a:custGeom>
          <a:noFill/>
          <a:ln w="25400" cap="flat" cmpd="sng">
            <a:solidFill>
              <a:schemeClr val="accent2"/>
            </a:solidFill>
            <a:prstDash val="solid"/>
            <a:round/>
            <a:headEnd type="none" w="sm" len="sm"/>
            <a:tailEnd type="none" w="sm" len="sm"/>
          </a:ln>
        </p:spPr>
        <p:txBody>
          <a:bodyPr/>
          <a:lstStyle/>
          <a:p>
            <a:endParaRPr lang="tr-TR"/>
          </a:p>
        </p:txBody>
      </p:sp>
      <p:sp>
        <p:nvSpPr>
          <p:cNvPr id="25641" name="Line 46"/>
          <p:cNvSpPr>
            <a:spLocks noChangeShapeType="1"/>
          </p:cNvSpPr>
          <p:nvPr/>
        </p:nvSpPr>
        <p:spPr bwMode="auto">
          <a:xfrm>
            <a:off x="7235825" y="1773238"/>
            <a:ext cx="215900" cy="503237"/>
          </a:xfrm>
          <a:prstGeom prst="line">
            <a:avLst/>
          </a:prstGeom>
          <a:noFill/>
          <a:ln w="12700">
            <a:solidFill>
              <a:schemeClr val="tx1"/>
            </a:solidFill>
            <a:round/>
            <a:headEnd type="none" w="sm" len="sm"/>
            <a:tailEnd type="none" w="sm" len="sm"/>
          </a:ln>
        </p:spPr>
        <p:txBody>
          <a:bodyPr/>
          <a:lstStyle/>
          <a:p>
            <a:endParaRPr lang="tr-TR"/>
          </a:p>
        </p:txBody>
      </p:sp>
      <p:sp>
        <p:nvSpPr>
          <p:cNvPr id="25642" name="Line 47"/>
          <p:cNvSpPr>
            <a:spLocks noChangeShapeType="1"/>
          </p:cNvSpPr>
          <p:nvPr/>
        </p:nvSpPr>
        <p:spPr bwMode="auto">
          <a:xfrm>
            <a:off x="7380288" y="1844675"/>
            <a:ext cx="215900" cy="431800"/>
          </a:xfrm>
          <a:prstGeom prst="line">
            <a:avLst/>
          </a:prstGeom>
          <a:noFill/>
          <a:ln w="12700">
            <a:solidFill>
              <a:schemeClr val="tx1"/>
            </a:solidFill>
            <a:round/>
            <a:headEnd type="none" w="sm" len="sm"/>
            <a:tailEnd type="none" w="sm" len="sm"/>
          </a:ln>
        </p:spPr>
        <p:txBody>
          <a:bodyPr/>
          <a:lstStyle/>
          <a:p>
            <a:endParaRPr lang="tr-TR"/>
          </a:p>
        </p:txBody>
      </p:sp>
      <p:sp>
        <p:nvSpPr>
          <p:cNvPr id="25643" name="Line 48"/>
          <p:cNvSpPr>
            <a:spLocks noChangeShapeType="1"/>
          </p:cNvSpPr>
          <p:nvPr/>
        </p:nvSpPr>
        <p:spPr bwMode="auto">
          <a:xfrm>
            <a:off x="7524750" y="1844675"/>
            <a:ext cx="215900" cy="431800"/>
          </a:xfrm>
          <a:prstGeom prst="line">
            <a:avLst/>
          </a:prstGeom>
          <a:noFill/>
          <a:ln w="12700">
            <a:solidFill>
              <a:schemeClr val="tx1"/>
            </a:solidFill>
            <a:round/>
            <a:headEnd type="none" w="sm" len="sm"/>
            <a:tailEnd type="none" w="sm" len="sm"/>
          </a:ln>
        </p:spPr>
        <p:txBody>
          <a:bodyPr/>
          <a:lstStyle/>
          <a:p>
            <a:endParaRPr lang="tr-TR"/>
          </a:p>
        </p:txBody>
      </p:sp>
      <p:sp>
        <p:nvSpPr>
          <p:cNvPr id="25644" name="Freeform 49"/>
          <p:cNvSpPr>
            <a:spLocks/>
          </p:cNvSpPr>
          <p:nvPr/>
        </p:nvSpPr>
        <p:spPr bwMode="auto">
          <a:xfrm>
            <a:off x="7235825" y="1916113"/>
            <a:ext cx="431800" cy="241300"/>
          </a:xfrm>
          <a:custGeom>
            <a:avLst/>
            <a:gdLst>
              <a:gd name="T0" fmla="*/ 0 w 272"/>
              <a:gd name="T1" fmla="*/ 91 h 152"/>
              <a:gd name="T2" fmla="*/ 182 w 272"/>
              <a:gd name="T3" fmla="*/ 137 h 152"/>
              <a:gd name="T4" fmla="*/ 272 w 272"/>
              <a:gd name="T5" fmla="*/ 0 h 152"/>
              <a:gd name="T6" fmla="*/ 0 60000 65536"/>
              <a:gd name="T7" fmla="*/ 0 60000 65536"/>
              <a:gd name="T8" fmla="*/ 0 60000 65536"/>
              <a:gd name="T9" fmla="*/ 0 w 272"/>
              <a:gd name="T10" fmla="*/ 0 h 152"/>
              <a:gd name="T11" fmla="*/ 272 w 272"/>
              <a:gd name="T12" fmla="*/ 152 h 152"/>
            </a:gdLst>
            <a:ahLst/>
            <a:cxnLst>
              <a:cxn ang="T6">
                <a:pos x="T0" y="T1"/>
              </a:cxn>
              <a:cxn ang="T7">
                <a:pos x="T2" y="T3"/>
              </a:cxn>
              <a:cxn ang="T8">
                <a:pos x="T4" y="T5"/>
              </a:cxn>
            </a:cxnLst>
            <a:rect l="T9" t="T10" r="T11" b="T12"/>
            <a:pathLst>
              <a:path w="272" h="152">
                <a:moveTo>
                  <a:pt x="0" y="91"/>
                </a:moveTo>
                <a:cubicBezTo>
                  <a:pt x="68" y="121"/>
                  <a:pt x="137" y="152"/>
                  <a:pt x="182" y="137"/>
                </a:cubicBezTo>
                <a:cubicBezTo>
                  <a:pt x="227" y="122"/>
                  <a:pt x="257" y="23"/>
                  <a:pt x="272" y="0"/>
                </a:cubicBezTo>
              </a:path>
            </a:pathLst>
          </a:custGeom>
          <a:noFill/>
          <a:ln w="12700" cap="flat" cmpd="sng">
            <a:solidFill>
              <a:schemeClr val="tx1"/>
            </a:solidFill>
            <a:prstDash val="solid"/>
            <a:round/>
            <a:headEnd type="none" w="sm" len="sm"/>
            <a:tailEnd type="none" w="sm" len="sm"/>
          </a:ln>
        </p:spPr>
        <p:txBody>
          <a:bodyPr/>
          <a:lstStyle/>
          <a:p>
            <a:endParaRPr lang="tr-TR"/>
          </a:p>
        </p:txBody>
      </p:sp>
      <p:sp>
        <p:nvSpPr>
          <p:cNvPr id="25645" name="Line 50"/>
          <p:cNvSpPr>
            <a:spLocks noChangeShapeType="1"/>
          </p:cNvSpPr>
          <p:nvPr/>
        </p:nvSpPr>
        <p:spPr bwMode="auto">
          <a:xfrm flipH="1">
            <a:off x="3492500" y="3213100"/>
            <a:ext cx="358775" cy="144463"/>
          </a:xfrm>
          <a:prstGeom prst="line">
            <a:avLst/>
          </a:prstGeom>
          <a:noFill/>
          <a:ln w="12700">
            <a:solidFill>
              <a:schemeClr val="tx1"/>
            </a:solidFill>
            <a:round/>
            <a:headEnd type="none" w="sm" len="sm"/>
            <a:tailEnd type="none" w="sm" len="sm"/>
          </a:ln>
        </p:spPr>
        <p:txBody>
          <a:bodyPr/>
          <a:lstStyle/>
          <a:p>
            <a:endParaRPr lang="tr-TR"/>
          </a:p>
        </p:txBody>
      </p:sp>
      <p:sp>
        <p:nvSpPr>
          <p:cNvPr id="25646" name="Line 51"/>
          <p:cNvSpPr>
            <a:spLocks noChangeShapeType="1"/>
          </p:cNvSpPr>
          <p:nvPr/>
        </p:nvSpPr>
        <p:spPr bwMode="auto">
          <a:xfrm flipH="1">
            <a:off x="3492500" y="3284538"/>
            <a:ext cx="358775" cy="144462"/>
          </a:xfrm>
          <a:prstGeom prst="line">
            <a:avLst/>
          </a:prstGeom>
          <a:noFill/>
          <a:ln w="12700">
            <a:solidFill>
              <a:schemeClr val="tx1"/>
            </a:solidFill>
            <a:round/>
            <a:headEnd type="none" w="sm" len="sm"/>
            <a:tailEnd type="none" w="sm" len="sm"/>
          </a:ln>
        </p:spPr>
        <p:txBody>
          <a:bodyPr/>
          <a:lstStyle/>
          <a:p>
            <a:endParaRPr lang="tr-TR"/>
          </a:p>
        </p:txBody>
      </p:sp>
      <p:sp>
        <p:nvSpPr>
          <p:cNvPr id="25647" name="Line 52"/>
          <p:cNvSpPr>
            <a:spLocks noChangeShapeType="1"/>
          </p:cNvSpPr>
          <p:nvPr/>
        </p:nvSpPr>
        <p:spPr bwMode="auto">
          <a:xfrm flipH="1">
            <a:off x="3492500" y="3357563"/>
            <a:ext cx="358775" cy="144462"/>
          </a:xfrm>
          <a:prstGeom prst="line">
            <a:avLst/>
          </a:prstGeom>
          <a:noFill/>
          <a:ln w="12700">
            <a:solidFill>
              <a:schemeClr val="tx1"/>
            </a:solidFill>
            <a:round/>
            <a:headEnd type="none" w="sm" len="sm"/>
            <a:tailEnd type="none" w="sm" len="sm"/>
          </a:ln>
        </p:spPr>
        <p:txBody>
          <a:bodyPr/>
          <a:lstStyle/>
          <a:p>
            <a:endParaRPr lang="tr-TR"/>
          </a:p>
        </p:txBody>
      </p:sp>
      <p:sp>
        <p:nvSpPr>
          <p:cNvPr id="25648" name="Line 53"/>
          <p:cNvSpPr>
            <a:spLocks noChangeShapeType="1"/>
          </p:cNvSpPr>
          <p:nvPr/>
        </p:nvSpPr>
        <p:spPr bwMode="auto">
          <a:xfrm flipH="1">
            <a:off x="3492500" y="3429000"/>
            <a:ext cx="358775" cy="144463"/>
          </a:xfrm>
          <a:prstGeom prst="line">
            <a:avLst/>
          </a:prstGeom>
          <a:noFill/>
          <a:ln w="12700">
            <a:solidFill>
              <a:schemeClr val="tx1"/>
            </a:solidFill>
            <a:round/>
            <a:headEnd type="none" w="sm" len="sm"/>
            <a:tailEnd type="none" w="sm" len="sm"/>
          </a:ln>
        </p:spPr>
        <p:txBody>
          <a:bodyPr/>
          <a:lstStyle/>
          <a:p>
            <a:endParaRPr lang="tr-TR"/>
          </a:p>
        </p:txBody>
      </p:sp>
      <p:sp>
        <p:nvSpPr>
          <p:cNvPr id="25649" name="Freeform 55"/>
          <p:cNvSpPr>
            <a:spLocks/>
          </p:cNvSpPr>
          <p:nvPr/>
        </p:nvSpPr>
        <p:spPr bwMode="auto">
          <a:xfrm>
            <a:off x="3563938" y="3284538"/>
            <a:ext cx="227012" cy="360362"/>
          </a:xfrm>
          <a:custGeom>
            <a:avLst/>
            <a:gdLst>
              <a:gd name="T0" fmla="*/ 0 w 143"/>
              <a:gd name="T1" fmla="*/ 0 h 227"/>
              <a:gd name="T2" fmla="*/ 136 w 143"/>
              <a:gd name="T3" fmla="*/ 91 h 227"/>
              <a:gd name="T4" fmla="*/ 45 w 143"/>
              <a:gd name="T5" fmla="*/ 227 h 227"/>
              <a:gd name="T6" fmla="*/ 0 60000 65536"/>
              <a:gd name="T7" fmla="*/ 0 60000 65536"/>
              <a:gd name="T8" fmla="*/ 0 60000 65536"/>
              <a:gd name="T9" fmla="*/ 0 w 143"/>
              <a:gd name="T10" fmla="*/ 0 h 227"/>
              <a:gd name="T11" fmla="*/ 143 w 143"/>
              <a:gd name="T12" fmla="*/ 227 h 227"/>
            </a:gdLst>
            <a:ahLst/>
            <a:cxnLst>
              <a:cxn ang="T6">
                <a:pos x="T0" y="T1"/>
              </a:cxn>
              <a:cxn ang="T7">
                <a:pos x="T2" y="T3"/>
              </a:cxn>
              <a:cxn ang="T8">
                <a:pos x="T4" y="T5"/>
              </a:cxn>
            </a:cxnLst>
            <a:rect l="T9" t="T10" r="T11" b="T12"/>
            <a:pathLst>
              <a:path w="143" h="227">
                <a:moveTo>
                  <a:pt x="0" y="0"/>
                </a:moveTo>
                <a:cubicBezTo>
                  <a:pt x="64" y="26"/>
                  <a:pt x="129" y="53"/>
                  <a:pt x="136" y="91"/>
                </a:cubicBezTo>
                <a:cubicBezTo>
                  <a:pt x="143" y="129"/>
                  <a:pt x="60" y="204"/>
                  <a:pt x="45" y="227"/>
                </a:cubicBezTo>
              </a:path>
            </a:pathLst>
          </a:custGeom>
          <a:noFill/>
          <a:ln w="12700" cap="flat" cmpd="sng">
            <a:solidFill>
              <a:schemeClr val="tx1"/>
            </a:solidFill>
            <a:prstDash val="solid"/>
            <a:round/>
            <a:headEnd type="none" w="sm" len="sm"/>
            <a:tailEnd type="none" w="sm" len="sm"/>
          </a:ln>
        </p:spPr>
        <p:txBody>
          <a:bodyPr/>
          <a:lstStyle/>
          <a:p>
            <a:endParaRPr lang="tr-TR"/>
          </a:p>
        </p:txBody>
      </p:sp>
      <p:sp>
        <p:nvSpPr>
          <p:cNvPr id="25650" name="Line 56"/>
          <p:cNvSpPr>
            <a:spLocks noChangeShapeType="1"/>
          </p:cNvSpPr>
          <p:nvPr/>
        </p:nvSpPr>
        <p:spPr bwMode="auto">
          <a:xfrm>
            <a:off x="8027988" y="3429000"/>
            <a:ext cx="504825" cy="0"/>
          </a:xfrm>
          <a:prstGeom prst="line">
            <a:avLst/>
          </a:prstGeom>
          <a:noFill/>
          <a:ln w="12700">
            <a:solidFill>
              <a:schemeClr val="tx1"/>
            </a:solidFill>
            <a:round/>
            <a:headEnd type="none" w="sm" len="sm"/>
            <a:tailEnd type="none" w="sm" len="sm"/>
          </a:ln>
        </p:spPr>
        <p:txBody>
          <a:bodyPr/>
          <a:lstStyle/>
          <a:p>
            <a:endParaRPr lang="tr-TR"/>
          </a:p>
        </p:txBody>
      </p:sp>
      <p:sp>
        <p:nvSpPr>
          <p:cNvPr id="25651" name="Line 57"/>
          <p:cNvSpPr>
            <a:spLocks noChangeShapeType="1"/>
          </p:cNvSpPr>
          <p:nvPr/>
        </p:nvSpPr>
        <p:spPr bwMode="auto">
          <a:xfrm>
            <a:off x="8027988" y="3500438"/>
            <a:ext cx="504825" cy="0"/>
          </a:xfrm>
          <a:prstGeom prst="line">
            <a:avLst/>
          </a:prstGeom>
          <a:noFill/>
          <a:ln w="12700">
            <a:solidFill>
              <a:schemeClr val="tx1"/>
            </a:solidFill>
            <a:round/>
            <a:headEnd type="none" w="sm" len="sm"/>
            <a:tailEnd type="none" w="sm" len="sm"/>
          </a:ln>
        </p:spPr>
        <p:txBody>
          <a:bodyPr/>
          <a:lstStyle/>
          <a:p>
            <a:endParaRPr lang="tr-TR"/>
          </a:p>
        </p:txBody>
      </p:sp>
      <p:sp>
        <p:nvSpPr>
          <p:cNvPr id="25652" name="Line 58"/>
          <p:cNvSpPr>
            <a:spLocks noChangeShapeType="1"/>
          </p:cNvSpPr>
          <p:nvPr/>
        </p:nvSpPr>
        <p:spPr bwMode="auto">
          <a:xfrm>
            <a:off x="8027988" y="3573463"/>
            <a:ext cx="504825" cy="0"/>
          </a:xfrm>
          <a:prstGeom prst="line">
            <a:avLst/>
          </a:prstGeom>
          <a:noFill/>
          <a:ln w="12700">
            <a:solidFill>
              <a:schemeClr val="tx1"/>
            </a:solidFill>
            <a:round/>
            <a:headEnd type="none" w="sm" len="sm"/>
            <a:tailEnd type="none" w="sm" len="sm"/>
          </a:ln>
        </p:spPr>
        <p:txBody>
          <a:bodyPr/>
          <a:lstStyle/>
          <a:p>
            <a:endParaRPr lang="tr-TR"/>
          </a:p>
        </p:txBody>
      </p:sp>
      <p:sp>
        <p:nvSpPr>
          <p:cNvPr id="25653" name="Line 59"/>
          <p:cNvSpPr>
            <a:spLocks noChangeShapeType="1"/>
          </p:cNvSpPr>
          <p:nvPr/>
        </p:nvSpPr>
        <p:spPr bwMode="auto">
          <a:xfrm>
            <a:off x="8027988" y="3644900"/>
            <a:ext cx="504825" cy="0"/>
          </a:xfrm>
          <a:prstGeom prst="line">
            <a:avLst/>
          </a:prstGeom>
          <a:noFill/>
          <a:ln w="12700">
            <a:solidFill>
              <a:schemeClr val="tx1"/>
            </a:solidFill>
            <a:round/>
            <a:headEnd type="none" w="sm" len="sm"/>
            <a:tailEnd type="none" w="sm" len="sm"/>
          </a:ln>
        </p:spPr>
        <p:txBody>
          <a:bodyPr/>
          <a:lstStyle/>
          <a:p>
            <a:endParaRPr lang="tr-TR"/>
          </a:p>
        </p:txBody>
      </p:sp>
      <p:sp>
        <p:nvSpPr>
          <p:cNvPr id="25654" name="Freeform 60"/>
          <p:cNvSpPr>
            <a:spLocks/>
          </p:cNvSpPr>
          <p:nvPr/>
        </p:nvSpPr>
        <p:spPr bwMode="auto">
          <a:xfrm>
            <a:off x="8101013" y="3357563"/>
            <a:ext cx="215900" cy="287337"/>
          </a:xfrm>
          <a:custGeom>
            <a:avLst/>
            <a:gdLst>
              <a:gd name="T0" fmla="*/ 136 w 136"/>
              <a:gd name="T1" fmla="*/ 0 h 181"/>
              <a:gd name="T2" fmla="*/ 0 w 136"/>
              <a:gd name="T3" fmla="*/ 45 h 181"/>
              <a:gd name="T4" fmla="*/ 136 w 136"/>
              <a:gd name="T5" fmla="*/ 181 h 181"/>
              <a:gd name="T6" fmla="*/ 0 60000 65536"/>
              <a:gd name="T7" fmla="*/ 0 60000 65536"/>
              <a:gd name="T8" fmla="*/ 0 60000 65536"/>
              <a:gd name="T9" fmla="*/ 0 w 136"/>
              <a:gd name="T10" fmla="*/ 0 h 181"/>
              <a:gd name="T11" fmla="*/ 136 w 136"/>
              <a:gd name="T12" fmla="*/ 181 h 181"/>
            </a:gdLst>
            <a:ahLst/>
            <a:cxnLst>
              <a:cxn ang="T6">
                <a:pos x="T0" y="T1"/>
              </a:cxn>
              <a:cxn ang="T7">
                <a:pos x="T2" y="T3"/>
              </a:cxn>
              <a:cxn ang="T8">
                <a:pos x="T4" y="T5"/>
              </a:cxn>
            </a:cxnLst>
            <a:rect l="T9" t="T10" r="T11" b="T12"/>
            <a:pathLst>
              <a:path w="136" h="181">
                <a:moveTo>
                  <a:pt x="136" y="0"/>
                </a:moveTo>
                <a:cubicBezTo>
                  <a:pt x="68" y="7"/>
                  <a:pt x="0" y="15"/>
                  <a:pt x="0" y="45"/>
                </a:cubicBezTo>
                <a:cubicBezTo>
                  <a:pt x="0" y="75"/>
                  <a:pt x="113" y="158"/>
                  <a:pt x="136" y="181"/>
                </a:cubicBezTo>
              </a:path>
            </a:pathLst>
          </a:custGeom>
          <a:noFill/>
          <a:ln w="12700" cap="flat" cmpd="sng">
            <a:solidFill>
              <a:schemeClr val="tx1"/>
            </a:solidFill>
            <a:prstDash val="solid"/>
            <a:round/>
            <a:headEnd type="none" w="sm" len="sm"/>
            <a:tailEnd type="none" w="sm" len="sm"/>
          </a:ln>
        </p:spPr>
        <p:txBody>
          <a:bodyPr/>
          <a:lstStyle/>
          <a:p>
            <a:endParaRPr lang="tr-TR"/>
          </a:p>
        </p:txBody>
      </p:sp>
      <p:sp>
        <p:nvSpPr>
          <p:cNvPr id="25655" name="Line 61"/>
          <p:cNvSpPr>
            <a:spLocks noChangeShapeType="1"/>
          </p:cNvSpPr>
          <p:nvPr/>
        </p:nvSpPr>
        <p:spPr bwMode="auto">
          <a:xfrm>
            <a:off x="3419475" y="5229225"/>
            <a:ext cx="431800" cy="360363"/>
          </a:xfrm>
          <a:prstGeom prst="line">
            <a:avLst/>
          </a:prstGeom>
          <a:noFill/>
          <a:ln w="12700">
            <a:solidFill>
              <a:schemeClr val="tx1"/>
            </a:solidFill>
            <a:round/>
            <a:headEnd type="none" w="sm" len="sm"/>
            <a:tailEnd type="none" w="sm" len="sm"/>
          </a:ln>
        </p:spPr>
        <p:txBody>
          <a:bodyPr/>
          <a:lstStyle/>
          <a:p>
            <a:endParaRPr lang="tr-TR"/>
          </a:p>
        </p:txBody>
      </p:sp>
      <p:sp>
        <p:nvSpPr>
          <p:cNvPr id="25656" name="Line 62"/>
          <p:cNvSpPr>
            <a:spLocks noChangeShapeType="1"/>
          </p:cNvSpPr>
          <p:nvPr/>
        </p:nvSpPr>
        <p:spPr bwMode="auto">
          <a:xfrm>
            <a:off x="3348038" y="5300663"/>
            <a:ext cx="431800" cy="360362"/>
          </a:xfrm>
          <a:prstGeom prst="line">
            <a:avLst/>
          </a:prstGeom>
          <a:noFill/>
          <a:ln w="12700">
            <a:solidFill>
              <a:schemeClr val="tx1"/>
            </a:solidFill>
            <a:round/>
            <a:headEnd type="none" w="sm" len="sm"/>
            <a:tailEnd type="none" w="sm" len="sm"/>
          </a:ln>
        </p:spPr>
        <p:txBody>
          <a:bodyPr/>
          <a:lstStyle/>
          <a:p>
            <a:endParaRPr lang="tr-TR"/>
          </a:p>
        </p:txBody>
      </p:sp>
      <p:sp>
        <p:nvSpPr>
          <p:cNvPr id="25657" name="Line 63"/>
          <p:cNvSpPr>
            <a:spLocks noChangeShapeType="1"/>
          </p:cNvSpPr>
          <p:nvPr/>
        </p:nvSpPr>
        <p:spPr bwMode="auto">
          <a:xfrm>
            <a:off x="3419475" y="5445125"/>
            <a:ext cx="431800" cy="360363"/>
          </a:xfrm>
          <a:prstGeom prst="line">
            <a:avLst/>
          </a:prstGeom>
          <a:noFill/>
          <a:ln w="12700">
            <a:solidFill>
              <a:schemeClr val="tx1"/>
            </a:solidFill>
            <a:round/>
            <a:headEnd type="none" w="sm" len="sm"/>
            <a:tailEnd type="none" w="sm" len="sm"/>
          </a:ln>
        </p:spPr>
        <p:txBody>
          <a:bodyPr/>
          <a:lstStyle/>
          <a:p>
            <a:endParaRPr lang="tr-TR"/>
          </a:p>
        </p:txBody>
      </p:sp>
      <p:sp>
        <p:nvSpPr>
          <p:cNvPr id="25658" name="Freeform 64"/>
          <p:cNvSpPr>
            <a:spLocks/>
          </p:cNvSpPr>
          <p:nvPr/>
        </p:nvSpPr>
        <p:spPr bwMode="auto">
          <a:xfrm>
            <a:off x="3479800" y="5229225"/>
            <a:ext cx="228600" cy="360363"/>
          </a:xfrm>
          <a:custGeom>
            <a:avLst/>
            <a:gdLst>
              <a:gd name="T0" fmla="*/ 144 w 144"/>
              <a:gd name="T1" fmla="*/ 0 h 227"/>
              <a:gd name="T2" fmla="*/ 8 w 144"/>
              <a:gd name="T3" fmla="*/ 45 h 227"/>
              <a:gd name="T4" fmla="*/ 98 w 144"/>
              <a:gd name="T5" fmla="*/ 227 h 227"/>
              <a:gd name="T6" fmla="*/ 0 60000 65536"/>
              <a:gd name="T7" fmla="*/ 0 60000 65536"/>
              <a:gd name="T8" fmla="*/ 0 60000 65536"/>
              <a:gd name="T9" fmla="*/ 0 w 144"/>
              <a:gd name="T10" fmla="*/ 0 h 227"/>
              <a:gd name="T11" fmla="*/ 144 w 144"/>
              <a:gd name="T12" fmla="*/ 227 h 227"/>
            </a:gdLst>
            <a:ahLst/>
            <a:cxnLst>
              <a:cxn ang="T6">
                <a:pos x="T0" y="T1"/>
              </a:cxn>
              <a:cxn ang="T7">
                <a:pos x="T2" y="T3"/>
              </a:cxn>
              <a:cxn ang="T8">
                <a:pos x="T4" y="T5"/>
              </a:cxn>
            </a:cxnLst>
            <a:rect l="T9" t="T10" r="T11" b="T12"/>
            <a:pathLst>
              <a:path w="144" h="227">
                <a:moveTo>
                  <a:pt x="144" y="0"/>
                </a:moveTo>
                <a:cubicBezTo>
                  <a:pt x="80" y="3"/>
                  <a:pt x="16" y="7"/>
                  <a:pt x="8" y="45"/>
                </a:cubicBezTo>
                <a:cubicBezTo>
                  <a:pt x="0" y="83"/>
                  <a:pt x="83" y="197"/>
                  <a:pt x="98" y="227"/>
                </a:cubicBezTo>
              </a:path>
            </a:pathLst>
          </a:custGeom>
          <a:noFill/>
          <a:ln w="12700" cap="flat" cmpd="sng">
            <a:solidFill>
              <a:schemeClr val="tx1"/>
            </a:solidFill>
            <a:prstDash val="solid"/>
            <a:round/>
            <a:headEnd type="none" w="sm" len="sm"/>
            <a:tailEnd type="none" w="sm" len="sm"/>
          </a:ln>
        </p:spPr>
        <p:txBody>
          <a:bodyPr/>
          <a:lstStyle/>
          <a:p>
            <a:endParaRPr lang="tr-TR"/>
          </a:p>
        </p:txBody>
      </p:sp>
    </p:spTree>
  </p:cSld>
  <p:clrMapOvr>
    <a:masterClrMapping/>
  </p:clrMapOvr>
  <p:transition spd="slow">
    <p:zoom/>
    <p:sndAc>
      <p:stSnd>
        <p:snd r:embed="rId2" name="ARPEGIO.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611560" y="404664"/>
            <a:ext cx="8281292" cy="6001643"/>
          </a:xfrm>
          <a:prstGeom prst="rect">
            <a:avLst/>
          </a:prstGeom>
          <a:noFill/>
          <a:ln w="12700">
            <a:noFill/>
            <a:miter lim="800000"/>
            <a:headEnd type="none" w="sm" len="sm"/>
            <a:tailEnd type="none" w="sm" len="sm"/>
          </a:ln>
        </p:spPr>
        <p:txBody>
          <a:bodyPr wrap="square">
            <a:spAutoFit/>
          </a:bodyPr>
          <a:lstStyle/>
          <a:p>
            <a:pPr algn="ctr"/>
            <a:r>
              <a:rPr lang="tr-TR" sz="2400" b="1" dirty="0"/>
              <a:t>FAYLARIN ARAZİDE TANINMA KRİTERLERİ</a:t>
            </a:r>
          </a:p>
          <a:p>
            <a:r>
              <a:rPr lang="tr-TR" sz="2400" dirty="0"/>
              <a:t>1-Fay karakteristiklerinin gözlenmesi</a:t>
            </a:r>
          </a:p>
          <a:p>
            <a:r>
              <a:rPr lang="tr-TR" sz="2400" dirty="0"/>
              <a:t>2-Tabaka devamsızlığı ve tabaka ucu kırıklığı</a:t>
            </a:r>
          </a:p>
          <a:p>
            <a:r>
              <a:rPr lang="tr-TR" sz="2400" dirty="0"/>
              <a:t>3-Fay breşi varlığı</a:t>
            </a:r>
          </a:p>
          <a:p>
            <a:r>
              <a:rPr lang="tr-TR" sz="2400" dirty="0"/>
              <a:t>4-Silisleşme, </a:t>
            </a:r>
            <a:r>
              <a:rPr lang="tr-TR" sz="2400" dirty="0" err="1"/>
              <a:t>mineralizasyon</a:t>
            </a:r>
            <a:endParaRPr lang="tr-TR" sz="2400" dirty="0"/>
          </a:p>
          <a:p>
            <a:r>
              <a:rPr lang="tr-TR" sz="2400" dirty="0"/>
              <a:t>5-Sıcak ve soğuk su kaynaklarının dizilişi</a:t>
            </a:r>
          </a:p>
          <a:p>
            <a:r>
              <a:rPr lang="tr-TR" sz="2400" dirty="0"/>
              <a:t>6-Çizgisel bitki </a:t>
            </a:r>
            <a:r>
              <a:rPr lang="tr-TR" sz="2400" dirty="0" err="1"/>
              <a:t>anomolisi</a:t>
            </a:r>
            <a:endParaRPr lang="tr-TR" sz="2400" dirty="0"/>
          </a:p>
          <a:p>
            <a:r>
              <a:rPr lang="tr-TR" sz="2400" dirty="0"/>
              <a:t>7-Belirli bir morfolojik yapının kesikliği (dağlardan birden ovaya geçiş gibi)</a:t>
            </a:r>
          </a:p>
          <a:p>
            <a:r>
              <a:rPr lang="tr-TR" sz="2400" dirty="0"/>
              <a:t>8-Fay birikinti konisi (konileri varlığı)</a:t>
            </a:r>
          </a:p>
          <a:p>
            <a:r>
              <a:rPr lang="tr-TR" sz="2400" dirty="0"/>
              <a:t>9-Dik topoğrafya kesikliği</a:t>
            </a:r>
          </a:p>
          <a:p>
            <a:r>
              <a:rPr lang="tr-TR" sz="2400" dirty="0"/>
              <a:t>10-Depremlerin varlığı</a:t>
            </a:r>
          </a:p>
          <a:p>
            <a:r>
              <a:rPr lang="tr-TR" sz="2400" dirty="0"/>
              <a:t>11-Jeolojik yapıların devamsızlığı (kıvrım ekseni gibi)</a:t>
            </a:r>
          </a:p>
          <a:p>
            <a:r>
              <a:rPr lang="tr-TR" sz="2400" dirty="0"/>
              <a:t>12-Tabakaların tekrarlanması, kaybolması</a:t>
            </a:r>
          </a:p>
          <a:p>
            <a:r>
              <a:rPr lang="tr-TR" sz="2400" dirty="0"/>
              <a:t>13-Sondajlarda birim atlaması ya da tekrarlanması</a:t>
            </a:r>
          </a:p>
          <a:p>
            <a:r>
              <a:rPr lang="tr-TR" sz="2400" dirty="0"/>
              <a:t>14-İnsan yapılarının ötelenmesi </a:t>
            </a:r>
          </a:p>
        </p:txBody>
      </p:sp>
    </p:spTree>
  </p:cSld>
  <p:clrMapOvr>
    <a:masterClrMapping/>
  </p:clrMapOvr>
  <p:transition spd="slow">
    <p:zoom/>
    <p:sndAc>
      <p:stSnd>
        <p:snd r:embed="rId2" name="ARPEGIO.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p:cNvPicPr>
            <a:picLocks noChangeAspect="1" noChangeArrowheads="1"/>
          </p:cNvPicPr>
          <p:nvPr/>
        </p:nvPicPr>
        <p:blipFill>
          <a:blip r:embed="rId3" cstate="screen"/>
          <a:srcRect/>
          <a:stretch>
            <a:fillRect/>
          </a:stretch>
        </p:blipFill>
        <p:spPr bwMode="auto">
          <a:xfrm>
            <a:off x="0" y="404813"/>
            <a:ext cx="9144000" cy="5838825"/>
          </a:xfrm>
          <a:prstGeom prst="rect">
            <a:avLst/>
          </a:prstGeom>
          <a:noFill/>
          <a:ln w="12700">
            <a:noFill/>
            <a:miter lim="800000"/>
            <a:headEnd type="none" w="sm" len="sm"/>
            <a:tailEnd type="none" w="sm" len="sm"/>
          </a:ln>
        </p:spPr>
      </p:pic>
      <p:sp>
        <p:nvSpPr>
          <p:cNvPr id="66563" name="Rectangle 5"/>
          <p:cNvSpPr>
            <a:spLocks noChangeArrowheads="1"/>
          </p:cNvSpPr>
          <p:nvPr/>
        </p:nvSpPr>
        <p:spPr bwMode="auto">
          <a:xfrm>
            <a:off x="684213" y="6092825"/>
            <a:ext cx="3527425" cy="576263"/>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tr-TR"/>
          </a:p>
        </p:txBody>
      </p:sp>
      <p:sp>
        <p:nvSpPr>
          <p:cNvPr id="66564" name="Text Box 6"/>
          <p:cNvSpPr txBox="1">
            <a:spLocks noChangeArrowheads="1"/>
          </p:cNvSpPr>
          <p:nvPr/>
        </p:nvSpPr>
        <p:spPr bwMode="auto">
          <a:xfrm>
            <a:off x="827088" y="6165850"/>
            <a:ext cx="3168650" cy="336550"/>
          </a:xfrm>
          <a:prstGeom prst="rect">
            <a:avLst/>
          </a:prstGeom>
          <a:noFill/>
          <a:ln w="12700">
            <a:noFill/>
            <a:miter lim="800000"/>
            <a:headEnd type="none" w="sm" len="sm"/>
            <a:tailEnd type="none" w="sm" len="sm"/>
          </a:ln>
        </p:spPr>
        <p:txBody>
          <a:bodyPr>
            <a:spAutoFit/>
          </a:bodyPr>
          <a:lstStyle/>
          <a:p>
            <a:pPr>
              <a:spcBef>
                <a:spcPct val="50000"/>
              </a:spcBef>
            </a:pPr>
            <a:r>
              <a:rPr lang="tr-TR"/>
              <a:t>Türkiye’den örnekler</a:t>
            </a:r>
          </a:p>
        </p:txBody>
      </p:sp>
      <p:sp>
        <p:nvSpPr>
          <p:cNvPr id="66565" name="Text Box 7"/>
          <p:cNvSpPr txBox="1">
            <a:spLocks noChangeArrowheads="1"/>
          </p:cNvSpPr>
          <p:nvPr/>
        </p:nvSpPr>
        <p:spPr bwMode="auto">
          <a:xfrm>
            <a:off x="3924300" y="2060575"/>
            <a:ext cx="1295400" cy="336550"/>
          </a:xfrm>
          <a:prstGeom prst="rect">
            <a:avLst/>
          </a:prstGeom>
          <a:noFill/>
          <a:ln w="12700">
            <a:noFill/>
            <a:miter lim="800000"/>
            <a:headEnd type="none" w="sm" len="sm"/>
            <a:tailEnd type="none" w="sm" len="sm"/>
          </a:ln>
        </p:spPr>
        <p:txBody>
          <a:bodyPr>
            <a:spAutoFit/>
          </a:bodyPr>
          <a:lstStyle/>
          <a:p>
            <a:pPr>
              <a:spcBef>
                <a:spcPct val="50000"/>
              </a:spcBef>
            </a:pPr>
            <a:r>
              <a:rPr lang="tr-TR"/>
              <a:t>Gediz</a:t>
            </a:r>
          </a:p>
        </p:txBody>
      </p:sp>
      <p:sp>
        <p:nvSpPr>
          <p:cNvPr id="66566" name="Text Box 8"/>
          <p:cNvSpPr txBox="1">
            <a:spLocks noChangeArrowheads="1"/>
          </p:cNvSpPr>
          <p:nvPr/>
        </p:nvSpPr>
        <p:spPr bwMode="auto">
          <a:xfrm>
            <a:off x="3851275" y="3644900"/>
            <a:ext cx="1657350" cy="336550"/>
          </a:xfrm>
          <a:prstGeom prst="rect">
            <a:avLst/>
          </a:prstGeom>
          <a:noFill/>
          <a:ln w="12700">
            <a:noFill/>
            <a:miter lim="800000"/>
            <a:headEnd type="none" w="sm" len="sm"/>
            <a:tailEnd type="none" w="sm" len="sm"/>
          </a:ln>
        </p:spPr>
        <p:txBody>
          <a:bodyPr>
            <a:spAutoFit/>
          </a:bodyPr>
          <a:lstStyle/>
          <a:p>
            <a:pPr>
              <a:spcBef>
                <a:spcPct val="50000"/>
              </a:spcBef>
            </a:pPr>
            <a:r>
              <a:rPr lang="tr-TR"/>
              <a:t>Büyük Menderes</a:t>
            </a:r>
          </a:p>
        </p:txBody>
      </p:sp>
      <p:sp>
        <p:nvSpPr>
          <p:cNvPr id="66567" name="Text Box 9"/>
          <p:cNvSpPr txBox="1">
            <a:spLocks noChangeArrowheads="1"/>
          </p:cNvSpPr>
          <p:nvPr/>
        </p:nvSpPr>
        <p:spPr bwMode="auto">
          <a:xfrm>
            <a:off x="3779838" y="2924175"/>
            <a:ext cx="2160587" cy="336550"/>
          </a:xfrm>
          <a:prstGeom prst="rect">
            <a:avLst/>
          </a:prstGeom>
          <a:noFill/>
          <a:ln w="12700">
            <a:noFill/>
            <a:miter lim="800000"/>
            <a:headEnd type="none" w="sm" len="sm"/>
            <a:tailEnd type="none" w="sm" len="sm"/>
          </a:ln>
        </p:spPr>
        <p:txBody>
          <a:bodyPr>
            <a:spAutoFit/>
          </a:bodyPr>
          <a:lstStyle/>
          <a:p>
            <a:pPr>
              <a:spcBef>
                <a:spcPct val="50000"/>
              </a:spcBef>
            </a:pPr>
            <a:r>
              <a:rPr lang="tr-TR"/>
              <a:t>Küçük Menderes</a:t>
            </a:r>
          </a:p>
        </p:txBody>
      </p:sp>
      <p:sp>
        <p:nvSpPr>
          <p:cNvPr id="66568" name="Text Box 10"/>
          <p:cNvSpPr txBox="1">
            <a:spLocks noChangeArrowheads="1"/>
          </p:cNvSpPr>
          <p:nvPr/>
        </p:nvSpPr>
        <p:spPr bwMode="auto">
          <a:xfrm>
            <a:off x="7235825" y="3284538"/>
            <a:ext cx="936625" cy="336550"/>
          </a:xfrm>
          <a:prstGeom prst="rect">
            <a:avLst/>
          </a:prstGeom>
          <a:noFill/>
          <a:ln w="12700">
            <a:noFill/>
            <a:miter lim="800000"/>
            <a:headEnd type="none" w="sm" len="sm"/>
            <a:tailEnd type="none" w="sm" len="sm"/>
          </a:ln>
        </p:spPr>
        <p:txBody>
          <a:bodyPr>
            <a:spAutoFit/>
          </a:bodyPr>
          <a:lstStyle/>
          <a:p>
            <a:pPr>
              <a:spcBef>
                <a:spcPct val="50000"/>
              </a:spcBef>
            </a:pPr>
            <a:r>
              <a:rPr lang="tr-TR"/>
              <a:t>Acıgöl</a:t>
            </a:r>
          </a:p>
        </p:txBody>
      </p:sp>
      <p:sp>
        <p:nvSpPr>
          <p:cNvPr id="66569" name="Text Box 11"/>
          <p:cNvSpPr txBox="1">
            <a:spLocks noChangeArrowheads="1"/>
          </p:cNvSpPr>
          <p:nvPr/>
        </p:nvSpPr>
        <p:spPr bwMode="auto">
          <a:xfrm>
            <a:off x="7885113" y="4221163"/>
            <a:ext cx="1258887" cy="336550"/>
          </a:xfrm>
          <a:prstGeom prst="rect">
            <a:avLst/>
          </a:prstGeom>
          <a:noFill/>
          <a:ln w="12700">
            <a:noFill/>
            <a:miter lim="800000"/>
            <a:headEnd type="none" w="sm" len="sm"/>
            <a:tailEnd type="none" w="sm" len="sm"/>
          </a:ln>
        </p:spPr>
        <p:txBody>
          <a:bodyPr>
            <a:spAutoFit/>
          </a:bodyPr>
          <a:lstStyle/>
          <a:p>
            <a:pPr>
              <a:spcBef>
                <a:spcPct val="50000"/>
              </a:spcBef>
            </a:pPr>
            <a:r>
              <a:rPr lang="tr-TR"/>
              <a:t>Burdur</a:t>
            </a:r>
          </a:p>
        </p:txBody>
      </p:sp>
    </p:spTree>
  </p:cSld>
  <p:clrMapOvr>
    <a:masterClrMapping/>
  </p:clrMapOvr>
  <p:transition spd="slow">
    <p:zoom/>
    <p:sndAc>
      <p:stSnd>
        <p:snd r:embed="rId2" name="ARPEGIO.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p:cNvPicPr>
            <a:picLocks noChangeAspect="1" noChangeArrowheads="1"/>
          </p:cNvPicPr>
          <p:nvPr/>
        </p:nvPicPr>
        <p:blipFill>
          <a:blip r:embed="rId3" cstate="screen"/>
          <a:srcRect/>
          <a:stretch>
            <a:fillRect/>
          </a:stretch>
        </p:blipFill>
        <p:spPr bwMode="auto">
          <a:xfrm>
            <a:off x="0" y="2060575"/>
            <a:ext cx="9144000" cy="4797425"/>
          </a:xfrm>
          <a:prstGeom prst="rect">
            <a:avLst/>
          </a:prstGeom>
          <a:noFill/>
          <a:ln w="12700">
            <a:noFill/>
            <a:miter lim="800000"/>
            <a:headEnd type="none" w="sm" len="sm"/>
            <a:tailEnd type="none" w="sm" len="sm"/>
          </a:ln>
          <a:effectLst/>
        </p:spPr>
      </p:pic>
      <p:sp>
        <p:nvSpPr>
          <p:cNvPr id="5" name="Text Box 2"/>
          <p:cNvSpPr txBox="1">
            <a:spLocks noChangeArrowheads="1"/>
          </p:cNvSpPr>
          <p:nvPr/>
        </p:nvSpPr>
        <p:spPr bwMode="auto">
          <a:xfrm>
            <a:off x="971600" y="0"/>
            <a:ext cx="7416800" cy="1616075"/>
          </a:xfrm>
          <a:prstGeom prst="rect">
            <a:avLst/>
          </a:prstGeom>
          <a:noFill/>
          <a:ln w="12700">
            <a:noFill/>
            <a:miter lim="800000"/>
            <a:headEnd type="none" w="sm" len="sm"/>
            <a:tailEnd type="none" w="sm" len="sm"/>
          </a:ln>
          <a:effectLst/>
        </p:spPr>
        <p:txBody>
          <a:bodyPr>
            <a:spAutoFit/>
          </a:bodyPr>
          <a:lstStyle/>
          <a:p>
            <a:pPr algn="ctr">
              <a:spcBef>
                <a:spcPct val="50000"/>
              </a:spcBef>
            </a:pPr>
            <a:r>
              <a:rPr lang="tr-TR" sz="4000" b="1" i="0" dirty="0">
                <a:solidFill>
                  <a:schemeClr val="accent1"/>
                </a:solidFill>
              </a:rPr>
              <a:t>KONU</a:t>
            </a:r>
          </a:p>
          <a:p>
            <a:pPr algn="ctr">
              <a:spcBef>
                <a:spcPct val="50000"/>
              </a:spcBef>
            </a:pPr>
            <a:r>
              <a:rPr lang="tr-TR" sz="4000" dirty="0"/>
              <a:t>V kuralı </a:t>
            </a:r>
          </a:p>
        </p:txBody>
      </p:sp>
    </p:spTree>
  </p:cSld>
  <p:clrMapOvr>
    <a:masterClrMapping/>
  </p:clrMapOvr>
  <p:transition spd="slow">
    <p:zoom/>
    <p:sndAc>
      <p:stSnd>
        <p:snd r:embed="rId2" name="ARPEGIO.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p:cNvPicPr>
            <a:picLocks noChangeAspect="1" noChangeArrowheads="1"/>
          </p:cNvPicPr>
          <p:nvPr/>
        </p:nvPicPr>
        <p:blipFill>
          <a:blip r:embed="rId3" cstate="screen"/>
          <a:srcRect/>
          <a:stretch>
            <a:fillRect/>
          </a:stretch>
        </p:blipFill>
        <p:spPr bwMode="auto">
          <a:xfrm>
            <a:off x="0" y="404813"/>
            <a:ext cx="9144000" cy="6116637"/>
          </a:xfrm>
          <a:prstGeom prst="rect">
            <a:avLst/>
          </a:prstGeom>
          <a:noFill/>
          <a:ln w="12700">
            <a:noFill/>
            <a:miter lim="800000"/>
            <a:headEnd type="none" w="sm" len="sm"/>
            <a:tailEnd type="none" w="sm" len="sm"/>
          </a:ln>
          <a:effectLst/>
        </p:spPr>
      </p:pic>
    </p:spTree>
  </p:cSld>
  <p:clrMapOvr>
    <a:masterClrMapping/>
  </p:clrMapOvr>
  <p:transition spd="slow">
    <p:zoom/>
    <p:sndAc>
      <p:stSnd>
        <p:snd r:embed="rId2" name="ARPEGIO.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aynıbuyukbitmiş"/>
          <p:cNvPicPr>
            <a:picLocks noChangeAspect="1" noChangeArrowheads="1"/>
          </p:cNvPicPr>
          <p:nvPr/>
        </p:nvPicPr>
        <p:blipFill>
          <a:blip r:embed="rId3" cstate="screen"/>
          <a:srcRect/>
          <a:stretch>
            <a:fillRect/>
          </a:stretch>
        </p:blipFill>
        <p:spPr bwMode="auto">
          <a:xfrm>
            <a:off x="0" y="2060575"/>
            <a:ext cx="9144000" cy="3867150"/>
          </a:xfrm>
          <a:prstGeom prst="rect">
            <a:avLst/>
          </a:prstGeom>
          <a:noFill/>
        </p:spPr>
      </p:pic>
      <p:sp>
        <p:nvSpPr>
          <p:cNvPr id="73732" name="Text Box 4"/>
          <p:cNvSpPr txBox="1">
            <a:spLocks noChangeArrowheads="1"/>
          </p:cNvSpPr>
          <p:nvPr/>
        </p:nvSpPr>
        <p:spPr bwMode="auto">
          <a:xfrm>
            <a:off x="1331913" y="260350"/>
            <a:ext cx="6408737" cy="1158875"/>
          </a:xfrm>
          <a:prstGeom prst="rect">
            <a:avLst/>
          </a:prstGeom>
          <a:noFill/>
          <a:ln w="12700">
            <a:noFill/>
            <a:miter lim="800000"/>
            <a:headEnd type="none" w="sm" len="sm"/>
            <a:tailEnd type="none" w="sm" len="sm"/>
          </a:ln>
          <a:effectLst/>
        </p:spPr>
        <p:txBody>
          <a:bodyPr>
            <a:spAutoFit/>
          </a:bodyPr>
          <a:lstStyle/>
          <a:p>
            <a:pPr algn="ctr">
              <a:spcBef>
                <a:spcPct val="50000"/>
              </a:spcBef>
            </a:pPr>
            <a:r>
              <a:rPr lang="tr-TR" sz="2000"/>
              <a:t>Eğimli  düzlemsel yapılar- Vadi ve düzlemsel yapı aynı yönlü fakat düzlemsel yapı eğimi vadi eğiminden büyük </a:t>
            </a:r>
          </a:p>
          <a:p>
            <a:pPr algn="ctr">
              <a:spcBef>
                <a:spcPct val="50000"/>
              </a:spcBef>
            </a:pPr>
            <a:r>
              <a:rPr lang="tr-TR" sz="2000"/>
              <a:t>(iki birim birbiri ile uyumlu)</a:t>
            </a:r>
          </a:p>
        </p:txBody>
      </p:sp>
    </p:spTree>
  </p:cSld>
  <p:clrMapOvr>
    <a:masterClrMapping/>
  </p:clrMapOvr>
  <p:transition spd="slow">
    <p:zoom/>
    <p:sndAc>
      <p:stSnd>
        <p:snd r:embed="rId2" name="ARPEGIO.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Picture 4" descr="aynıbuyukbitmiş"/>
          <p:cNvPicPr>
            <a:picLocks noChangeAspect="1" noChangeArrowheads="1"/>
          </p:cNvPicPr>
          <p:nvPr/>
        </p:nvPicPr>
        <p:blipFill>
          <a:blip r:embed="rId3" cstate="screen"/>
          <a:srcRect/>
          <a:stretch>
            <a:fillRect/>
          </a:stretch>
        </p:blipFill>
        <p:spPr bwMode="auto">
          <a:xfrm>
            <a:off x="395288" y="188913"/>
            <a:ext cx="8243887" cy="6453187"/>
          </a:xfrm>
          <a:prstGeom prst="rect">
            <a:avLst/>
          </a:prstGeom>
          <a:noFill/>
        </p:spPr>
      </p:pic>
    </p:spTree>
  </p:cSld>
  <p:clrMapOvr>
    <a:masterClrMapping/>
  </p:clrMapOvr>
  <p:transition spd="slow">
    <p:zoom/>
    <p:sndAc>
      <p:stSnd>
        <p:snd r:embed="rId2" name="ARPEGIO.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6" name="Picture 4"/>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12700">
            <a:noFill/>
            <a:miter lim="800000"/>
            <a:headEnd type="none" w="sm" len="sm"/>
            <a:tailEnd type="none" w="sm" len="sm"/>
          </a:ln>
          <a:effectLst/>
        </p:spPr>
      </p:pic>
    </p:spTree>
  </p:cSld>
  <p:clrMapOvr>
    <a:masterClrMapping/>
  </p:clrMapOvr>
  <p:transition spd="slow">
    <p:zoom/>
    <p:sndAc>
      <p:stSnd>
        <p:snd r:embed="rId2" name="ARPEGIO.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p:cNvPicPr>
            <a:picLocks noChangeAspect="1" noChangeArrowheads="1"/>
          </p:cNvPicPr>
          <p:nvPr/>
        </p:nvPicPr>
        <p:blipFill>
          <a:blip r:embed="rId3" cstate="screen"/>
          <a:srcRect/>
          <a:stretch>
            <a:fillRect/>
          </a:stretch>
        </p:blipFill>
        <p:spPr bwMode="auto">
          <a:xfrm>
            <a:off x="0" y="549275"/>
            <a:ext cx="9144000" cy="5922963"/>
          </a:xfrm>
          <a:prstGeom prst="rect">
            <a:avLst/>
          </a:prstGeom>
          <a:noFill/>
          <a:ln w="12700">
            <a:noFill/>
            <a:miter lim="800000"/>
            <a:headEnd type="none" w="sm" len="sm"/>
            <a:tailEnd type="none" w="sm" len="sm"/>
          </a:ln>
          <a:effectLst/>
        </p:spPr>
      </p:pic>
      <p:sp>
        <p:nvSpPr>
          <p:cNvPr id="50181" name="Text Box 5"/>
          <p:cNvSpPr txBox="1">
            <a:spLocks noChangeArrowheads="1"/>
          </p:cNvSpPr>
          <p:nvPr/>
        </p:nvSpPr>
        <p:spPr bwMode="auto">
          <a:xfrm>
            <a:off x="2987675" y="6521450"/>
            <a:ext cx="3024188" cy="336550"/>
          </a:xfrm>
          <a:prstGeom prst="rect">
            <a:avLst/>
          </a:prstGeom>
          <a:noFill/>
          <a:ln w="12700">
            <a:noFill/>
            <a:miter lim="800000"/>
            <a:headEnd type="none" w="sm" len="sm"/>
            <a:tailEnd type="none" w="sm" len="sm"/>
          </a:ln>
          <a:effectLst/>
        </p:spPr>
        <p:txBody>
          <a:bodyPr>
            <a:spAutoFit/>
          </a:bodyPr>
          <a:lstStyle/>
          <a:p>
            <a:pPr>
              <a:spcBef>
                <a:spcPct val="50000"/>
              </a:spcBef>
            </a:pPr>
            <a:r>
              <a:rPr lang="tr-TR"/>
              <a:t>Fotoğraf: Y. Eren (SÜ)</a:t>
            </a:r>
          </a:p>
        </p:txBody>
      </p:sp>
    </p:spTree>
  </p:cSld>
  <p:clrMapOvr>
    <a:masterClrMapping/>
  </p:clrMapOvr>
  <p:transition spd="slow">
    <p:zoom/>
    <p:sndAc>
      <p:stSnd>
        <p:snd r:embed="rId2" name="ARPEGIO.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pusula"/>
          <p:cNvPicPr>
            <a:picLocks noChangeAspect="1" noChangeArrowheads="1"/>
          </p:cNvPicPr>
          <p:nvPr/>
        </p:nvPicPr>
        <p:blipFill>
          <a:blip r:embed="rId3" cstate="screen"/>
          <a:srcRect/>
          <a:stretch>
            <a:fillRect/>
          </a:stretch>
        </p:blipFill>
        <p:spPr bwMode="auto">
          <a:xfrm>
            <a:off x="539750" y="620713"/>
            <a:ext cx="6048375" cy="3565525"/>
          </a:xfrm>
          <a:prstGeom prst="rect">
            <a:avLst/>
          </a:prstGeom>
          <a:noFill/>
          <a:ln w="9525">
            <a:noFill/>
            <a:miter lim="800000"/>
            <a:headEnd/>
            <a:tailEnd/>
          </a:ln>
        </p:spPr>
      </p:pic>
      <p:sp>
        <p:nvSpPr>
          <p:cNvPr id="66565" name="Text Box 5"/>
          <p:cNvSpPr txBox="1">
            <a:spLocks noChangeArrowheads="1"/>
          </p:cNvSpPr>
          <p:nvPr/>
        </p:nvSpPr>
        <p:spPr bwMode="auto">
          <a:xfrm>
            <a:off x="468313" y="4292600"/>
            <a:ext cx="6335712" cy="2530475"/>
          </a:xfrm>
          <a:prstGeom prst="rect">
            <a:avLst/>
          </a:prstGeom>
          <a:noFill/>
          <a:ln w="12700">
            <a:noFill/>
            <a:miter lim="800000"/>
            <a:headEnd type="none" w="sm" len="sm"/>
            <a:tailEnd type="none" w="sm" len="sm"/>
          </a:ln>
          <a:effectLst/>
        </p:spPr>
        <p:txBody>
          <a:bodyPr>
            <a:spAutoFit/>
          </a:bodyPr>
          <a:lstStyle/>
          <a:p>
            <a:pPr>
              <a:spcBef>
                <a:spcPct val="50000"/>
              </a:spcBef>
            </a:pPr>
            <a:r>
              <a:rPr lang="tr-TR" sz="2000" i="0"/>
              <a:t>Jeolojik çalışmalarda değişik pusulalardan yararlanılır (Brunton pusulası, Silva Ranger pusulası gibi). Bunlardan en çok kullanılan ve en işlevseli Brunton</a:t>
            </a:r>
            <a:r>
              <a:rPr lang="tr-TR" sz="2000" b="1" i="0"/>
              <a:t> </a:t>
            </a:r>
            <a:r>
              <a:rPr lang="tr-TR" sz="2000" i="0"/>
              <a:t>pusulasıdır. Bu pusula kusursuz bir nişan klinometresi (eğim ölçer) ve el düzecine sahiptir. Burunton pusulası ile bel ve göz hizasındaki seviyeler ölçülebilir. Brunton pusulası dikkatle muhafaza edilmeli ve kullanılmalıdır, aksi takdirde önemli ölçüm hatalarına neden olabilecek şekilde bozulabilir. </a:t>
            </a:r>
          </a:p>
        </p:txBody>
      </p:sp>
      <p:sp>
        <p:nvSpPr>
          <p:cNvPr id="66566" name="Text Box 6"/>
          <p:cNvSpPr txBox="1">
            <a:spLocks noChangeArrowheads="1"/>
          </p:cNvSpPr>
          <p:nvPr/>
        </p:nvSpPr>
        <p:spPr bwMode="auto">
          <a:xfrm>
            <a:off x="2268538" y="188913"/>
            <a:ext cx="4608512" cy="396875"/>
          </a:xfrm>
          <a:prstGeom prst="rect">
            <a:avLst/>
          </a:prstGeom>
          <a:noFill/>
          <a:ln w="12700">
            <a:noFill/>
            <a:miter lim="800000"/>
            <a:headEnd type="none" w="sm" len="sm"/>
            <a:tailEnd type="none" w="sm" len="sm"/>
          </a:ln>
          <a:effectLst/>
        </p:spPr>
        <p:txBody>
          <a:bodyPr>
            <a:spAutoFit/>
          </a:bodyPr>
          <a:lstStyle/>
          <a:p>
            <a:pPr algn="ctr">
              <a:spcBef>
                <a:spcPct val="50000"/>
              </a:spcBef>
            </a:pPr>
            <a:r>
              <a:rPr lang="tr-TR" sz="2000" i="0"/>
              <a:t>JEOLOG PUSULASI</a:t>
            </a:r>
          </a:p>
        </p:txBody>
      </p:sp>
      <p:sp>
        <p:nvSpPr>
          <p:cNvPr id="66567" name="Text Box 7"/>
          <p:cNvSpPr txBox="1">
            <a:spLocks noChangeArrowheads="1"/>
          </p:cNvSpPr>
          <p:nvPr/>
        </p:nvSpPr>
        <p:spPr bwMode="auto">
          <a:xfrm>
            <a:off x="6804025" y="476250"/>
            <a:ext cx="2339975" cy="5715000"/>
          </a:xfrm>
          <a:prstGeom prst="rect">
            <a:avLst/>
          </a:prstGeom>
          <a:noFill/>
          <a:ln w="12700">
            <a:noFill/>
            <a:miter lim="800000"/>
            <a:headEnd type="none" w="sm" len="sm"/>
            <a:tailEnd type="none" w="sm" len="sm"/>
          </a:ln>
          <a:effectLst/>
        </p:spPr>
        <p:txBody>
          <a:bodyPr>
            <a:spAutoFit/>
          </a:bodyPr>
          <a:lstStyle/>
          <a:p>
            <a:r>
              <a:rPr lang="tr-TR"/>
              <a:t>1. Pusula ibresi serbest salınmalıdır.</a:t>
            </a:r>
          </a:p>
          <a:p>
            <a:r>
              <a:rPr lang="tr-TR"/>
              <a:t>2. Nişan kolları ve kapak menteşeleri sıkı olmalıdır.</a:t>
            </a:r>
          </a:p>
          <a:p>
            <a:r>
              <a:rPr lang="tr-TR"/>
              <a:t>3. Uzun nişan kolu ile ayna birbirine değecek şekilde karşı karşıya getirildiğinde, nişan kolunun ucu aynadaki eksen çizgisine rastlamalıdır.</a:t>
            </a:r>
          </a:p>
          <a:p>
            <a:r>
              <a:rPr lang="tr-TR"/>
              <a:t>4. Brunton pusulasının yan yüzeylerinden birisi, klinometere düzeci üstte olacak şekilde, uzun bir marngoz düzeci veya alidat ile yataylanmış düz bir düzey üzerine yerleştirildiğinde ve eğim açısı 0o olduğunda , klinometre düzecinin kabarcığı ortaya gelmelidir.</a:t>
            </a:r>
          </a:p>
        </p:txBody>
      </p:sp>
    </p:spTree>
  </p:cSld>
  <p:clrMapOvr>
    <a:masterClrMapping/>
  </p:clrMapOvr>
  <p:transition spd="slow">
    <p:zoom/>
    <p:sndAc>
      <p:stSnd>
        <p:snd r:embed="rId2" name="ARPEGIO.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3" name="Picture 7" descr="yap26"/>
          <p:cNvPicPr>
            <a:picLocks noChangeAspect="1" noChangeArrowheads="1"/>
          </p:cNvPicPr>
          <p:nvPr/>
        </p:nvPicPr>
        <p:blipFill>
          <a:blip r:embed="rId3" cstate="screen"/>
          <a:srcRect l="17081" t="25531" r="52673" b="56137"/>
          <a:stretch>
            <a:fillRect/>
          </a:stretch>
        </p:blipFill>
        <p:spPr bwMode="auto">
          <a:xfrm>
            <a:off x="0" y="0"/>
            <a:ext cx="7019925" cy="3057525"/>
          </a:xfrm>
          <a:prstGeom prst="rect">
            <a:avLst/>
          </a:prstGeom>
          <a:noFill/>
        </p:spPr>
      </p:pic>
      <p:pic>
        <p:nvPicPr>
          <p:cNvPr id="55304" name="Picture 8" descr="yap26"/>
          <p:cNvPicPr>
            <a:picLocks noChangeAspect="1" noChangeArrowheads="1"/>
          </p:cNvPicPr>
          <p:nvPr/>
        </p:nvPicPr>
        <p:blipFill>
          <a:blip r:embed="rId3" cstate="screen"/>
          <a:srcRect l="17081" t="54041" r="52673" b="28316"/>
          <a:stretch>
            <a:fillRect/>
          </a:stretch>
        </p:blipFill>
        <p:spPr bwMode="auto">
          <a:xfrm>
            <a:off x="0" y="3141663"/>
            <a:ext cx="7127875" cy="2989262"/>
          </a:xfrm>
          <a:prstGeom prst="rect">
            <a:avLst/>
          </a:prstGeom>
          <a:noFill/>
        </p:spPr>
      </p:pic>
    </p:spTree>
  </p:cSld>
  <p:clrMapOvr>
    <a:masterClrMapping/>
  </p:clrMapOvr>
  <p:transition spd="slow">
    <p:zoom/>
    <p:sndAc>
      <p:stSnd>
        <p:snd r:embed="rId2" name="ARPEGIO.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4" name="Picture 4"/>
          <p:cNvPicPr>
            <a:picLocks noChangeAspect="1" noChangeArrowheads="1"/>
          </p:cNvPicPr>
          <p:nvPr/>
        </p:nvPicPr>
        <p:blipFill>
          <a:blip r:embed="rId3" cstate="screen"/>
          <a:srcRect/>
          <a:stretch>
            <a:fillRect/>
          </a:stretch>
        </p:blipFill>
        <p:spPr bwMode="auto">
          <a:xfrm>
            <a:off x="0" y="620713"/>
            <a:ext cx="9144000" cy="5789612"/>
          </a:xfrm>
          <a:prstGeom prst="rect">
            <a:avLst/>
          </a:prstGeom>
          <a:noFill/>
          <a:ln w="12700">
            <a:noFill/>
            <a:miter lim="800000"/>
            <a:headEnd type="none" w="sm" len="sm"/>
            <a:tailEnd type="none" w="sm" len="sm"/>
          </a:ln>
          <a:effectLst/>
        </p:spPr>
      </p:pic>
    </p:spTree>
  </p:cSld>
  <p:clrMapOvr>
    <a:masterClrMapping/>
  </p:clrMapOvr>
  <p:transition spd="slow">
    <p:zoom/>
    <p:sndAc>
      <p:stSnd>
        <p:snd r:embed="rId2" name="ARPEGIO.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8" name="Picture 4"/>
          <p:cNvPicPr>
            <a:picLocks noChangeAspect="1" noChangeArrowheads="1"/>
          </p:cNvPicPr>
          <p:nvPr/>
        </p:nvPicPr>
        <p:blipFill>
          <a:blip r:embed="rId3" cstate="screen"/>
          <a:srcRect/>
          <a:stretch>
            <a:fillRect/>
          </a:stretch>
        </p:blipFill>
        <p:spPr bwMode="auto">
          <a:xfrm>
            <a:off x="0" y="0"/>
            <a:ext cx="9144000" cy="6054725"/>
          </a:xfrm>
          <a:prstGeom prst="rect">
            <a:avLst/>
          </a:prstGeom>
          <a:noFill/>
          <a:ln w="12700">
            <a:noFill/>
            <a:miter lim="800000"/>
            <a:headEnd type="none" w="sm" len="sm"/>
            <a:tailEnd type="none" w="sm" len="sm"/>
          </a:ln>
          <a:effectLst/>
        </p:spPr>
      </p:pic>
    </p:spTree>
  </p:cSld>
  <p:clrMapOvr>
    <a:masterClrMapping/>
  </p:clrMapOvr>
  <p:transition spd="slow">
    <p:zoom/>
    <p:sndAc>
      <p:stSnd>
        <p:snd r:embed="rId2" name="ARPEGIO.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descr="pusula"/>
          <p:cNvPicPr>
            <a:picLocks noChangeAspect="1" noChangeArrowheads="1"/>
          </p:cNvPicPr>
          <p:nvPr/>
        </p:nvPicPr>
        <p:blipFill>
          <a:blip r:embed="rId3" cstate="screen"/>
          <a:srcRect/>
          <a:stretch>
            <a:fillRect/>
          </a:stretch>
        </p:blipFill>
        <p:spPr bwMode="auto">
          <a:xfrm>
            <a:off x="251520" y="548680"/>
            <a:ext cx="8748464" cy="5698267"/>
          </a:xfrm>
          <a:prstGeom prst="rect">
            <a:avLst/>
          </a:prstGeom>
          <a:noFill/>
          <a:ln w="9525">
            <a:noFill/>
            <a:miter lim="800000"/>
            <a:headEnd/>
            <a:tailEnd/>
          </a:ln>
        </p:spPr>
      </p:pic>
    </p:spTree>
  </p:cSld>
  <p:clrMapOvr>
    <a:masterClrMapping/>
  </p:clrMapOvr>
  <p:transition spd="slow">
    <p:zoom/>
    <p:sndAc>
      <p:stSnd>
        <p:snd r:embed="rId2" name="ARPEGIO.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684213" y="1916113"/>
            <a:ext cx="7775575" cy="2530475"/>
          </a:xfrm>
          <a:prstGeom prst="rect">
            <a:avLst/>
          </a:prstGeom>
          <a:noFill/>
          <a:ln w="12700">
            <a:noFill/>
            <a:miter lim="800000"/>
            <a:headEnd type="none" w="sm" len="sm"/>
            <a:tailEnd type="none" w="sm" len="sm"/>
          </a:ln>
          <a:effectLst/>
        </p:spPr>
        <p:txBody>
          <a:bodyPr>
            <a:spAutoFit/>
          </a:bodyPr>
          <a:lstStyle/>
          <a:p>
            <a:endParaRPr lang="tr-TR" sz="2000" i="0"/>
          </a:p>
          <a:p>
            <a:r>
              <a:rPr lang="tr-TR" sz="2000" i="0"/>
              <a:t>Ölçümler üç şekilde kaydedilir; birinci ve ikinci durumda doğrultu ön planda, üçüncü durumda eğim yönü derecesi ön plandadır. Örneğin;</a:t>
            </a:r>
          </a:p>
          <a:p>
            <a:r>
              <a:rPr lang="tr-TR" sz="2000" i="0"/>
              <a:t>- 310 / 70GB ( 310 doğrultu derecesini, 70o eğim miktarı ve GB eğim yönünü gösterir).</a:t>
            </a:r>
          </a:p>
          <a:p>
            <a:r>
              <a:rPr lang="tr-TR" sz="2000" i="0"/>
              <a:t>- </a:t>
            </a:r>
            <a:r>
              <a:rPr lang="tr-TR" sz="2000" i="0">
                <a:solidFill>
                  <a:srgbClr val="FFFFFF"/>
                </a:solidFill>
              </a:rPr>
              <a:t>K50B / 70 GB (K50B doğrultunun kuzeyle yaptığı dar açıyı 70o eğim miktarını ve GB eğim yönünü gösterir).</a:t>
            </a:r>
          </a:p>
          <a:p>
            <a:r>
              <a:rPr lang="tr-TR" sz="2000" i="0">
                <a:solidFill>
                  <a:srgbClr val="FFFFFF"/>
                </a:solidFill>
              </a:rPr>
              <a:t>- 220 / 70 ( 220 eğim yönü derecesini, 70 eğim miktarını gösterir).</a:t>
            </a:r>
          </a:p>
        </p:txBody>
      </p:sp>
    </p:spTree>
  </p:cSld>
  <p:clrMapOvr>
    <a:masterClrMapping/>
  </p:clrMapOvr>
  <p:transition spd="slow">
    <p:zoom/>
    <p:sndAc>
      <p:stSnd>
        <p:snd r:embed="rId2" name="ARPEGIO.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4" name="Picture 4" descr="mineral"/>
          <p:cNvPicPr>
            <a:picLocks noChangeAspect="1" noChangeArrowheads="1"/>
          </p:cNvPicPr>
          <p:nvPr/>
        </p:nvPicPr>
        <p:blipFill>
          <a:blip r:embed="rId3" cstate="screen">
            <a:lum bright="12000" contrast="6000"/>
          </a:blip>
          <a:srcRect/>
          <a:stretch>
            <a:fillRect/>
          </a:stretch>
        </p:blipFill>
        <p:spPr bwMode="auto">
          <a:xfrm>
            <a:off x="1547813" y="1196975"/>
            <a:ext cx="6877050" cy="4602163"/>
          </a:xfrm>
          <a:prstGeom prst="rect">
            <a:avLst/>
          </a:prstGeom>
          <a:noFill/>
          <a:ln w="9525">
            <a:noFill/>
            <a:miter lim="800000"/>
            <a:headEnd/>
            <a:tailEnd/>
          </a:ln>
        </p:spPr>
      </p:pic>
    </p:spTree>
  </p:cSld>
  <p:clrMapOvr>
    <a:masterClrMapping/>
  </p:clrMapOvr>
  <p:transition spd="slow">
    <p:zoom/>
    <p:sndAc>
      <p:stSnd>
        <p:snd r:embed="rId2" name="ARPEGIO.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2" name="Picture 4" descr="2tabakakonumları"/>
          <p:cNvPicPr>
            <a:picLocks noChangeAspect="1" noChangeArrowheads="1"/>
          </p:cNvPicPr>
          <p:nvPr/>
        </p:nvPicPr>
        <p:blipFill>
          <a:blip r:embed="rId3" cstate="screen"/>
          <a:srcRect/>
          <a:stretch>
            <a:fillRect/>
          </a:stretch>
        </p:blipFill>
        <p:spPr bwMode="auto">
          <a:xfrm>
            <a:off x="539552" y="980728"/>
            <a:ext cx="3095625" cy="1871663"/>
          </a:xfrm>
          <a:prstGeom prst="rect">
            <a:avLst/>
          </a:prstGeom>
          <a:noFill/>
          <a:ln w="9525">
            <a:noFill/>
            <a:miter lim="800000"/>
            <a:headEnd/>
            <a:tailEnd/>
          </a:ln>
        </p:spPr>
      </p:pic>
      <p:pic>
        <p:nvPicPr>
          <p:cNvPr id="104453" name="Picture 5" descr="2tabakakonumları"/>
          <p:cNvPicPr>
            <a:picLocks noChangeAspect="1" noChangeArrowheads="1"/>
          </p:cNvPicPr>
          <p:nvPr/>
        </p:nvPicPr>
        <p:blipFill>
          <a:blip r:embed="rId3" cstate="screen"/>
          <a:srcRect/>
          <a:stretch>
            <a:fillRect/>
          </a:stretch>
        </p:blipFill>
        <p:spPr bwMode="auto">
          <a:xfrm>
            <a:off x="4211638" y="1052513"/>
            <a:ext cx="3095625" cy="1871662"/>
          </a:xfrm>
          <a:prstGeom prst="rect">
            <a:avLst/>
          </a:prstGeom>
          <a:noFill/>
          <a:ln w="9525">
            <a:noFill/>
            <a:miter lim="800000"/>
            <a:headEnd/>
            <a:tailEnd/>
          </a:ln>
        </p:spPr>
      </p:pic>
      <p:sp>
        <p:nvSpPr>
          <p:cNvPr id="104455" name="Line 7"/>
          <p:cNvSpPr>
            <a:spLocks noChangeShapeType="1"/>
          </p:cNvSpPr>
          <p:nvPr/>
        </p:nvSpPr>
        <p:spPr bwMode="auto">
          <a:xfrm>
            <a:off x="1331913" y="1773238"/>
            <a:ext cx="0" cy="935037"/>
          </a:xfrm>
          <a:prstGeom prst="line">
            <a:avLst/>
          </a:prstGeom>
          <a:noFill/>
          <a:ln w="12700">
            <a:solidFill>
              <a:schemeClr val="tx1"/>
            </a:solidFill>
            <a:round/>
            <a:headEnd type="none" w="sm" len="sm"/>
            <a:tailEnd type="none" w="sm" len="sm"/>
          </a:ln>
          <a:effectLst/>
        </p:spPr>
        <p:txBody>
          <a:bodyPr/>
          <a:lstStyle/>
          <a:p>
            <a:endParaRPr lang="tr-TR"/>
          </a:p>
        </p:txBody>
      </p:sp>
      <p:sp>
        <p:nvSpPr>
          <p:cNvPr id="104456" name="Line 8"/>
          <p:cNvSpPr>
            <a:spLocks noChangeShapeType="1"/>
          </p:cNvSpPr>
          <p:nvPr/>
        </p:nvSpPr>
        <p:spPr bwMode="auto">
          <a:xfrm>
            <a:off x="1692275" y="1773238"/>
            <a:ext cx="0" cy="935037"/>
          </a:xfrm>
          <a:prstGeom prst="line">
            <a:avLst/>
          </a:prstGeom>
          <a:noFill/>
          <a:ln w="12700">
            <a:solidFill>
              <a:schemeClr val="tx1"/>
            </a:solidFill>
            <a:round/>
            <a:headEnd type="none" w="sm" len="sm"/>
            <a:tailEnd type="none" w="sm" len="sm"/>
          </a:ln>
          <a:effectLst/>
        </p:spPr>
        <p:txBody>
          <a:bodyPr/>
          <a:lstStyle/>
          <a:p>
            <a:endParaRPr lang="tr-TR"/>
          </a:p>
        </p:txBody>
      </p:sp>
      <p:sp>
        <p:nvSpPr>
          <p:cNvPr id="104457" name="Line 9"/>
          <p:cNvSpPr>
            <a:spLocks noChangeShapeType="1"/>
          </p:cNvSpPr>
          <p:nvPr/>
        </p:nvSpPr>
        <p:spPr bwMode="auto">
          <a:xfrm>
            <a:off x="1835150" y="1773238"/>
            <a:ext cx="215900" cy="1006475"/>
          </a:xfrm>
          <a:prstGeom prst="line">
            <a:avLst/>
          </a:prstGeom>
          <a:noFill/>
          <a:ln w="12700">
            <a:solidFill>
              <a:schemeClr val="tx1"/>
            </a:solidFill>
            <a:round/>
            <a:headEnd type="none" w="sm" len="sm"/>
            <a:tailEnd type="none" w="sm" len="sm"/>
          </a:ln>
          <a:effectLst/>
        </p:spPr>
        <p:txBody>
          <a:bodyPr/>
          <a:lstStyle/>
          <a:p>
            <a:endParaRPr lang="tr-TR"/>
          </a:p>
        </p:txBody>
      </p:sp>
      <p:sp>
        <p:nvSpPr>
          <p:cNvPr id="104458" name="Line 10"/>
          <p:cNvSpPr>
            <a:spLocks noChangeShapeType="1"/>
          </p:cNvSpPr>
          <p:nvPr/>
        </p:nvSpPr>
        <p:spPr bwMode="auto">
          <a:xfrm flipV="1">
            <a:off x="1331913" y="1196975"/>
            <a:ext cx="863600" cy="576263"/>
          </a:xfrm>
          <a:prstGeom prst="line">
            <a:avLst/>
          </a:prstGeom>
          <a:noFill/>
          <a:ln w="12700">
            <a:solidFill>
              <a:schemeClr val="tx1"/>
            </a:solidFill>
            <a:round/>
            <a:headEnd type="none" w="sm" len="sm"/>
            <a:tailEnd type="none" w="sm" len="sm"/>
          </a:ln>
          <a:effectLst/>
        </p:spPr>
        <p:txBody>
          <a:bodyPr/>
          <a:lstStyle/>
          <a:p>
            <a:endParaRPr lang="tr-TR"/>
          </a:p>
        </p:txBody>
      </p:sp>
      <p:sp>
        <p:nvSpPr>
          <p:cNvPr id="104459" name="Line 11"/>
          <p:cNvSpPr>
            <a:spLocks noChangeShapeType="1"/>
          </p:cNvSpPr>
          <p:nvPr/>
        </p:nvSpPr>
        <p:spPr bwMode="auto">
          <a:xfrm flipV="1">
            <a:off x="1692275" y="1196975"/>
            <a:ext cx="215900" cy="576263"/>
          </a:xfrm>
          <a:prstGeom prst="line">
            <a:avLst/>
          </a:prstGeom>
          <a:noFill/>
          <a:ln w="12700">
            <a:solidFill>
              <a:schemeClr val="tx1"/>
            </a:solidFill>
            <a:round/>
            <a:headEnd type="none" w="sm" len="sm"/>
            <a:tailEnd type="none" w="sm" len="sm"/>
          </a:ln>
          <a:effectLst/>
        </p:spPr>
        <p:txBody>
          <a:bodyPr/>
          <a:lstStyle/>
          <a:p>
            <a:endParaRPr lang="tr-TR"/>
          </a:p>
        </p:txBody>
      </p:sp>
      <p:sp>
        <p:nvSpPr>
          <p:cNvPr id="104460" name="Line 12"/>
          <p:cNvSpPr>
            <a:spLocks noChangeShapeType="1"/>
          </p:cNvSpPr>
          <p:nvPr/>
        </p:nvSpPr>
        <p:spPr bwMode="auto">
          <a:xfrm flipV="1">
            <a:off x="1835150" y="1412875"/>
            <a:ext cx="1081088" cy="360363"/>
          </a:xfrm>
          <a:prstGeom prst="line">
            <a:avLst/>
          </a:prstGeom>
          <a:noFill/>
          <a:ln w="12700">
            <a:solidFill>
              <a:schemeClr val="tx1"/>
            </a:solidFill>
            <a:round/>
            <a:headEnd type="none" w="sm" len="sm"/>
            <a:tailEnd type="none" w="sm" len="sm"/>
          </a:ln>
          <a:effectLst/>
        </p:spPr>
        <p:txBody>
          <a:bodyPr/>
          <a:lstStyle/>
          <a:p>
            <a:endParaRPr lang="tr-TR"/>
          </a:p>
        </p:txBody>
      </p:sp>
      <p:sp>
        <p:nvSpPr>
          <p:cNvPr id="104461" name="Line 13"/>
          <p:cNvSpPr>
            <a:spLocks noChangeShapeType="1"/>
          </p:cNvSpPr>
          <p:nvPr/>
        </p:nvSpPr>
        <p:spPr bwMode="auto">
          <a:xfrm flipH="1">
            <a:off x="2484438" y="1412875"/>
            <a:ext cx="431800" cy="1223963"/>
          </a:xfrm>
          <a:prstGeom prst="line">
            <a:avLst/>
          </a:prstGeom>
          <a:noFill/>
          <a:ln w="12700">
            <a:solidFill>
              <a:schemeClr val="tx1"/>
            </a:solidFill>
            <a:round/>
            <a:headEnd type="none" w="sm" len="sm"/>
            <a:tailEnd type="none" w="sm" len="sm"/>
          </a:ln>
          <a:effectLst/>
        </p:spPr>
        <p:txBody>
          <a:bodyPr/>
          <a:lstStyle/>
          <a:p>
            <a:endParaRPr lang="tr-TR"/>
          </a:p>
        </p:txBody>
      </p:sp>
      <p:pic>
        <p:nvPicPr>
          <p:cNvPr id="104462" name="Picture 14" descr="2tabakakonumları"/>
          <p:cNvPicPr>
            <a:picLocks noChangeAspect="1" noChangeArrowheads="1"/>
          </p:cNvPicPr>
          <p:nvPr/>
        </p:nvPicPr>
        <p:blipFill>
          <a:blip r:embed="rId4" cstate="screen"/>
          <a:srcRect/>
          <a:stretch>
            <a:fillRect/>
          </a:stretch>
        </p:blipFill>
        <p:spPr bwMode="auto">
          <a:xfrm>
            <a:off x="5651500" y="1268413"/>
            <a:ext cx="2160588" cy="1985962"/>
          </a:xfrm>
          <a:prstGeom prst="rect">
            <a:avLst/>
          </a:prstGeom>
          <a:noFill/>
          <a:ln w="9525">
            <a:noFill/>
            <a:miter lim="800000"/>
            <a:headEnd/>
            <a:tailEnd/>
          </a:ln>
        </p:spPr>
      </p:pic>
      <p:sp>
        <p:nvSpPr>
          <p:cNvPr id="104463" name="Line 15"/>
          <p:cNvSpPr>
            <a:spLocks noChangeShapeType="1"/>
          </p:cNvSpPr>
          <p:nvPr/>
        </p:nvSpPr>
        <p:spPr bwMode="auto">
          <a:xfrm flipV="1">
            <a:off x="5651500" y="1268413"/>
            <a:ext cx="792163" cy="576262"/>
          </a:xfrm>
          <a:prstGeom prst="line">
            <a:avLst/>
          </a:prstGeom>
          <a:noFill/>
          <a:ln w="50800">
            <a:solidFill>
              <a:srgbClr val="FF0000"/>
            </a:solidFill>
            <a:round/>
            <a:headEnd type="none" w="sm" len="sm"/>
            <a:tailEnd type="none" w="sm" len="sm"/>
          </a:ln>
          <a:effectLst/>
        </p:spPr>
        <p:txBody>
          <a:bodyPr/>
          <a:lstStyle/>
          <a:p>
            <a:endParaRPr lang="tr-TR"/>
          </a:p>
        </p:txBody>
      </p:sp>
      <p:sp>
        <p:nvSpPr>
          <p:cNvPr id="104464" name="Line 16"/>
          <p:cNvSpPr>
            <a:spLocks noChangeShapeType="1"/>
          </p:cNvSpPr>
          <p:nvPr/>
        </p:nvSpPr>
        <p:spPr bwMode="auto">
          <a:xfrm>
            <a:off x="5651500" y="1844675"/>
            <a:ext cx="0" cy="1439863"/>
          </a:xfrm>
          <a:prstGeom prst="line">
            <a:avLst/>
          </a:prstGeom>
          <a:noFill/>
          <a:ln w="50800">
            <a:solidFill>
              <a:srgbClr val="FF0000"/>
            </a:solidFill>
            <a:round/>
            <a:headEnd type="none" w="sm" len="sm"/>
            <a:tailEnd type="none" w="sm" len="sm"/>
          </a:ln>
          <a:effectLst/>
        </p:spPr>
        <p:txBody>
          <a:bodyPr/>
          <a:lstStyle/>
          <a:p>
            <a:endParaRPr lang="tr-TR"/>
          </a:p>
        </p:txBody>
      </p:sp>
      <p:sp>
        <p:nvSpPr>
          <p:cNvPr id="104465" name="Line 17"/>
          <p:cNvSpPr>
            <a:spLocks noChangeShapeType="1"/>
          </p:cNvSpPr>
          <p:nvPr/>
        </p:nvSpPr>
        <p:spPr bwMode="auto">
          <a:xfrm>
            <a:off x="6443663" y="1341438"/>
            <a:ext cx="0" cy="1439862"/>
          </a:xfrm>
          <a:prstGeom prst="line">
            <a:avLst/>
          </a:prstGeom>
          <a:noFill/>
          <a:ln w="50800">
            <a:solidFill>
              <a:srgbClr val="FF0000"/>
            </a:solidFill>
            <a:prstDash val="dash"/>
            <a:round/>
            <a:headEnd type="none" w="sm" len="sm"/>
            <a:tailEnd type="none" w="sm" len="sm"/>
          </a:ln>
          <a:effectLst/>
        </p:spPr>
        <p:txBody>
          <a:bodyPr/>
          <a:lstStyle/>
          <a:p>
            <a:endParaRPr lang="tr-TR"/>
          </a:p>
        </p:txBody>
      </p:sp>
      <p:sp>
        <p:nvSpPr>
          <p:cNvPr id="104466" name="Rectangle 18"/>
          <p:cNvSpPr>
            <a:spLocks noChangeArrowheads="1"/>
          </p:cNvSpPr>
          <p:nvPr/>
        </p:nvSpPr>
        <p:spPr bwMode="auto">
          <a:xfrm>
            <a:off x="6443663" y="1052513"/>
            <a:ext cx="1368425" cy="360362"/>
          </a:xfrm>
          <a:prstGeom prst="rect">
            <a:avLst/>
          </a:prstGeom>
          <a:solidFill>
            <a:srgbClr val="FFFFFF"/>
          </a:solidFill>
          <a:ln w="12700">
            <a:solidFill>
              <a:schemeClr val="tx1"/>
            </a:solidFill>
            <a:miter lim="800000"/>
            <a:headEnd type="none" w="sm" len="sm"/>
            <a:tailEnd type="none" w="sm" len="sm"/>
          </a:ln>
          <a:effectLst/>
        </p:spPr>
        <p:txBody>
          <a:bodyPr wrap="none" anchor="ctr"/>
          <a:lstStyle/>
          <a:p>
            <a:endParaRPr lang="tr-TR"/>
          </a:p>
        </p:txBody>
      </p:sp>
      <p:sp>
        <p:nvSpPr>
          <p:cNvPr id="104467" name="Rectangle 19"/>
          <p:cNvSpPr>
            <a:spLocks noChangeArrowheads="1"/>
          </p:cNvSpPr>
          <p:nvPr/>
        </p:nvSpPr>
        <p:spPr bwMode="auto">
          <a:xfrm>
            <a:off x="7164388" y="1412875"/>
            <a:ext cx="431800" cy="1223963"/>
          </a:xfrm>
          <a:prstGeom prst="rect">
            <a:avLst/>
          </a:prstGeom>
          <a:solidFill>
            <a:srgbClr val="FFFFFF"/>
          </a:solidFill>
          <a:ln w="12700">
            <a:solidFill>
              <a:schemeClr val="tx1"/>
            </a:solidFill>
            <a:miter lim="800000"/>
            <a:headEnd type="none" w="sm" len="sm"/>
            <a:tailEnd type="none" w="sm" len="sm"/>
          </a:ln>
          <a:effectLst/>
        </p:spPr>
        <p:txBody>
          <a:bodyPr wrap="none" anchor="ctr"/>
          <a:lstStyle/>
          <a:p>
            <a:endParaRPr lang="tr-TR"/>
          </a:p>
        </p:txBody>
      </p:sp>
      <p:sp>
        <p:nvSpPr>
          <p:cNvPr id="104468" name="Line 20"/>
          <p:cNvSpPr>
            <a:spLocks noChangeShapeType="1"/>
          </p:cNvSpPr>
          <p:nvPr/>
        </p:nvSpPr>
        <p:spPr bwMode="auto">
          <a:xfrm flipV="1">
            <a:off x="5651500" y="1412875"/>
            <a:ext cx="865188" cy="576263"/>
          </a:xfrm>
          <a:prstGeom prst="line">
            <a:avLst/>
          </a:prstGeom>
          <a:noFill/>
          <a:ln w="50800">
            <a:solidFill>
              <a:srgbClr val="FF0000"/>
            </a:solidFill>
            <a:round/>
            <a:headEnd type="none" w="sm" len="sm"/>
            <a:tailEnd type="none" w="sm" len="sm"/>
          </a:ln>
          <a:effectLst/>
        </p:spPr>
        <p:txBody>
          <a:bodyPr/>
          <a:lstStyle/>
          <a:p>
            <a:endParaRPr lang="tr-TR"/>
          </a:p>
        </p:txBody>
      </p:sp>
      <p:sp>
        <p:nvSpPr>
          <p:cNvPr id="104469" name="Text Box 21"/>
          <p:cNvSpPr txBox="1">
            <a:spLocks noChangeArrowheads="1"/>
          </p:cNvSpPr>
          <p:nvPr/>
        </p:nvSpPr>
        <p:spPr bwMode="auto">
          <a:xfrm>
            <a:off x="1619250" y="3429000"/>
            <a:ext cx="5616575" cy="336550"/>
          </a:xfrm>
          <a:prstGeom prst="rect">
            <a:avLst/>
          </a:prstGeom>
          <a:noFill/>
          <a:ln w="12700">
            <a:noFill/>
            <a:miter lim="800000"/>
            <a:headEnd type="none" w="sm" len="sm"/>
            <a:tailEnd type="none" w="sm" len="sm"/>
          </a:ln>
          <a:effectLst/>
        </p:spPr>
        <p:txBody>
          <a:bodyPr>
            <a:spAutoFit/>
          </a:bodyPr>
          <a:lstStyle/>
          <a:p>
            <a:pPr>
              <a:spcBef>
                <a:spcPct val="50000"/>
              </a:spcBef>
            </a:pPr>
            <a:r>
              <a:rPr lang="tr-TR"/>
              <a:t>Kırık-çatlak ve fay karşılaştırması </a:t>
            </a:r>
          </a:p>
        </p:txBody>
      </p:sp>
      <p:pic>
        <p:nvPicPr>
          <p:cNvPr id="104471" name="Picture 23" descr="2tabakakonumları"/>
          <p:cNvPicPr>
            <a:picLocks noChangeAspect="1" noChangeArrowheads="1"/>
          </p:cNvPicPr>
          <p:nvPr/>
        </p:nvPicPr>
        <p:blipFill>
          <a:blip r:embed="rId3" cstate="screen"/>
          <a:srcRect/>
          <a:stretch>
            <a:fillRect/>
          </a:stretch>
        </p:blipFill>
        <p:spPr bwMode="auto">
          <a:xfrm>
            <a:off x="611188" y="4005263"/>
            <a:ext cx="3095625" cy="1871662"/>
          </a:xfrm>
          <a:prstGeom prst="rect">
            <a:avLst/>
          </a:prstGeom>
          <a:noFill/>
          <a:ln w="9525">
            <a:noFill/>
            <a:miter lim="800000"/>
            <a:headEnd/>
            <a:tailEnd/>
          </a:ln>
        </p:spPr>
      </p:pic>
      <p:sp>
        <p:nvSpPr>
          <p:cNvPr id="104472" name="Line 24"/>
          <p:cNvSpPr>
            <a:spLocks noChangeShapeType="1"/>
          </p:cNvSpPr>
          <p:nvPr/>
        </p:nvSpPr>
        <p:spPr bwMode="auto">
          <a:xfrm flipH="1">
            <a:off x="1474788" y="5157788"/>
            <a:ext cx="1587" cy="574675"/>
          </a:xfrm>
          <a:prstGeom prst="line">
            <a:avLst/>
          </a:prstGeom>
          <a:noFill/>
          <a:ln w="38100">
            <a:solidFill>
              <a:schemeClr val="tx1"/>
            </a:solidFill>
            <a:round/>
            <a:headEnd type="none" w="sm" len="sm"/>
            <a:tailEnd type="none" w="sm" len="sm"/>
          </a:ln>
          <a:effectLst/>
        </p:spPr>
        <p:txBody>
          <a:bodyPr/>
          <a:lstStyle/>
          <a:p>
            <a:endParaRPr lang="tr-TR"/>
          </a:p>
        </p:txBody>
      </p:sp>
      <p:sp>
        <p:nvSpPr>
          <p:cNvPr id="104473" name="Line 25"/>
          <p:cNvSpPr>
            <a:spLocks noChangeShapeType="1"/>
          </p:cNvSpPr>
          <p:nvPr/>
        </p:nvSpPr>
        <p:spPr bwMode="auto">
          <a:xfrm>
            <a:off x="1692275" y="5157788"/>
            <a:ext cx="142875" cy="574675"/>
          </a:xfrm>
          <a:prstGeom prst="line">
            <a:avLst/>
          </a:prstGeom>
          <a:noFill/>
          <a:ln w="38100">
            <a:solidFill>
              <a:schemeClr val="tx1"/>
            </a:solidFill>
            <a:round/>
            <a:headEnd type="none" w="sm" len="sm"/>
            <a:tailEnd type="none" w="sm" len="sm"/>
          </a:ln>
          <a:effectLst/>
        </p:spPr>
        <p:txBody>
          <a:bodyPr/>
          <a:lstStyle/>
          <a:p>
            <a:endParaRPr lang="tr-TR"/>
          </a:p>
        </p:txBody>
      </p:sp>
      <p:sp>
        <p:nvSpPr>
          <p:cNvPr id="104474" name="Line 26"/>
          <p:cNvSpPr>
            <a:spLocks noChangeShapeType="1"/>
          </p:cNvSpPr>
          <p:nvPr/>
        </p:nvSpPr>
        <p:spPr bwMode="auto">
          <a:xfrm>
            <a:off x="2051050" y="5157788"/>
            <a:ext cx="142875" cy="646112"/>
          </a:xfrm>
          <a:prstGeom prst="line">
            <a:avLst/>
          </a:prstGeom>
          <a:noFill/>
          <a:ln w="38100">
            <a:solidFill>
              <a:schemeClr val="tx1"/>
            </a:solidFill>
            <a:round/>
            <a:headEnd type="none" w="sm" len="sm"/>
            <a:tailEnd type="none" w="sm" len="sm"/>
          </a:ln>
          <a:effectLst/>
        </p:spPr>
        <p:txBody>
          <a:bodyPr/>
          <a:lstStyle/>
          <a:p>
            <a:endParaRPr lang="tr-TR"/>
          </a:p>
        </p:txBody>
      </p:sp>
      <p:sp>
        <p:nvSpPr>
          <p:cNvPr id="104478" name="Line 30"/>
          <p:cNvSpPr>
            <a:spLocks noChangeShapeType="1"/>
          </p:cNvSpPr>
          <p:nvPr/>
        </p:nvSpPr>
        <p:spPr bwMode="auto">
          <a:xfrm flipH="1">
            <a:off x="2627313" y="5013325"/>
            <a:ext cx="431800" cy="647700"/>
          </a:xfrm>
          <a:prstGeom prst="line">
            <a:avLst/>
          </a:prstGeom>
          <a:noFill/>
          <a:ln w="25400">
            <a:solidFill>
              <a:srgbClr val="FF0000"/>
            </a:solidFill>
            <a:round/>
            <a:headEnd type="none" w="sm" len="sm"/>
            <a:tailEnd type="none" w="sm" len="sm"/>
          </a:ln>
          <a:effectLst/>
        </p:spPr>
        <p:txBody>
          <a:bodyPr/>
          <a:lstStyle/>
          <a:p>
            <a:endParaRPr lang="tr-TR"/>
          </a:p>
        </p:txBody>
      </p:sp>
      <p:sp>
        <p:nvSpPr>
          <p:cNvPr id="104479" name="Line 31"/>
          <p:cNvSpPr>
            <a:spLocks noChangeShapeType="1"/>
          </p:cNvSpPr>
          <p:nvPr/>
        </p:nvSpPr>
        <p:spPr bwMode="auto">
          <a:xfrm>
            <a:off x="2195513" y="5445125"/>
            <a:ext cx="215900" cy="287338"/>
          </a:xfrm>
          <a:prstGeom prst="line">
            <a:avLst/>
          </a:prstGeom>
          <a:noFill/>
          <a:ln w="25400">
            <a:solidFill>
              <a:srgbClr val="FF0000"/>
            </a:solidFill>
            <a:round/>
            <a:headEnd type="none" w="sm" len="sm"/>
            <a:tailEnd type="none" w="sm" len="sm"/>
          </a:ln>
          <a:effectLst/>
        </p:spPr>
        <p:txBody>
          <a:bodyPr/>
          <a:lstStyle/>
          <a:p>
            <a:endParaRPr lang="tr-TR"/>
          </a:p>
        </p:txBody>
      </p:sp>
      <p:sp>
        <p:nvSpPr>
          <p:cNvPr id="104480" name="Text Box 32"/>
          <p:cNvSpPr txBox="1">
            <a:spLocks noChangeArrowheads="1"/>
          </p:cNvSpPr>
          <p:nvPr/>
        </p:nvSpPr>
        <p:spPr bwMode="auto">
          <a:xfrm>
            <a:off x="684213" y="5949950"/>
            <a:ext cx="3529012" cy="336550"/>
          </a:xfrm>
          <a:prstGeom prst="rect">
            <a:avLst/>
          </a:prstGeom>
          <a:noFill/>
          <a:ln w="12700">
            <a:noFill/>
            <a:miter lim="800000"/>
            <a:headEnd type="none" w="sm" len="sm"/>
            <a:tailEnd type="none" w="sm" len="sm"/>
          </a:ln>
          <a:effectLst/>
        </p:spPr>
        <p:txBody>
          <a:bodyPr>
            <a:spAutoFit/>
          </a:bodyPr>
          <a:lstStyle/>
          <a:p>
            <a:pPr>
              <a:spcBef>
                <a:spcPct val="50000"/>
              </a:spcBef>
            </a:pPr>
            <a:r>
              <a:rPr lang="tr-TR"/>
              <a:t>Yaşlandırma (görecelidir)</a:t>
            </a:r>
          </a:p>
        </p:txBody>
      </p:sp>
      <p:pic>
        <p:nvPicPr>
          <p:cNvPr id="104481" name="Picture 33" descr="normalfay"/>
          <p:cNvPicPr>
            <a:picLocks noChangeAspect="1" noChangeArrowheads="1"/>
          </p:cNvPicPr>
          <p:nvPr/>
        </p:nvPicPr>
        <p:blipFill>
          <a:blip r:embed="rId5" cstate="screen">
            <a:lum bright="6000" contrast="6000"/>
          </a:blip>
          <a:srcRect/>
          <a:stretch>
            <a:fillRect/>
          </a:stretch>
        </p:blipFill>
        <p:spPr bwMode="auto">
          <a:xfrm>
            <a:off x="5148263" y="3429000"/>
            <a:ext cx="2659062" cy="3141663"/>
          </a:xfrm>
          <a:prstGeom prst="rect">
            <a:avLst/>
          </a:prstGeom>
          <a:noFill/>
          <a:ln w="9525">
            <a:noFill/>
            <a:miter lim="800000"/>
            <a:headEnd/>
            <a:tailEnd/>
          </a:ln>
        </p:spPr>
      </p:pic>
      <p:sp>
        <p:nvSpPr>
          <p:cNvPr id="29" name="Text Box 2"/>
          <p:cNvSpPr txBox="1">
            <a:spLocks noChangeArrowheads="1"/>
          </p:cNvSpPr>
          <p:nvPr/>
        </p:nvSpPr>
        <p:spPr bwMode="auto">
          <a:xfrm>
            <a:off x="395536" y="332656"/>
            <a:ext cx="8388424" cy="400110"/>
          </a:xfrm>
          <a:prstGeom prst="rect">
            <a:avLst/>
          </a:prstGeom>
          <a:noFill/>
          <a:ln w="12700">
            <a:noFill/>
            <a:miter lim="800000"/>
            <a:headEnd type="none" w="sm" len="sm"/>
            <a:tailEnd type="none" w="sm" len="sm"/>
          </a:ln>
          <a:effectLst/>
        </p:spPr>
        <p:txBody>
          <a:bodyPr wrap="square">
            <a:spAutoFit/>
          </a:bodyPr>
          <a:lstStyle/>
          <a:p>
            <a:pPr algn="ctr">
              <a:spcBef>
                <a:spcPct val="50000"/>
              </a:spcBef>
            </a:pPr>
            <a:r>
              <a:rPr lang="tr-TR" sz="2000" b="1" i="0" dirty="0" smtClean="0">
                <a:solidFill>
                  <a:schemeClr val="accent1"/>
                </a:solidFill>
              </a:rPr>
              <a:t>KONU </a:t>
            </a:r>
            <a:r>
              <a:rPr lang="tr-TR" sz="2000" dirty="0" smtClean="0"/>
              <a:t>EKLEM </a:t>
            </a:r>
            <a:r>
              <a:rPr lang="tr-TR" sz="2000" dirty="0"/>
              <a:t>SİSTEMLERİ </a:t>
            </a:r>
            <a:r>
              <a:rPr lang="tr-TR" sz="2000" dirty="0" smtClean="0"/>
              <a:t>(</a:t>
            </a:r>
            <a:r>
              <a:rPr lang="tr-TR" sz="2000" dirty="0"/>
              <a:t>KIRIK VE ÇATLAKLAR) </a:t>
            </a:r>
          </a:p>
        </p:txBody>
      </p:sp>
      <p:pic>
        <p:nvPicPr>
          <p:cNvPr id="30" name="Picture 3" descr="m1"/>
          <p:cNvPicPr>
            <a:picLocks noChangeAspect="1" noChangeArrowheads="1"/>
          </p:cNvPicPr>
          <p:nvPr/>
        </p:nvPicPr>
        <p:blipFill>
          <a:blip r:embed="rId6" cstate="screen"/>
          <a:srcRect l="45726" t="59140" r="23790" b="31377"/>
          <a:stretch>
            <a:fillRect/>
          </a:stretch>
        </p:blipFill>
        <p:spPr bwMode="auto">
          <a:xfrm>
            <a:off x="683568" y="5949280"/>
            <a:ext cx="3024262" cy="665504"/>
          </a:xfrm>
          <a:prstGeom prst="rect">
            <a:avLst/>
          </a:prstGeom>
          <a:noFill/>
        </p:spPr>
      </p:pic>
    </p:spTree>
  </p:cSld>
  <p:clrMapOvr>
    <a:masterClrMapping/>
  </p:clrMapOvr>
  <p:transition spd="slow">
    <p:zoom/>
    <p:sndAc>
      <p:stSnd>
        <p:snd r:embed="rId2" name="ARPEGIO.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6" name="Picture 4" descr="m6"/>
          <p:cNvPicPr>
            <a:picLocks noChangeAspect="1" noChangeArrowheads="1"/>
          </p:cNvPicPr>
          <p:nvPr/>
        </p:nvPicPr>
        <p:blipFill>
          <a:blip r:embed="rId3" cstate="screen"/>
          <a:srcRect/>
          <a:stretch>
            <a:fillRect/>
          </a:stretch>
        </p:blipFill>
        <p:spPr bwMode="auto">
          <a:xfrm>
            <a:off x="0" y="0"/>
            <a:ext cx="4819650" cy="6597650"/>
          </a:xfrm>
          <a:prstGeom prst="rect">
            <a:avLst/>
          </a:prstGeom>
          <a:noFill/>
        </p:spPr>
      </p:pic>
      <p:pic>
        <p:nvPicPr>
          <p:cNvPr id="120837" name="Picture 5" descr="m5"/>
          <p:cNvPicPr>
            <a:picLocks noChangeAspect="1" noChangeArrowheads="1"/>
          </p:cNvPicPr>
          <p:nvPr/>
        </p:nvPicPr>
        <p:blipFill>
          <a:blip r:embed="rId4" cstate="screen"/>
          <a:srcRect/>
          <a:stretch>
            <a:fillRect/>
          </a:stretch>
        </p:blipFill>
        <p:spPr bwMode="auto">
          <a:xfrm>
            <a:off x="4932363" y="765175"/>
            <a:ext cx="4211637" cy="5545138"/>
          </a:xfrm>
          <a:prstGeom prst="rect">
            <a:avLst/>
          </a:prstGeom>
          <a:noFill/>
        </p:spPr>
      </p:pic>
    </p:spTree>
  </p:cSld>
  <p:clrMapOvr>
    <a:masterClrMapping/>
  </p:clrMapOvr>
  <p:transition spd="slow">
    <p:zoom/>
    <p:sndAc>
      <p:stSnd>
        <p:snd r:embed="rId2" name="ARPEGIO.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6" name="Picture 4"/>
          <p:cNvPicPr>
            <a:picLocks noChangeAspect="1" noChangeArrowheads="1"/>
          </p:cNvPicPr>
          <p:nvPr/>
        </p:nvPicPr>
        <p:blipFill>
          <a:blip r:embed="rId3" cstate="screen"/>
          <a:srcRect/>
          <a:stretch>
            <a:fillRect/>
          </a:stretch>
        </p:blipFill>
        <p:spPr bwMode="auto">
          <a:xfrm>
            <a:off x="0" y="549275"/>
            <a:ext cx="9144000" cy="5461000"/>
          </a:xfrm>
          <a:prstGeom prst="rect">
            <a:avLst/>
          </a:prstGeom>
          <a:noFill/>
          <a:ln w="12700">
            <a:noFill/>
            <a:miter lim="800000"/>
            <a:headEnd type="none" w="sm" len="sm"/>
            <a:tailEnd type="none" w="sm" len="sm"/>
          </a:ln>
          <a:effectLst/>
        </p:spPr>
      </p:pic>
      <p:sp>
        <p:nvSpPr>
          <p:cNvPr id="2" name="Metin kutusu 1"/>
          <p:cNvSpPr txBox="1"/>
          <p:nvPr/>
        </p:nvSpPr>
        <p:spPr>
          <a:xfrm>
            <a:off x="3707904" y="210721"/>
            <a:ext cx="1340432" cy="338554"/>
          </a:xfrm>
          <a:prstGeom prst="rect">
            <a:avLst/>
          </a:prstGeom>
          <a:noFill/>
        </p:spPr>
        <p:txBody>
          <a:bodyPr wrap="none" rtlCol="0">
            <a:spAutoFit/>
          </a:bodyPr>
          <a:lstStyle/>
          <a:p>
            <a:r>
              <a:rPr lang="tr-TR" dirty="0" smtClean="0"/>
              <a:t>İZ FOSİLLER</a:t>
            </a:r>
            <a:endParaRPr lang="tr-TR" dirty="0"/>
          </a:p>
        </p:txBody>
      </p:sp>
    </p:spTree>
  </p:cSld>
  <p:clrMapOvr>
    <a:masterClrMapping/>
  </p:clrMapOvr>
  <p:transition spd="slow">
    <p:zoom/>
    <p:sndAc>
      <p:stSnd>
        <p:snd r:embed="rId2" name="ARPEGIO.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6" name="Picture 4"/>
          <p:cNvPicPr>
            <a:picLocks noChangeAspect="1" noChangeArrowheads="1"/>
          </p:cNvPicPr>
          <p:nvPr/>
        </p:nvPicPr>
        <p:blipFill>
          <a:blip r:embed="rId3" cstate="screen"/>
          <a:srcRect/>
          <a:stretch>
            <a:fillRect/>
          </a:stretch>
        </p:blipFill>
        <p:spPr bwMode="auto">
          <a:xfrm>
            <a:off x="0" y="549275"/>
            <a:ext cx="9144000" cy="5976938"/>
          </a:xfrm>
          <a:prstGeom prst="rect">
            <a:avLst/>
          </a:prstGeom>
          <a:noFill/>
          <a:ln w="12700">
            <a:noFill/>
            <a:miter lim="800000"/>
            <a:headEnd type="none" w="sm" len="sm"/>
            <a:tailEnd type="none" w="sm" len="sm"/>
          </a:ln>
          <a:effectLst/>
        </p:spPr>
      </p:pic>
    </p:spTree>
  </p:cSld>
  <p:clrMapOvr>
    <a:masterClrMapping/>
  </p:clrMapOvr>
  <p:transition spd="slow">
    <p:zoom/>
    <p:sndAc>
      <p:stSnd>
        <p:snd r:embed="rId2" name="ARPEGIO.WAV"/>
      </p:stSnd>
    </p:sndAc>
  </p:transition>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580</TotalTime>
  <Words>396</Words>
  <Application>Microsoft Office PowerPoint</Application>
  <PresentationFormat>Ekran Gösterisi (4:3)</PresentationFormat>
  <Paragraphs>64</Paragraphs>
  <Slides>22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22</vt:i4>
      </vt:variant>
    </vt:vector>
  </HeadingPairs>
  <TitlesOfParts>
    <vt:vector size="27" baseType="lpstr">
      <vt:lpstr>Arial</vt:lpstr>
      <vt:lpstr>Calibri</vt:lpstr>
      <vt:lpstr>Calibri Light</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Akna Taşımacılık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Hikmet Aksoy</dc:creator>
  <cp:lastModifiedBy>A</cp:lastModifiedBy>
  <cp:revision>26</cp:revision>
  <dcterms:created xsi:type="dcterms:W3CDTF">2003-09-06T16:02:02Z</dcterms:created>
  <dcterms:modified xsi:type="dcterms:W3CDTF">2018-03-02T20:04:03Z</dcterms:modified>
</cp:coreProperties>
</file>