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2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3365397-2CEE-4999-994B-8D8B6D1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tr-TR" sz="4600" b="1" dirty="0">
                <a:latin typeface="+mn-lt"/>
              </a:rPr>
              <a:t>Multicast </a:t>
            </a:r>
            <a:r>
              <a:rPr lang="tr-TR" sz="4600" b="1" dirty="0" err="1">
                <a:latin typeface="+mn-lt"/>
              </a:rPr>
              <a:t>Filtering</a:t>
            </a:r>
            <a:endParaRPr lang="tr-TR" sz="4600" dirty="0"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İçerik Yer Tutucusu 39">
            <a:extLst>
              <a:ext uri="{FF2B5EF4-FFF2-40B4-BE49-F238E27FC236}">
                <a16:creationId xmlns:a16="http://schemas.microsoft.com/office/drawing/2014/main" id="{B60CF2B8-0211-4F73-B4C8-019A4D8E00A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2825" y="1161787"/>
            <a:ext cx="6096000" cy="1549695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D94F3F90-8DF6-4343-97FE-ECAA17917D07}"/>
              </a:ext>
            </a:extLst>
          </p:cNvPr>
          <p:cNvSpPr txBox="1"/>
          <p:nvPr/>
        </p:nvSpPr>
        <p:spPr>
          <a:xfrm>
            <a:off x="7481543" y="2788550"/>
            <a:ext cx="3211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Multicast </a:t>
            </a:r>
            <a:r>
              <a:rPr lang="tr-TR" sz="2000" b="1" dirty="0" err="1"/>
              <a:t>Filtering</a:t>
            </a:r>
            <a:endParaRPr lang="tr-TR" sz="2000" dirty="0"/>
          </a:p>
          <a:p>
            <a:endParaRPr lang="tr-TR" sz="20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1C77EB2C-7B2B-49FF-A780-043778600257}"/>
              </a:ext>
            </a:extLst>
          </p:cNvPr>
          <p:cNvSpPr/>
          <p:nvPr/>
        </p:nvSpPr>
        <p:spPr>
          <a:xfrm>
            <a:off x="5812626" y="3637244"/>
            <a:ext cx="6096000" cy="248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Forward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Unregistered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Multicast yayın, kayıtlı gruptaki kayıt tablosuna göre iletilir, ancak kayıt dışı gruptaki (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unregistered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VLAN'ın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tüm portlarına taşınır.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Filter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Unregistered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tr-TR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Kayıtlı grup, kayıt tablosuna göre yönlendirilir ve kayıt dışı grup (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unregistered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filtrelenir.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Resim 40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9DF2CCB7-1BAD-4B66-9389-0A22CC729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Başlık 3">
            <a:extLst>
              <a:ext uri="{FF2B5EF4-FFF2-40B4-BE49-F238E27FC236}">
                <a16:creationId xmlns:a16="http://schemas.microsoft.com/office/drawing/2014/main" id="{FDBEF10D-F165-4584-99F3-2F2A1610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973" y="2017120"/>
            <a:ext cx="6394054" cy="28237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tr-T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Multicast </a:t>
            </a:r>
            <a:br>
              <a:rPr lang="tr-T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tr-T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&amp;</a:t>
            </a:r>
            <a:br>
              <a:rPr lang="tr-T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tr-T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IGMP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859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Başlık 2">
            <a:extLst>
              <a:ext uri="{FF2B5EF4-FFF2-40B4-BE49-F238E27FC236}">
                <a16:creationId xmlns:a16="http://schemas.microsoft.com/office/drawing/2014/main" id="{75C7EB40-3A81-4C22-8C64-348E16B4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FFFF"/>
                </a:solidFill>
                <a:latin typeface="+mn-lt"/>
              </a:rPr>
              <a:t>Multicast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3AF5C64-9CCC-4A81-BB35-E6CB89554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424" y="2753936"/>
            <a:ext cx="10196848" cy="3448507"/>
          </a:xfrm>
        </p:spPr>
        <p:txBody>
          <a:bodyPr>
            <a:normAutofit fontScale="92500"/>
          </a:bodyPr>
          <a:lstStyle/>
          <a:p>
            <a:r>
              <a:rPr lang="tr-TR" dirty="0"/>
              <a:t>Bir grup cihaza veri göndermeye çoklu gönderim (</a:t>
            </a:r>
            <a:r>
              <a:rPr lang="tr-TR" dirty="0" err="1"/>
              <a:t>multicast</a:t>
            </a:r>
            <a:r>
              <a:rPr lang="tr-TR" dirty="0"/>
              <a:t>) denir. Grup adresleri kullanılarak, birden fazla cihazın tekil bir adresi dinlemesi (buradan veri beklemesi) sağlanmaktadır. Grup adresine bir </a:t>
            </a:r>
            <a:r>
              <a:rPr lang="tr-TR" dirty="0" err="1"/>
              <a:t>frame</a:t>
            </a:r>
            <a:r>
              <a:rPr lang="tr-TR" dirty="0"/>
              <a:t> iletildiğinde, bu grupta olan bütün cihazlar bu veriyi alacaktır.</a:t>
            </a:r>
          </a:p>
          <a:p>
            <a:endParaRPr lang="tr-TR" dirty="0"/>
          </a:p>
          <a:p>
            <a:r>
              <a:rPr lang="tr-TR" dirty="0"/>
              <a:t>Anahtar bir paketi aldığında, eğer </a:t>
            </a:r>
            <a:r>
              <a:rPr lang="tr-TR" dirty="0" err="1"/>
              <a:t>multicast’i</a:t>
            </a:r>
            <a:r>
              <a:rPr lang="tr-TR" dirty="0"/>
              <a:t> desteklemiyorsa, paketi gelen port haricinde bütün portlara iletecektir. Ağ anahtarlarında “IGMP </a:t>
            </a:r>
            <a:r>
              <a:rPr lang="tr-TR" dirty="0" err="1"/>
              <a:t>snooping</a:t>
            </a:r>
            <a:r>
              <a:rPr lang="tr-TR" dirty="0"/>
              <a:t>” ile çoklu gönderimin düzgün çalışması sağlanabilmektedir.</a:t>
            </a:r>
          </a:p>
          <a:p>
            <a:endParaRPr lang="tr-TR" sz="2000" dirty="0">
              <a:solidFill>
                <a:srgbClr val="000000"/>
              </a:solidFill>
            </a:endParaRPr>
          </a:p>
        </p:txBody>
      </p:sp>
      <p:pic>
        <p:nvPicPr>
          <p:cNvPr id="7" name="Resim 6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67AF0210-5E86-4FA4-9113-4B1E854DC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" y="603132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8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775BB5B5-BE2B-49B2-A5D4-FD766D1A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FFFF"/>
                </a:solidFill>
                <a:latin typeface="+mn-lt"/>
              </a:rPr>
              <a:t>IGMP (Internet </a:t>
            </a:r>
            <a:r>
              <a:rPr lang="tr-TR" sz="4000" b="1" dirty="0" err="1">
                <a:solidFill>
                  <a:srgbClr val="FFFFFF"/>
                </a:solidFill>
                <a:latin typeface="+mn-lt"/>
              </a:rPr>
              <a:t>Group</a:t>
            </a:r>
            <a:r>
              <a:rPr lang="tr-TR" sz="4000" b="1" dirty="0">
                <a:solidFill>
                  <a:srgbClr val="FFFFFF"/>
                </a:solidFill>
                <a:latin typeface="+mn-lt"/>
              </a:rPr>
              <a:t> Management Protocol)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7D07B1-53F4-46E0-AF23-51237E957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tr-TR" dirty="0"/>
              <a:t>IGMP, </a:t>
            </a:r>
            <a:r>
              <a:rPr lang="tr-TR" dirty="0" err="1"/>
              <a:t>multicast</a:t>
            </a:r>
            <a:r>
              <a:rPr lang="tr-TR" dirty="0"/>
              <a:t> </a:t>
            </a:r>
            <a:r>
              <a:rPr lang="tr-TR" dirty="0" err="1"/>
              <a:t>üyerlerini</a:t>
            </a:r>
            <a:r>
              <a:rPr lang="tr-TR" dirty="0"/>
              <a:t> yönetmek için kullanılan bir protokoldür.</a:t>
            </a:r>
          </a:p>
          <a:p>
            <a:endParaRPr lang="tr-TR" dirty="0"/>
          </a:p>
          <a:p>
            <a:r>
              <a:rPr lang="tr-TR" dirty="0"/>
              <a:t>IGMP online </a:t>
            </a:r>
            <a:r>
              <a:rPr lang="tr-TR" dirty="0" err="1"/>
              <a:t>streaming</a:t>
            </a:r>
            <a:r>
              <a:rPr lang="tr-TR" dirty="0"/>
              <a:t> videolarda ve oyunlarda kullanılabilir. Bu tip uygulamaları desteklerken kaynaklarının daha verimli şekilde kullanılmasını sağlar.</a:t>
            </a:r>
          </a:p>
          <a:p>
            <a:endParaRPr lang="tr-TR" sz="2000" dirty="0">
              <a:solidFill>
                <a:srgbClr val="000000"/>
              </a:solidFill>
            </a:endParaRPr>
          </a:p>
        </p:txBody>
      </p:sp>
      <p:pic>
        <p:nvPicPr>
          <p:cNvPr id="6" name="Resim 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B3CF1E9-6B94-4351-BAD8-6621765E8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" y="603132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7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33B2F16D-4D1A-44E2-ABED-A326BE5B4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FFFF"/>
                </a:solidFill>
                <a:latin typeface="+mn-lt"/>
              </a:rPr>
              <a:t>IGMP </a:t>
            </a:r>
            <a:r>
              <a:rPr lang="tr-TR" sz="4000" b="1" dirty="0" err="1">
                <a:solidFill>
                  <a:srgbClr val="FFFFFF"/>
                </a:solidFill>
                <a:latin typeface="+mn-lt"/>
              </a:rPr>
              <a:t>Snooping</a:t>
            </a:r>
            <a:endParaRPr lang="tr-T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1CA9A5-169C-4DAC-9F5C-66B1580A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IGMP </a:t>
            </a:r>
            <a:r>
              <a:rPr lang="tr-TR" dirty="0" err="1"/>
              <a:t>snooping</a:t>
            </a:r>
            <a:r>
              <a:rPr lang="tr-TR" dirty="0"/>
              <a:t> </a:t>
            </a:r>
            <a:r>
              <a:rPr lang="tr-TR" dirty="0" err="1"/>
              <a:t>hostların</a:t>
            </a:r>
            <a:r>
              <a:rPr lang="tr-TR" dirty="0"/>
              <a:t> katılmadığı gruplardan veri alınmasını engellemek amacıyla tasarlanmıştır. Dinleyicisi olmayan ağların veri akışından kendini muaf tutmayı amaçlar.</a:t>
            </a:r>
          </a:p>
          <a:p>
            <a:r>
              <a:rPr lang="tr-TR" dirty="0"/>
              <a:t>IGMP </a:t>
            </a:r>
            <a:r>
              <a:rPr lang="tr-TR" dirty="0" err="1"/>
              <a:t>Snooping</a:t>
            </a:r>
            <a:r>
              <a:rPr lang="tr-TR" dirty="0"/>
              <a:t> verinin sadece izleyicilerin olduğu yönde iletilmesini sağlar.</a:t>
            </a:r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76BC9DC7-FCA8-4E84-B71B-F9021A702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" y="603132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4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E205B6D-CFDB-4370-8785-7575B14B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32" y="2037134"/>
            <a:ext cx="5029201" cy="276009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IGMP </a:t>
            </a:r>
            <a:r>
              <a:rPr lang="tr-TR" b="1" dirty="0" err="1">
                <a:solidFill>
                  <a:srgbClr val="FFFFFF"/>
                </a:solidFill>
                <a:latin typeface="+mn-lt"/>
              </a:rPr>
              <a:t>Snooping</a:t>
            </a:r>
            <a:r>
              <a:rPr lang="tr-TR" b="1" dirty="0">
                <a:solidFill>
                  <a:srgbClr val="FFFFFF"/>
                </a:solidFill>
                <a:latin typeface="+mn-lt"/>
              </a:rPr>
              <a:t> Konfigürasyonu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071369F1-C3F3-4384-ADBC-4691E9316C5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61264" y="2037134"/>
            <a:ext cx="6364704" cy="2433711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937E12D1-19B7-4B1B-9829-215F19E8BB18}"/>
              </a:ext>
            </a:extLst>
          </p:cNvPr>
          <p:cNvSpPr txBox="1"/>
          <p:nvPr/>
        </p:nvSpPr>
        <p:spPr>
          <a:xfrm>
            <a:off x="6613857" y="4597177"/>
            <a:ext cx="4650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IGMP </a:t>
            </a:r>
            <a:r>
              <a:rPr lang="tr-TR" sz="2000" b="1" dirty="0" err="1"/>
              <a:t>Snooping</a:t>
            </a:r>
            <a:r>
              <a:rPr lang="tr-TR" sz="2000" b="1" dirty="0"/>
              <a:t> Konfigürasyonu</a:t>
            </a:r>
            <a:endParaRPr lang="tr-TR" sz="2000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ADF3CFA9-D81D-4EA1-AC6B-8FFC5D723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3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2EFE046B-0ECA-4B76-A418-06B17ED6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853" y="2053641"/>
            <a:ext cx="3961418" cy="276009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IGMP </a:t>
            </a:r>
            <a:r>
              <a:rPr lang="tr-TR" b="1" dirty="0" err="1">
                <a:solidFill>
                  <a:srgbClr val="FFFFFF"/>
                </a:solidFill>
                <a:latin typeface="+mn-lt"/>
              </a:rPr>
              <a:t>Snooping</a:t>
            </a:r>
            <a:r>
              <a:rPr lang="tr-TR" b="1" dirty="0">
                <a:solidFill>
                  <a:srgbClr val="FFFFFF"/>
                </a:solidFill>
                <a:latin typeface="+mn-lt"/>
              </a:rPr>
              <a:t> Konfigürasyonu</a:t>
            </a:r>
            <a:endParaRPr lang="tr-TR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7D71CBA8-6DFE-4790-B9C8-0F7D8A0757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15896" y="2177158"/>
            <a:ext cx="6548285" cy="2636581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A930CB20-33B2-4C0B-86C2-2AA929E737B2}"/>
              </a:ext>
            </a:extLst>
          </p:cNvPr>
          <p:cNvSpPr txBox="1"/>
          <p:nvPr/>
        </p:nvSpPr>
        <p:spPr>
          <a:xfrm>
            <a:off x="6772459" y="4964699"/>
            <a:ext cx="402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DGS-1210 IGMP </a:t>
            </a:r>
            <a:r>
              <a:rPr lang="tr-TR" b="1" dirty="0" err="1"/>
              <a:t>Snooping</a:t>
            </a:r>
            <a:r>
              <a:rPr lang="tr-TR" b="1" dirty="0"/>
              <a:t> VLAN Ayarları</a:t>
            </a:r>
            <a:endParaRPr lang="tr-TR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AA6AE76C-7AEA-48DF-A4AB-4C10E00DE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3EFE98AD-F7C5-4463-9C08-EBAFD1530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9" y="2048951"/>
            <a:ext cx="3988192" cy="276009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IGMP </a:t>
            </a:r>
            <a:r>
              <a:rPr lang="tr-TR" b="1" dirty="0" err="1">
                <a:solidFill>
                  <a:srgbClr val="FFFFFF"/>
                </a:solidFill>
                <a:latin typeface="+mn-lt"/>
              </a:rPr>
              <a:t>Snooping</a:t>
            </a:r>
            <a:r>
              <a:rPr lang="tr-TR" b="1" dirty="0">
                <a:solidFill>
                  <a:srgbClr val="FFFFFF"/>
                </a:solidFill>
                <a:latin typeface="+mn-lt"/>
              </a:rPr>
              <a:t> Konfigürasyonu</a:t>
            </a:r>
            <a:endParaRPr lang="tr-TR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E5EAF725-9B3D-4B2B-870F-B704F3EB89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1145" y="3026742"/>
            <a:ext cx="6273755" cy="1446784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1D8F24CD-2648-4280-8EB3-9915F0D6F38A}"/>
              </a:ext>
            </a:extLst>
          </p:cNvPr>
          <p:cNvSpPr txBox="1"/>
          <p:nvPr/>
        </p:nvSpPr>
        <p:spPr>
          <a:xfrm>
            <a:off x="7469945" y="4624383"/>
            <a:ext cx="285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DGS-1210 Multicast Tablosu</a:t>
            </a:r>
            <a:endParaRPr lang="tr-TR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929480A8-FE0D-4146-8B5C-8358CF8879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1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AC412B4-0DEE-4461-BEE4-EFDFE953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tr-TR" sz="4600" b="1" dirty="0">
                <a:latin typeface="+mn-lt"/>
              </a:rPr>
              <a:t>Multicast </a:t>
            </a:r>
            <a:r>
              <a:rPr lang="tr-TR" sz="4600" b="1" dirty="0" err="1">
                <a:latin typeface="+mn-lt"/>
              </a:rPr>
              <a:t>Filtering</a:t>
            </a:r>
            <a:r>
              <a:rPr lang="tr-TR" sz="4600" b="1" dirty="0">
                <a:latin typeface="+mn-lt"/>
              </a:rPr>
              <a:t>  </a:t>
            </a:r>
            <a:br>
              <a:rPr lang="tr-TR" sz="4600" dirty="0"/>
            </a:br>
            <a:endParaRPr lang="tr-TR" sz="46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4773FF-83AB-4434-8D6E-D067C2127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76" y="2193776"/>
            <a:ext cx="5369326" cy="2533930"/>
          </a:xfrm>
        </p:spPr>
        <p:txBody>
          <a:bodyPr anchor="ctr">
            <a:normAutofit/>
          </a:bodyPr>
          <a:lstStyle/>
          <a:p>
            <a:r>
              <a:rPr lang="tr-TR" sz="2200" dirty="0"/>
              <a:t>Multicast </a:t>
            </a:r>
            <a:r>
              <a:rPr lang="tr-TR" sz="2200" dirty="0" err="1"/>
              <a:t>filtering</a:t>
            </a:r>
            <a:r>
              <a:rPr lang="tr-TR" sz="2200" dirty="0"/>
              <a:t>, bir </a:t>
            </a:r>
            <a:r>
              <a:rPr lang="tr-TR" sz="2200" dirty="0" err="1"/>
              <a:t>hostun</a:t>
            </a:r>
            <a:r>
              <a:rPr lang="tr-TR" sz="2200" dirty="0"/>
              <a:t> ait olabileceği </a:t>
            </a:r>
            <a:r>
              <a:rPr lang="tr-TR" sz="2200" dirty="0" err="1"/>
              <a:t>multicast</a:t>
            </a:r>
            <a:r>
              <a:rPr lang="tr-TR" sz="2200" dirty="0"/>
              <a:t> gruplarını denetlemeyi sağlar. IP </a:t>
            </a:r>
            <a:r>
              <a:rPr lang="tr-TR" sz="2200" dirty="0" err="1"/>
              <a:t>multicast</a:t>
            </a:r>
            <a:r>
              <a:rPr lang="tr-TR" sz="2200" dirty="0"/>
              <a:t> profillerini (IGMP profilleri vs.) yapılandırarak ve bunları ayrı </a:t>
            </a:r>
            <a:r>
              <a:rPr lang="tr-TR" sz="2200" dirty="0" err="1"/>
              <a:t>VLAN’lar</a:t>
            </a:r>
            <a:r>
              <a:rPr lang="tr-TR" sz="2200" dirty="0"/>
              <a:t> ile ilişkilendirerek </a:t>
            </a:r>
            <a:r>
              <a:rPr lang="tr-TR" sz="2200" dirty="0" err="1"/>
              <a:t>VLAN’ın</a:t>
            </a:r>
            <a:r>
              <a:rPr lang="tr-TR" sz="2200" dirty="0"/>
              <a:t> portları temel alınarak </a:t>
            </a:r>
            <a:r>
              <a:rPr lang="tr-TR" sz="2200" dirty="0" err="1"/>
              <a:t>multicast</a:t>
            </a:r>
            <a:r>
              <a:rPr lang="tr-TR" sz="2200" dirty="0"/>
              <a:t> bağlantıları filtrelenebilir. </a:t>
            </a:r>
          </a:p>
          <a:p>
            <a:endParaRPr lang="tr-TR" sz="2200" dirty="0"/>
          </a:p>
        </p:txBody>
      </p:sp>
      <p:pic>
        <p:nvPicPr>
          <p:cNvPr id="48" name="Resim 47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C5DF0B8-0544-4ADE-B8C4-00F8BBD01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2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258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TEMEL NETWORK </vt:lpstr>
      <vt:lpstr>Multicast  &amp; IGMP</vt:lpstr>
      <vt:lpstr>Multicast</vt:lpstr>
      <vt:lpstr>IGMP (Internet Group Management Protocol)</vt:lpstr>
      <vt:lpstr>IGMP Snooping</vt:lpstr>
      <vt:lpstr>IGMP Snooping Konfigürasyonu</vt:lpstr>
      <vt:lpstr>IGMP Snooping Konfigürasyonu</vt:lpstr>
      <vt:lpstr>IGMP Snooping Konfigürasyonu</vt:lpstr>
      <vt:lpstr>Multicast Filtering   </vt:lpstr>
      <vt:lpstr>Multicast Filtering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2020-05-14T12:09:33Z</dcterms:modified>
</cp:coreProperties>
</file>