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306" r:id="rId3"/>
    <p:sldId id="307" r:id="rId4"/>
    <p:sldId id="308" r:id="rId5"/>
    <p:sldId id="309" r:id="rId6"/>
    <p:sldId id="310" r:id="rId7"/>
    <p:sldId id="311" r:id="rId8"/>
    <p:sldId id="312" r:id="rId9"/>
    <p:sldId id="313" r:id="rId10"/>
    <p:sldId id="314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220" autoAdjust="0"/>
    <p:restoredTop sz="94660"/>
  </p:normalViewPr>
  <p:slideViewPr>
    <p:cSldViewPr snapToGrid="0">
      <p:cViewPr varScale="1">
        <p:scale>
          <a:sx n="40" d="100"/>
          <a:sy n="40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149D1-90CE-4DC7-BA8F-7B91DD45BDA0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F6658A-961A-41D7-96B5-3242BBB6A6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3754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BD078B-AD26-4276-BD73-059DDE5E8B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22D5A5C-B0E1-47DC-8287-BEA911E1C7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9162D09-C5C9-40A0-BDE7-B1E250751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A308483-EE9C-4A5C-80B9-D53F2F7FD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3A47AF7-B6B0-45C2-8D0B-AFE5AEAE4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184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97A647-7121-4E0E-BFDD-AA86CE244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A952D1F-28D8-41E0-B60B-D4E4087D3A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CECBE5-66EF-4EED-B774-EFDA42FDF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7E52E15-6221-4143-81F3-C9D7B596C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8DA035-CF34-43D4-83D4-04E971C9E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15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B651D413-0BD9-4CAE-BDD0-4E195536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5B33B03-4E26-48DE-94F3-63CC816E60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DFB8B9-6109-4459-870C-BFF187A10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F1A55B0-A0CC-4BF8-A0CA-F2C74AEF7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E05C02B-2EC4-4729-B74F-DC2B31C82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2893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D3E71F-5960-49EE-AA86-C49519F9D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DB9048-E19F-4E3A-80E1-95ED095CA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F7118E-8504-4253-9F2E-7BAF01BD7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354E49E-4508-4BA1-B9B5-834E1497B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D8012D3-1AF2-46CB-95FD-87BB071FB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8454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F97F3B6-FC37-4EF7-AEEF-0B0EC20DC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06F62F-79FB-4774-811A-A28BDBFAE5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B2C01C3-80F8-4B6C-A5DA-215CEC388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A84AE8D-4DEE-44CD-A10F-86930BEBF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16FA6B-4B96-45FD-B7D3-92C1A606F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630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D265D5-2571-4CC1-AA41-433EF889B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AF22C56-33E2-49D0-B1BE-1160BB1B0A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88F0082-183B-4635-AE27-E0DF5EBE05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B8FC009-0516-4560-BCD9-4C61F5548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1AF2206-2A4C-407E-A37C-BBDF646C6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F4C66E5-B2FC-48D9-81F2-607C57CDB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5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3D7578-73A9-494D-93A9-E03CB2A8C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32EB2F1-63D4-4469-8DA2-409F3496B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3507F3D-299A-454C-97E9-63997219D6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AC82015-275A-44C8-862F-70DFFA0F49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8E2BBAD-34C8-400F-A65A-A705E15B2C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014974E3-6141-49CE-8D8A-77DC22C1A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7E090D0-21BC-4F0A-8FB6-F6BD2FFA7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6BE0E12-424C-4E5B-B714-D46724614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6270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268F44-A594-4112-B49E-D3942632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22BC05F-F539-43EA-BC4F-E9BD20C17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83FECA2-3628-4FF9-AF54-DC2A24C1F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24573B6-86D0-4662-A4F0-57D7F3A7C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3608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6944D75-847B-41C9-9D1A-95EA5068C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327895C-E638-4DBF-9C73-0037872DE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3015292-A4B2-479A-8872-D7F6D2CD5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262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3619D8-2DF8-483C-B6DD-C09313595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814A8D-8FC0-4B64-9621-42F03FB8C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0573A6D-687C-48FC-B709-6DD5C8CED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0CD889B-5161-4BF7-BECC-E950C2B7D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2BB38BB-8B57-4FF3-AC3F-A6B0F167C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FBFB8DD-5076-4014-BE00-34CFD51F0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6858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139941-6BE6-4FC7-BB16-6E26B8B63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C1E9248-65E3-4156-9A11-1C4F2B81B9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97AC467-CDE9-41BE-92F6-8458E94A3B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CAFB968-F1AB-48BC-9238-CA61B5D55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3D0B802-0124-4B6F-A8A7-D2A4D0849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3436958-588E-4FD4-B713-E3BE3F964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491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A388081C-2DE7-425A-8727-E05DD05DD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C293625-1543-4814-98CE-FFEC0776F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D9EE9E3-A9E8-4DF2-BA15-C166B49D64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86E458D-36D9-4334-A8DC-AA972FB443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C05583C-1B0C-4B1F-A472-EDA4327361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1802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4" name="Rectangle 45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5" name="Freeform: Shape 47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66" name="Freeform: Shape 49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B0F650E-B6A9-4CBE-A405-BEEAFBC03E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tr-TR" sz="7200" b="1" dirty="0">
                <a:latin typeface="+mn-lt"/>
              </a:rPr>
              <a:t>TEMEL NETWORK </a:t>
            </a:r>
          </a:p>
        </p:txBody>
      </p:sp>
      <p:sp>
        <p:nvSpPr>
          <p:cNvPr id="67" name="Rectangle 51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0" name="Resim 29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23E5148E-06EA-4983-AB65-CC81C270FD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" y="6017818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951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4F519EA-836C-4E21-87EE-CE7AB01863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3E51905-F374-4E1A-97CF-B741584B74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26280"/>
            <a:ext cx="4449464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210685A-6235-45A7-850D-A6F555466E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3374" y="702944"/>
            <a:ext cx="5369325" cy="55869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13365397-2CEE-4999-994B-8D8B6D198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805" y="1345958"/>
            <a:ext cx="4193196" cy="4166085"/>
          </a:xfrm>
        </p:spPr>
        <p:txBody>
          <a:bodyPr>
            <a:normAutofit/>
          </a:bodyPr>
          <a:lstStyle/>
          <a:p>
            <a:r>
              <a:rPr lang="tr-TR" sz="4600" b="1" dirty="0">
                <a:latin typeface="+mn-lt"/>
              </a:rPr>
              <a:t>Multicast </a:t>
            </a:r>
            <a:r>
              <a:rPr lang="tr-TR" sz="4600" b="1" dirty="0" err="1">
                <a:latin typeface="+mn-lt"/>
              </a:rPr>
              <a:t>Filtering</a:t>
            </a:r>
            <a:endParaRPr lang="tr-TR" sz="4600" dirty="0">
              <a:latin typeface="+mn-lt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833A70A-9722-46F0-A5EB-C72F787470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5" name="Rectangle 2">
              <a:extLst>
                <a:ext uri="{FF2B5EF4-FFF2-40B4-BE49-F238E27FC236}">
                  <a16:creationId xmlns:a16="http://schemas.microsoft.com/office/drawing/2014/main" id="{0E424FCE-3213-4BEE-A1E8-B7E8AEA5A2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59">
              <a:extLst>
                <a:ext uri="{FF2B5EF4-FFF2-40B4-BE49-F238E27FC236}">
                  <a16:creationId xmlns:a16="http://schemas.microsoft.com/office/drawing/2014/main" id="{5EE95433-383A-45BD-BFCA-833B8F0AE4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2">
              <a:extLst>
                <a:ext uri="{FF2B5EF4-FFF2-40B4-BE49-F238E27FC236}">
                  <a16:creationId xmlns:a16="http://schemas.microsoft.com/office/drawing/2014/main" id="{2EEA944D-C4D5-48D7-804D-86BE8AFC86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4">
              <a:extLst>
                <a:ext uri="{FF2B5EF4-FFF2-40B4-BE49-F238E27FC236}">
                  <a16:creationId xmlns:a16="http://schemas.microsoft.com/office/drawing/2014/main" id="{F3FCE305-3F55-48BF-8549-01E0364C86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6">
              <a:extLst>
                <a:ext uri="{FF2B5EF4-FFF2-40B4-BE49-F238E27FC236}">
                  <a16:creationId xmlns:a16="http://schemas.microsoft.com/office/drawing/2014/main" id="{23D7F518-6C41-4C3F-9060-C9FE0B1D4C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2">
              <a:extLst>
                <a:ext uri="{FF2B5EF4-FFF2-40B4-BE49-F238E27FC236}">
                  <a16:creationId xmlns:a16="http://schemas.microsoft.com/office/drawing/2014/main" id="{3B93E94B-19C7-49C9-A135-582F72B1A2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59">
              <a:extLst>
                <a:ext uri="{FF2B5EF4-FFF2-40B4-BE49-F238E27FC236}">
                  <a16:creationId xmlns:a16="http://schemas.microsoft.com/office/drawing/2014/main" id="{FEF28287-3D78-44FC-8C53-70755EAF6F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2">
              <a:extLst>
                <a:ext uri="{FF2B5EF4-FFF2-40B4-BE49-F238E27FC236}">
                  <a16:creationId xmlns:a16="http://schemas.microsoft.com/office/drawing/2014/main" id="{2E8ECBA7-D5B5-48AD-9108-4EB4FB5AAF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69CDB17F-9370-4BDB-AF7D-0C10664AF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65D03FDE-4254-4CCB-ACA1-CCF9ED99A1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">
              <a:extLst>
                <a:ext uri="{FF2B5EF4-FFF2-40B4-BE49-F238E27FC236}">
                  <a16:creationId xmlns:a16="http://schemas.microsoft.com/office/drawing/2014/main" id="{406E5C16-E87A-48D6-808A-4E99A9FA2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59">
              <a:extLst>
                <a:ext uri="{FF2B5EF4-FFF2-40B4-BE49-F238E27FC236}">
                  <a16:creationId xmlns:a16="http://schemas.microsoft.com/office/drawing/2014/main" id="{DD6696B0-7715-471B-835A-DA4F6E0B54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62">
              <a:extLst>
                <a:ext uri="{FF2B5EF4-FFF2-40B4-BE49-F238E27FC236}">
                  <a16:creationId xmlns:a16="http://schemas.microsoft.com/office/drawing/2014/main" id="{7B7BE224-1A69-42AA-9C1C-29ADE08B27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64">
              <a:extLst>
                <a:ext uri="{FF2B5EF4-FFF2-40B4-BE49-F238E27FC236}">
                  <a16:creationId xmlns:a16="http://schemas.microsoft.com/office/drawing/2014/main" id="{F4CBB296-B6FF-43BA-A2F1-471A7D6A32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66">
              <a:extLst>
                <a:ext uri="{FF2B5EF4-FFF2-40B4-BE49-F238E27FC236}">
                  <a16:creationId xmlns:a16="http://schemas.microsoft.com/office/drawing/2014/main" id="{7B9B8F5E-97B1-4CC6-A25F-0406AF9F80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">
              <a:extLst>
                <a:ext uri="{FF2B5EF4-FFF2-40B4-BE49-F238E27FC236}">
                  <a16:creationId xmlns:a16="http://schemas.microsoft.com/office/drawing/2014/main" id="{9EB4DAA2-343C-4239-A2B2-D2412770B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59">
              <a:extLst>
                <a:ext uri="{FF2B5EF4-FFF2-40B4-BE49-F238E27FC236}">
                  <a16:creationId xmlns:a16="http://schemas.microsoft.com/office/drawing/2014/main" id="{8D6B2AAD-8F5E-4D57-B2E6-7DBB7953C6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2">
              <a:extLst>
                <a:ext uri="{FF2B5EF4-FFF2-40B4-BE49-F238E27FC236}">
                  <a16:creationId xmlns:a16="http://schemas.microsoft.com/office/drawing/2014/main" id="{9CE95F93-6BC5-4616-9F8D-B941B4B8F1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4">
              <a:extLst>
                <a:ext uri="{FF2B5EF4-FFF2-40B4-BE49-F238E27FC236}">
                  <a16:creationId xmlns:a16="http://schemas.microsoft.com/office/drawing/2014/main" id="{A8C3D8DE-DC76-487C-8C2A-7684D5C9E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66">
              <a:extLst>
                <a:ext uri="{FF2B5EF4-FFF2-40B4-BE49-F238E27FC236}">
                  <a16:creationId xmlns:a16="http://schemas.microsoft.com/office/drawing/2014/main" id="{56088CB5-E2A8-49A4-8AB5-6D5463E037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2">
              <a:extLst>
                <a:ext uri="{FF2B5EF4-FFF2-40B4-BE49-F238E27FC236}">
                  <a16:creationId xmlns:a16="http://schemas.microsoft.com/office/drawing/2014/main" id="{372F50F8-8B88-48EF-B21C-B5B2642621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59">
              <a:extLst>
                <a:ext uri="{FF2B5EF4-FFF2-40B4-BE49-F238E27FC236}">
                  <a16:creationId xmlns:a16="http://schemas.microsoft.com/office/drawing/2014/main" id="{37008499-DF9A-4230-BE00-35B862316E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2">
              <a:extLst>
                <a:ext uri="{FF2B5EF4-FFF2-40B4-BE49-F238E27FC236}">
                  <a16:creationId xmlns:a16="http://schemas.microsoft.com/office/drawing/2014/main" id="{BCEE48F0-E436-451D-A5FE-0D818D19E8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4">
              <a:extLst>
                <a:ext uri="{FF2B5EF4-FFF2-40B4-BE49-F238E27FC236}">
                  <a16:creationId xmlns:a16="http://schemas.microsoft.com/office/drawing/2014/main" id="{6852656E-1E8F-41F9-900D-8E8CC1B2B9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66">
              <a:extLst>
                <a:ext uri="{FF2B5EF4-FFF2-40B4-BE49-F238E27FC236}">
                  <a16:creationId xmlns:a16="http://schemas.microsoft.com/office/drawing/2014/main" id="{489DA605-39DD-45FD-9796-12A36B23B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0" name="İçerik Yer Tutucusu 39">
            <a:extLst>
              <a:ext uri="{FF2B5EF4-FFF2-40B4-BE49-F238E27FC236}">
                <a16:creationId xmlns:a16="http://schemas.microsoft.com/office/drawing/2014/main" id="{B60CF2B8-0211-4F73-B4C8-019A4D8E00A3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72825" y="1161787"/>
            <a:ext cx="6096000" cy="1549695"/>
          </a:xfrm>
          <a:prstGeom prst="rect">
            <a:avLst/>
          </a:prstGeo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D94F3F90-8DF6-4343-97FE-ECAA17917D07}"/>
              </a:ext>
            </a:extLst>
          </p:cNvPr>
          <p:cNvSpPr txBox="1"/>
          <p:nvPr/>
        </p:nvSpPr>
        <p:spPr>
          <a:xfrm>
            <a:off x="7481543" y="2788550"/>
            <a:ext cx="32116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b="1" dirty="0"/>
              <a:t>DGS-1210 Multicast </a:t>
            </a:r>
            <a:r>
              <a:rPr lang="tr-TR" sz="2000" b="1" dirty="0" err="1"/>
              <a:t>Filtering</a:t>
            </a:r>
            <a:endParaRPr lang="tr-TR" sz="2000" dirty="0"/>
          </a:p>
          <a:p>
            <a:endParaRPr lang="tr-TR" sz="2000" dirty="0"/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1C77EB2C-7B2B-49FF-A780-043778600257}"/>
              </a:ext>
            </a:extLst>
          </p:cNvPr>
          <p:cNvSpPr/>
          <p:nvPr/>
        </p:nvSpPr>
        <p:spPr>
          <a:xfrm>
            <a:off x="5812626" y="3637244"/>
            <a:ext cx="6096000" cy="2485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20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Forward</a:t>
            </a:r>
            <a:r>
              <a:rPr lang="tr-TR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0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Unregistered</a:t>
            </a:r>
            <a:r>
              <a:rPr lang="tr-TR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0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Groups</a:t>
            </a:r>
            <a:r>
              <a:rPr lang="tr-TR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Multicast yayın, kayıtlı gruptaki kayıt tablosuna göre iletilir, ancak kayıt dışı gruptaki (</a:t>
            </a:r>
            <a:r>
              <a:rPr lang="tr-TR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unregistered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groups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tr-TR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VLAN'ın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tüm portlarına taşınır.</a:t>
            </a:r>
            <a:endParaRPr lang="tr-T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20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Filter</a:t>
            </a:r>
            <a:r>
              <a:rPr lang="tr-TR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0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Unregistered</a:t>
            </a:r>
            <a:r>
              <a:rPr lang="tr-TR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0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Groups</a:t>
            </a:r>
            <a:r>
              <a:rPr lang="tr-TR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Kayıtlı grup, kayıt tablosuna göre yönlendirilir ve kayıt dışı grup (</a:t>
            </a:r>
            <a:r>
              <a:rPr lang="tr-TR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unregistered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groups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filtrelenir.</a:t>
            </a:r>
            <a:endParaRPr lang="tr-T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1" name="Resim 40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9DF2CCB7-1BAD-4B66-9389-0A22CC7294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0340" y="0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511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Başlık 3">
            <a:extLst>
              <a:ext uri="{FF2B5EF4-FFF2-40B4-BE49-F238E27FC236}">
                <a16:creationId xmlns:a16="http://schemas.microsoft.com/office/drawing/2014/main" id="{FDBEF10D-F165-4584-99F3-2F2A16109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8973" y="2017120"/>
            <a:ext cx="6394054" cy="282375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tr-TR" sz="6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Multicast </a:t>
            </a:r>
            <a:br>
              <a:rPr lang="tr-TR" sz="6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tr-TR" sz="6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&amp;</a:t>
            </a:r>
            <a:br>
              <a:rPr lang="tr-TR" sz="6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tr-TR" sz="6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IGMP</a:t>
            </a:r>
            <a:endParaRPr lang="en-US" sz="6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58597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Başlık 2">
            <a:extLst>
              <a:ext uri="{FF2B5EF4-FFF2-40B4-BE49-F238E27FC236}">
                <a16:creationId xmlns:a16="http://schemas.microsoft.com/office/drawing/2014/main" id="{75C7EB40-3A81-4C22-8C64-348E16B4A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solidFill>
                  <a:srgbClr val="FFFFFF"/>
                </a:solidFill>
                <a:latin typeface="+mn-lt"/>
              </a:rPr>
              <a:t>Multicast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3AF5C64-9CCC-4A81-BB35-E6CB89554B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424" y="2753936"/>
            <a:ext cx="10196848" cy="3448507"/>
          </a:xfrm>
        </p:spPr>
        <p:txBody>
          <a:bodyPr>
            <a:normAutofit fontScale="92500"/>
          </a:bodyPr>
          <a:lstStyle/>
          <a:p>
            <a:r>
              <a:rPr lang="tr-TR" dirty="0"/>
              <a:t>Bir grup cihaza veri göndermeye çoklu gönderim (</a:t>
            </a:r>
            <a:r>
              <a:rPr lang="tr-TR" dirty="0" err="1"/>
              <a:t>multicast</a:t>
            </a:r>
            <a:r>
              <a:rPr lang="tr-TR" dirty="0"/>
              <a:t>) denir. Grup adresleri kullanılarak, birden fazla cihazın tekil bir adresi dinlemesi (buradan veri beklemesi) sağlanmaktadır. Grup adresine bir </a:t>
            </a:r>
            <a:r>
              <a:rPr lang="tr-TR" dirty="0" err="1"/>
              <a:t>frame</a:t>
            </a:r>
            <a:r>
              <a:rPr lang="tr-TR" dirty="0"/>
              <a:t> iletildiğinde, bu grupta olan bütün cihazlar bu veriyi alacaktır.</a:t>
            </a:r>
          </a:p>
          <a:p>
            <a:endParaRPr lang="tr-TR" dirty="0"/>
          </a:p>
          <a:p>
            <a:r>
              <a:rPr lang="tr-TR" dirty="0"/>
              <a:t>Anahtar bir paketi aldığında, eğer </a:t>
            </a:r>
            <a:r>
              <a:rPr lang="tr-TR" dirty="0" err="1"/>
              <a:t>multicast’i</a:t>
            </a:r>
            <a:r>
              <a:rPr lang="tr-TR" dirty="0"/>
              <a:t> desteklemiyorsa, paketi gelen port haricinde bütün portlara iletecektir. Ağ anahtarlarında “IGMP </a:t>
            </a:r>
            <a:r>
              <a:rPr lang="tr-TR" dirty="0" err="1"/>
              <a:t>snooping</a:t>
            </a:r>
            <a:r>
              <a:rPr lang="tr-TR" dirty="0"/>
              <a:t>” ile çoklu gönderimin düzgün çalışması sağlanabilmektedir.</a:t>
            </a:r>
          </a:p>
          <a:p>
            <a:endParaRPr lang="tr-TR" sz="2000" dirty="0">
              <a:solidFill>
                <a:srgbClr val="000000"/>
              </a:solidFill>
            </a:endParaRPr>
          </a:p>
        </p:txBody>
      </p:sp>
      <p:pic>
        <p:nvPicPr>
          <p:cNvPr id="7" name="Resim 6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67AF0210-5E86-4FA4-9113-4B1E854DC2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4" y="6031320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580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775BB5B5-BE2B-49B2-A5D4-FD766D1AD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solidFill>
                  <a:srgbClr val="FFFFFF"/>
                </a:solidFill>
                <a:latin typeface="+mn-lt"/>
              </a:rPr>
              <a:t>IGMP (Internet </a:t>
            </a:r>
            <a:r>
              <a:rPr lang="tr-TR" sz="4000" b="1" dirty="0" err="1">
                <a:solidFill>
                  <a:srgbClr val="FFFFFF"/>
                </a:solidFill>
                <a:latin typeface="+mn-lt"/>
              </a:rPr>
              <a:t>Group</a:t>
            </a:r>
            <a:r>
              <a:rPr lang="tr-TR" sz="4000" b="1" dirty="0">
                <a:solidFill>
                  <a:srgbClr val="FFFFFF"/>
                </a:solidFill>
                <a:latin typeface="+mn-lt"/>
              </a:rPr>
              <a:t> Management Protocol)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B7D07B1-53F4-46E0-AF23-51237E957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/>
          </a:bodyPr>
          <a:lstStyle/>
          <a:p>
            <a:r>
              <a:rPr lang="tr-TR" dirty="0"/>
              <a:t>IGMP, </a:t>
            </a:r>
            <a:r>
              <a:rPr lang="tr-TR" dirty="0" err="1"/>
              <a:t>multicast</a:t>
            </a:r>
            <a:r>
              <a:rPr lang="tr-TR" dirty="0"/>
              <a:t> </a:t>
            </a:r>
            <a:r>
              <a:rPr lang="tr-TR" dirty="0" err="1"/>
              <a:t>üyerlerini</a:t>
            </a:r>
            <a:r>
              <a:rPr lang="tr-TR" dirty="0"/>
              <a:t> yönetmek için kullanılan bir protokoldür.</a:t>
            </a:r>
          </a:p>
          <a:p>
            <a:endParaRPr lang="tr-TR" dirty="0"/>
          </a:p>
          <a:p>
            <a:r>
              <a:rPr lang="tr-TR" dirty="0"/>
              <a:t>IGMP online </a:t>
            </a:r>
            <a:r>
              <a:rPr lang="tr-TR" dirty="0" err="1"/>
              <a:t>streaming</a:t>
            </a:r>
            <a:r>
              <a:rPr lang="tr-TR" dirty="0"/>
              <a:t> videolarda ve oyunlarda kullanılabilir. Bu tip uygulamaları desteklerken kaynaklarının daha verimli şekilde kullanılmasını sağlar.</a:t>
            </a:r>
          </a:p>
          <a:p>
            <a:endParaRPr lang="tr-TR" sz="2000" dirty="0">
              <a:solidFill>
                <a:srgbClr val="000000"/>
              </a:solidFill>
            </a:endParaRPr>
          </a:p>
        </p:txBody>
      </p:sp>
      <p:pic>
        <p:nvPicPr>
          <p:cNvPr id="6" name="Resim 5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EB3CF1E9-6B94-4351-BAD8-6621765E81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4" y="6031320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479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33B2F16D-4D1A-44E2-ABED-A326BE5B4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solidFill>
                  <a:srgbClr val="FFFFFF"/>
                </a:solidFill>
                <a:latin typeface="+mn-lt"/>
              </a:rPr>
              <a:t>IGMP </a:t>
            </a:r>
            <a:r>
              <a:rPr lang="tr-TR" sz="4000" b="1" dirty="0" err="1">
                <a:solidFill>
                  <a:srgbClr val="FFFFFF"/>
                </a:solidFill>
                <a:latin typeface="+mn-lt"/>
              </a:rPr>
              <a:t>Snooping</a:t>
            </a:r>
            <a:endParaRPr lang="tr-TR" sz="4000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21CA9A5-169C-4DAC-9F5C-66B1580AC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/>
          </a:bodyPr>
          <a:lstStyle/>
          <a:p>
            <a:endParaRPr lang="tr-TR" dirty="0"/>
          </a:p>
          <a:p>
            <a:r>
              <a:rPr lang="tr-TR" dirty="0"/>
              <a:t>IGMP </a:t>
            </a:r>
            <a:r>
              <a:rPr lang="tr-TR" dirty="0" err="1"/>
              <a:t>snooping</a:t>
            </a:r>
            <a:r>
              <a:rPr lang="tr-TR" dirty="0"/>
              <a:t> </a:t>
            </a:r>
            <a:r>
              <a:rPr lang="tr-TR" dirty="0" err="1"/>
              <a:t>hostların</a:t>
            </a:r>
            <a:r>
              <a:rPr lang="tr-TR" dirty="0"/>
              <a:t> katılmadığı gruplardan veri alınmasını engellemek amacıyla tasarlanmıştır. Dinleyicisi olmayan ağların veri akışından kendini muaf tutmayı amaçlar.</a:t>
            </a:r>
          </a:p>
          <a:p>
            <a:r>
              <a:rPr lang="tr-TR" dirty="0"/>
              <a:t>IGMP </a:t>
            </a:r>
            <a:r>
              <a:rPr lang="tr-TR" dirty="0" err="1"/>
              <a:t>Snooping</a:t>
            </a:r>
            <a:r>
              <a:rPr lang="tr-TR" dirty="0"/>
              <a:t> verinin sadece izleyicilerin olduğu yönde iletilmesini sağlar.</a:t>
            </a:r>
          </a:p>
        </p:txBody>
      </p:sp>
      <p:pic>
        <p:nvPicPr>
          <p:cNvPr id="9" name="Resim 8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76BC9DC7-FCA8-4E84-B71B-F9021A702F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4" y="6031320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2643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8E205B6D-CFDB-4370-8785-7575B14B9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032" y="2037134"/>
            <a:ext cx="5029201" cy="2760098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FFFFFF"/>
                </a:solidFill>
                <a:latin typeface="+mn-lt"/>
              </a:rPr>
              <a:t>IGMP </a:t>
            </a:r>
            <a:r>
              <a:rPr lang="tr-TR" b="1" dirty="0" err="1">
                <a:solidFill>
                  <a:srgbClr val="FFFFFF"/>
                </a:solidFill>
                <a:latin typeface="+mn-lt"/>
              </a:rPr>
              <a:t>Snooping</a:t>
            </a:r>
            <a:r>
              <a:rPr lang="tr-TR" b="1" dirty="0">
                <a:solidFill>
                  <a:srgbClr val="FFFFFF"/>
                </a:solidFill>
                <a:latin typeface="+mn-lt"/>
              </a:rPr>
              <a:t> Konfigürasyonu</a:t>
            </a:r>
          </a:p>
        </p:txBody>
      </p:sp>
      <p:pic>
        <p:nvPicPr>
          <p:cNvPr id="7" name="İçerik Yer Tutucusu 6">
            <a:extLst>
              <a:ext uri="{FF2B5EF4-FFF2-40B4-BE49-F238E27FC236}">
                <a16:creationId xmlns:a16="http://schemas.microsoft.com/office/drawing/2014/main" id="{071369F1-C3F3-4384-ADBC-4691E9316C54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561264" y="2037134"/>
            <a:ext cx="6364704" cy="2433711"/>
          </a:xfrm>
          <a:prstGeom prst="rect">
            <a:avLst/>
          </a:prstGeo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937E12D1-19B7-4B1B-9829-215F19E8BB18}"/>
              </a:ext>
            </a:extLst>
          </p:cNvPr>
          <p:cNvSpPr txBox="1"/>
          <p:nvPr/>
        </p:nvSpPr>
        <p:spPr>
          <a:xfrm>
            <a:off x="6613857" y="4597177"/>
            <a:ext cx="46505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b="1" dirty="0"/>
              <a:t>DGS-1210 IGMP </a:t>
            </a:r>
            <a:r>
              <a:rPr lang="tr-TR" sz="2000" b="1" dirty="0" err="1"/>
              <a:t>Snooping</a:t>
            </a:r>
            <a:r>
              <a:rPr lang="tr-TR" sz="2000" b="1" dirty="0"/>
              <a:t> Konfigürasyonu</a:t>
            </a:r>
            <a:endParaRPr lang="tr-TR" sz="2000" dirty="0"/>
          </a:p>
        </p:txBody>
      </p:sp>
      <p:pic>
        <p:nvPicPr>
          <p:cNvPr id="9" name="Resim 8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ADF3CFA9-D81D-4EA1-AC6B-8FFC5D723F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0340" y="0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0536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2EFE046B-0ECA-4B76-A418-06B17ED6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853" y="2053641"/>
            <a:ext cx="3961418" cy="2760098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FFFFFF"/>
                </a:solidFill>
                <a:latin typeface="+mn-lt"/>
              </a:rPr>
              <a:t>IGMP </a:t>
            </a:r>
            <a:r>
              <a:rPr lang="tr-TR" b="1" dirty="0" err="1">
                <a:solidFill>
                  <a:srgbClr val="FFFFFF"/>
                </a:solidFill>
                <a:latin typeface="+mn-lt"/>
              </a:rPr>
              <a:t>Snooping</a:t>
            </a:r>
            <a:r>
              <a:rPr lang="tr-TR" b="1" dirty="0">
                <a:solidFill>
                  <a:srgbClr val="FFFFFF"/>
                </a:solidFill>
                <a:latin typeface="+mn-lt"/>
              </a:rPr>
              <a:t> Konfigürasyonu</a:t>
            </a:r>
            <a:endParaRPr lang="tr-TR" dirty="0">
              <a:solidFill>
                <a:srgbClr val="FFFFFF"/>
              </a:solidFill>
              <a:latin typeface="+mn-lt"/>
            </a:endParaRPr>
          </a:p>
        </p:txBody>
      </p:sp>
      <p:pic>
        <p:nvPicPr>
          <p:cNvPr id="7" name="İçerik Yer Tutucusu 6">
            <a:extLst>
              <a:ext uri="{FF2B5EF4-FFF2-40B4-BE49-F238E27FC236}">
                <a16:creationId xmlns:a16="http://schemas.microsoft.com/office/drawing/2014/main" id="{7D71CBA8-6DFE-4790-B9C8-0F7D8A0757B1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515896" y="2177158"/>
            <a:ext cx="6548285" cy="2636581"/>
          </a:xfrm>
          <a:prstGeom prst="rect">
            <a:avLst/>
          </a:prstGeo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A930CB20-33B2-4C0B-86C2-2AA929E737B2}"/>
              </a:ext>
            </a:extLst>
          </p:cNvPr>
          <p:cNvSpPr txBox="1"/>
          <p:nvPr/>
        </p:nvSpPr>
        <p:spPr>
          <a:xfrm>
            <a:off x="6772459" y="4964699"/>
            <a:ext cx="4029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/>
              <a:t>DGS-1210 IGMP </a:t>
            </a:r>
            <a:r>
              <a:rPr lang="tr-TR" b="1" dirty="0" err="1"/>
              <a:t>Snooping</a:t>
            </a:r>
            <a:r>
              <a:rPr lang="tr-TR" b="1" dirty="0"/>
              <a:t> VLAN Ayarları</a:t>
            </a:r>
            <a:endParaRPr lang="tr-TR" dirty="0"/>
          </a:p>
        </p:txBody>
      </p:sp>
      <p:pic>
        <p:nvPicPr>
          <p:cNvPr id="9" name="Resim 8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AA6AE76C-7AEA-48DF-A4AB-4C10E00DED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0340" y="0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76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3EFE98AD-F7C5-4463-9C08-EBAFD1530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099" y="2048951"/>
            <a:ext cx="3988192" cy="2760098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FFFFFF"/>
                </a:solidFill>
                <a:latin typeface="+mn-lt"/>
              </a:rPr>
              <a:t>IGMP </a:t>
            </a:r>
            <a:r>
              <a:rPr lang="tr-TR" b="1" dirty="0" err="1">
                <a:solidFill>
                  <a:srgbClr val="FFFFFF"/>
                </a:solidFill>
                <a:latin typeface="+mn-lt"/>
              </a:rPr>
              <a:t>Snooping</a:t>
            </a:r>
            <a:r>
              <a:rPr lang="tr-TR" b="1" dirty="0">
                <a:solidFill>
                  <a:srgbClr val="FFFFFF"/>
                </a:solidFill>
                <a:latin typeface="+mn-lt"/>
              </a:rPr>
              <a:t> Konfigürasyonu</a:t>
            </a:r>
            <a:endParaRPr lang="tr-TR" dirty="0">
              <a:solidFill>
                <a:srgbClr val="FFFFFF"/>
              </a:solidFill>
              <a:latin typeface="+mn-lt"/>
            </a:endParaRPr>
          </a:p>
        </p:txBody>
      </p:sp>
      <p:pic>
        <p:nvPicPr>
          <p:cNvPr id="7" name="İçerik Yer Tutucusu 6">
            <a:extLst>
              <a:ext uri="{FF2B5EF4-FFF2-40B4-BE49-F238E27FC236}">
                <a16:creationId xmlns:a16="http://schemas.microsoft.com/office/drawing/2014/main" id="{E5EAF725-9B3D-4B2B-870F-B704F3EB89DE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641145" y="3026742"/>
            <a:ext cx="6273755" cy="1446784"/>
          </a:xfrm>
          <a:prstGeom prst="rect">
            <a:avLst/>
          </a:prstGeo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1D8F24CD-2648-4280-8EB3-9915F0D6F38A}"/>
              </a:ext>
            </a:extLst>
          </p:cNvPr>
          <p:cNvSpPr txBox="1"/>
          <p:nvPr/>
        </p:nvSpPr>
        <p:spPr>
          <a:xfrm>
            <a:off x="7469945" y="4624383"/>
            <a:ext cx="28547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/>
              <a:t>DGS-1210 Multicast Tablosu</a:t>
            </a:r>
            <a:endParaRPr lang="tr-TR" dirty="0"/>
          </a:p>
        </p:txBody>
      </p:sp>
      <p:pic>
        <p:nvPicPr>
          <p:cNvPr id="9" name="Resim 8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929480A8-FE0D-4146-8B5C-8358CF8879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0340" y="0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913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64F519EA-836C-4E21-87EE-CE7AB01863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3E51905-F374-4E1A-97CF-B741584B74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26280"/>
            <a:ext cx="4449464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210685A-6235-45A7-850D-A6F555466E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3374" y="702944"/>
            <a:ext cx="5369325" cy="55869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0AC412B4-0DEE-4461-BEE4-EFDFE953D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805" y="1345958"/>
            <a:ext cx="4193196" cy="4166085"/>
          </a:xfrm>
        </p:spPr>
        <p:txBody>
          <a:bodyPr>
            <a:normAutofit/>
          </a:bodyPr>
          <a:lstStyle/>
          <a:p>
            <a:r>
              <a:rPr lang="tr-TR" sz="4600" b="1" dirty="0">
                <a:latin typeface="+mn-lt"/>
              </a:rPr>
              <a:t>Multicast </a:t>
            </a:r>
            <a:r>
              <a:rPr lang="tr-TR" sz="4600" b="1" dirty="0" err="1">
                <a:latin typeface="+mn-lt"/>
              </a:rPr>
              <a:t>Filtering</a:t>
            </a:r>
            <a:r>
              <a:rPr lang="tr-TR" sz="4600" b="1" dirty="0">
                <a:latin typeface="+mn-lt"/>
              </a:rPr>
              <a:t>  </a:t>
            </a:r>
            <a:br>
              <a:rPr lang="tr-TR" sz="4600" dirty="0"/>
            </a:br>
            <a:endParaRPr lang="tr-TR" sz="4600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C833A70A-9722-46F0-A5EB-C72F787470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2" name="Rectangle 2">
              <a:extLst>
                <a:ext uri="{FF2B5EF4-FFF2-40B4-BE49-F238E27FC236}">
                  <a16:creationId xmlns:a16="http://schemas.microsoft.com/office/drawing/2014/main" id="{0E424FCE-3213-4BEE-A1E8-B7E8AEA5A2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59">
              <a:extLst>
                <a:ext uri="{FF2B5EF4-FFF2-40B4-BE49-F238E27FC236}">
                  <a16:creationId xmlns:a16="http://schemas.microsoft.com/office/drawing/2014/main" id="{5EE95433-383A-45BD-BFCA-833B8F0AE4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2">
              <a:extLst>
                <a:ext uri="{FF2B5EF4-FFF2-40B4-BE49-F238E27FC236}">
                  <a16:creationId xmlns:a16="http://schemas.microsoft.com/office/drawing/2014/main" id="{2EEA944D-C4D5-48D7-804D-86BE8AFC86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F3FCE305-3F55-48BF-8549-01E0364C86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23D7F518-6C41-4C3F-9060-C9FE0B1D4C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">
              <a:extLst>
                <a:ext uri="{FF2B5EF4-FFF2-40B4-BE49-F238E27FC236}">
                  <a16:creationId xmlns:a16="http://schemas.microsoft.com/office/drawing/2014/main" id="{3B93E94B-19C7-49C9-A135-582F72B1A2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59">
              <a:extLst>
                <a:ext uri="{FF2B5EF4-FFF2-40B4-BE49-F238E27FC236}">
                  <a16:creationId xmlns:a16="http://schemas.microsoft.com/office/drawing/2014/main" id="{FEF28287-3D78-44FC-8C53-70755EAF6F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62">
              <a:extLst>
                <a:ext uri="{FF2B5EF4-FFF2-40B4-BE49-F238E27FC236}">
                  <a16:creationId xmlns:a16="http://schemas.microsoft.com/office/drawing/2014/main" id="{2E8ECBA7-D5B5-48AD-9108-4EB4FB5AAF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64">
              <a:extLst>
                <a:ext uri="{FF2B5EF4-FFF2-40B4-BE49-F238E27FC236}">
                  <a16:creationId xmlns:a16="http://schemas.microsoft.com/office/drawing/2014/main" id="{69CDB17F-9370-4BDB-AF7D-0C10664AF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6">
              <a:extLst>
                <a:ext uri="{FF2B5EF4-FFF2-40B4-BE49-F238E27FC236}">
                  <a16:creationId xmlns:a16="http://schemas.microsoft.com/office/drawing/2014/main" id="{65D03FDE-4254-4CCB-ACA1-CCF9ED99A1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2">
              <a:extLst>
                <a:ext uri="{FF2B5EF4-FFF2-40B4-BE49-F238E27FC236}">
                  <a16:creationId xmlns:a16="http://schemas.microsoft.com/office/drawing/2014/main" id="{406E5C16-E87A-48D6-808A-4E99A9FA2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59">
              <a:extLst>
                <a:ext uri="{FF2B5EF4-FFF2-40B4-BE49-F238E27FC236}">
                  <a16:creationId xmlns:a16="http://schemas.microsoft.com/office/drawing/2014/main" id="{DD6696B0-7715-471B-835A-DA4F6E0B54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62">
              <a:extLst>
                <a:ext uri="{FF2B5EF4-FFF2-40B4-BE49-F238E27FC236}">
                  <a16:creationId xmlns:a16="http://schemas.microsoft.com/office/drawing/2014/main" id="{7B7BE224-1A69-42AA-9C1C-29ADE08B27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64">
              <a:extLst>
                <a:ext uri="{FF2B5EF4-FFF2-40B4-BE49-F238E27FC236}">
                  <a16:creationId xmlns:a16="http://schemas.microsoft.com/office/drawing/2014/main" id="{F4CBB296-B6FF-43BA-A2F1-471A7D6A32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6">
              <a:extLst>
                <a:ext uri="{FF2B5EF4-FFF2-40B4-BE49-F238E27FC236}">
                  <a16:creationId xmlns:a16="http://schemas.microsoft.com/office/drawing/2014/main" id="{7B9B8F5E-97B1-4CC6-A25F-0406AF9F80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2">
              <a:extLst>
                <a:ext uri="{FF2B5EF4-FFF2-40B4-BE49-F238E27FC236}">
                  <a16:creationId xmlns:a16="http://schemas.microsoft.com/office/drawing/2014/main" id="{9EB4DAA2-343C-4239-A2B2-D2412770B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59">
              <a:extLst>
                <a:ext uri="{FF2B5EF4-FFF2-40B4-BE49-F238E27FC236}">
                  <a16:creationId xmlns:a16="http://schemas.microsoft.com/office/drawing/2014/main" id="{8D6B2AAD-8F5E-4D57-B2E6-7DBB7953C6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62">
              <a:extLst>
                <a:ext uri="{FF2B5EF4-FFF2-40B4-BE49-F238E27FC236}">
                  <a16:creationId xmlns:a16="http://schemas.microsoft.com/office/drawing/2014/main" id="{9CE95F93-6BC5-4616-9F8D-B941B4B8F1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64">
              <a:extLst>
                <a:ext uri="{FF2B5EF4-FFF2-40B4-BE49-F238E27FC236}">
                  <a16:creationId xmlns:a16="http://schemas.microsoft.com/office/drawing/2014/main" id="{A8C3D8DE-DC76-487C-8C2A-7684D5C9E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6">
              <a:extLst>
                <a:ext uri="{FF2B5EF4-FFF2-40B4-BE49-F238E27FC236}">
                  <a16:creationId xmlns:a16="http://schemas.microsoft.com/office/drawing/2014/main" id="{56088CB5-E2A8-49A4-8AB5-6D5463E037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2">
              <a:extLst>
                <a:ext uri="{FF2B5EF4-FFF2-40B4-BE49-F238E27FC236}">
                  <a16:creationId xmlns:a16="http://schemas.microsoft.com/office/drawing/2014/main" id="{372F50F8-8B88-48EF-B21C-B5B2642621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59">
              <a:extLst>
                <a:ext uri="{FF2B5EF4-FFF2-40B4-BE49-F238E27FC236}">
                  <a16:creationId xmlns:a16="http://schemas.microsoft.com/office/drawing/2014/main" id="{37008499-DF9A-4230-BE00-35B862316E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62">
              <a:extLst>
                <a:ext uri="{FF2B5EF4-FFF2-40B4-BE49-F238E27FC236}">
                  <a16:creationId xmlns:a16="http://schemas.microsoft.com/office/drawing/2014/main" id="{BCEE48F0-E436-451D-A5FE-0D818D19E8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64">
              <a:extLst>
                <a:ext uri="{FF2B5EF4-FFF2-40B4-BE49-F238E27FC236}">
                  <a16:creationId xmlns:a16="http://schemas.microsoft.com/office/drawing/2014/main" id="{6852656E-1E8F-41F9-900D-8E8CC1B2B9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6">
              <a:extLst>
                <a:ext uri="{FF2B5EF4-FFF2-40B4-BE49-F238E27FC236}">
                  <a16:creationId xmlns:a16="http://schemas.microsoft.com/office/drawing/2014/main" id="{489DA605-39DD-45FD-9796-12A36B23B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74773FF-83AB-4434-8D6E-D067C2127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4476" y="2193776"/>
            <a:ext cx="5369326" cy="2533930"/>
          </a:xfrm>
        </p:spPr>
        <p:txBody>
          <a:bodyPr anchor="ctr">
            <a:normAutofit/>
          </a:bodyPr>
          <a:lstStyle/>
          <a:p>
            <a:r>
              <a:rPr lang="tr-TR" sz="2200" dirty="0"/>
              <a:t>Multicast </a:t>
            </a:r>
            <a:r>
              <a:rPr lang="tr-TR" sz="2200" dirty="0" err="1"/>
              <a:t>filtering</a:t>
            </a:r>
            <a:r>
              <a:rPr lang="tr-TR" sz="2200" dirty="0"/>
              <a:t>, bir </a:t>
            </a:r>
            <a:r>
              <a:rPr lang="tr-TR" sz="2200" dirty="0" err="1"/>
              <a:t>hostun</a:t>
            </a:r>
            <a:r>
              <a:rPr lang="tr-TR" sz="2200" dirty="0"/>
              <a:t> ait olabileceği </a:t>
            </a:r>
            <a:r>
              <a:rPr lang="tr-TR" sz="2200" dirty="0" err="1"/>
              <a:t>multicast</a:t>
            </a:r>
            <a:r>
              <a:rPr lang="tr-TR" sz="2200" dirty="0"/>
              <a:t> gruplarını denetlemeyi sağlar. IP </a:t>
            </a:r>
            <a:r>
              <a:rPr lang="tr-TR" sz="2200" dirty="0" err="1"/>
              <a:t>multicast</a:t>
            </a:r>
            <a:r>
              <a:rPr lang="tr-TR" sz="2200" dirty="0"/>
              <a:t> profillerini (IGMP profilleri vs.) yapılandırarak ve bunları ayrı </a:t>
            </a:r>
            <a:r>
              <a:rPr lang="tr-TR" sz="2200" dirty="0" err="1"/>
              <a:t>VLAN’lar</a:t>
            </a:r>
            <a:r>
              <a:rPr lang="tr-TR" sz="2200" dirty="0"/>
              <a:t> ile ilişkilendirerek </a:t>
            </a:r>
            <a:r>
              <a:rPr lang="tr-TR" sz="2200" dirty="0" err="1"/>
              <a:t>VLAN’ın</a:t>
            </a:r>
            <a:r>
              <a:rPr lang="tr-TR" sz="2200" dirty="0"/>
              <a:t> portları temel alınarak </a:t>
            </a:r>
            <a:r>
              <a:rPr lang="tr-TR" sz="2200" dirty="0" err="1"/>
              <a:t>multicast</a:t>
            </a:r>
            <a:r>
              <a:rPr lang="tr-TR" sz="2200" dirty="0"/>
              <a:t> bağlantıları filtrelenebilir. </a:t>
            </a:r>
          </a:p>
          <a:p>
            <a:endParaRPr lang="tr-TR" sz="2200" dirty="0"/>
          </a:p>
        </p:txBody>
      </p:sp>
      <p:pic>
        <p:nvPicPr>
          <p:cNvPr id="48" name="Resim 47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EC5DF0B8-0544-4ADE-B8C4-00F8BBD017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0340" y="0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227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258</Words>
  <Application>Microsoft Office PowerPoint</Application>
  <PresentationFormat>Geniş ekran</PresentationFormat>
  <Paragraphs>26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TEMEL NETWORK </vt:lpstr>
      <vt:lpstr>Multicast  &amp; IGMP</vt:lpstr>
      <vt:lpstr>Multicast</vt:lpstr>
      <vt:lpstr>IGMP (Internet Group Management Protocol)</vt:lpstr>
      <vt:lpstr>IGMP Snooping</vt:lpstr>
      <vt:lpstr>IGMP Snooping Konfigürasyonu</vt:lpstr>
      <vt:lpstr>IGMP Snooping Konfigürasyonu</vt:lpstr>
      <vt:lpstr>IGMP Snooping Konfigürasyonu</vt:lpstr>
      <vt:lpstr>Multicast Filtering   </vt:lpstr>
      <vt:lpstr>Multicast Filtering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NETWORK</dc:title>
  <dc:creator>Ruken KART</dc:creator>
  <cp:lastModifiedBy>Windows Kullanıcısı</cp:lastModifiedBy>
  <cp:revision>8</cp:revision>
  <dcterms:created xsi:type="dcterms:W3CDTF">2020-04-08T22:15:49Z</dcterms:created>
  <dcterms:modified xsi:type="dcterms:W3CDTF">2020-05-14T12:09:33Z</dcterms:modified>
</cp:coreProperties>
</file>