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31115" y="1099820"/>
            <a:ext cx="12130405" cy="3036570"/>
          </a:xfrm>
        </p:spPr>
        <p:txBody>
          <a:bodyPr/>
          <a:p>
            <a:br>
              <a:rPr lang="tr-TR" altLang="en-US" sz="4400" b="1">
                <a:solidFill>
                  <a:schemeClr val="tx1"/>
                </a:solidFill>
                <a:sym typeface="+mn-ea"/>
              </a:rPr>
            </a:br>
            <a:br>
              <a:rPr lang="tr-TR" altLang="en-US" sz="4400" b="1">
                <a:solidFill>
                  <a:schemeClr val="tx1"/>
                </a:solidFill>
                <a:sym typeface="+mn-ea"/>
              </a:rPr>
            </a:br>
            <a:r>
              <a:rPr lang="tr-TR" altLang="en-US" sz="4400" b="1">
                <a:solidFill>
                  <a:schemeClr val="tx1"/>
                </a:solidFill>
                <a:sym typeface="+mn-ea"/>
              </a:rPr>
              <a:t>KONAKLAMA İŞLETMELERİNDE MALİYET ANALİZİ</a:t>
            </a:r>
            <a:br>
              <a:rPr lang="tr-TR" altLang="en-US" sz="4400" b="1">
                <a:solidFill>
                  <a:schemeClr val="tx1"/>
                </a:solidFill>
                <a:sym typeface="+mn-ea"/>
              </a:rPr>
            </a:br>
            <a:br>
              <a:rPr lang="en-US"/>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90500"/>
            <a:ext cx="12145645" cy="582930"/>
          </a:xfrm>
        </p:spPr>
        <p:txBody>
          <a:bodyPr/>
          <a:p>
            <a:pPr algn="ctr"/>
            <a:r>
              <a:rPr lang="en-US" sz="3200" b="1">
                <a:solidFill>
                  <a:srgbClr val="FF0000"/>
                </a:solidFill>
                <a:latin typeface="Times New Roman" panose="02020603050405020304" charset="0"/>
              </a:rPr>
              <a:t>Denetleme Açısından Maliyet Kavramları</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23495" y="1174750"/>
            <a:ext cx="12145645" cy="5622290"/>
          </a:xfrm>
        </p:spPr>
        <p:txBody>
          <a:bodyPr/>
          <a:p>
            <a:pPr marL="0" indent="0">
              <a:buNone/>
            </a:pPr>
            <a:endParaRPr lang="en-US" sz="2400" b="1" u="sng">
              <a:latin typeface="Times New Roman" panose="02020603050405020304" charset="0"/>
            </a:endParaRPr>
          </a:p>
          <a:p>
            <a:pPr marL="0" indent="0">
              <a:buNone/>
            </a:pPr>
            <a:r>
              <a:rPr lang="en-US" sz="2400" b="1" u="sng">
                <a:latin typeface="Times New Roman" panose="02020603050405020304" charset="0"/>
              </a:rPr>
              <a:t>1. Denetlenemeyen Maliyetler:</a:t>
            </a:r>
            <a:r>
              <a:rPr lang="en-US" sz="2400">
                <a:latin typeface="Times New Roman" panose="02020603050405020304" charset="0"/>
              </a:rPr>
              <a:t> Bir bölüm yöneticisinin kararlarından ya da hareketlerinden önemli ölçüde etkilenmeyen maliyetlere denetlenemeyene maliyetler denir.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u="sng">
                <a:latin typeface="Times New Roman" panose="02020603050405020304" charset="0"/>
              </a:rPr>
              <a:t>2. Denetlenebilir Maliyetler: </a:t>
            </a:r>
            <a:r>
              <a:rPr lang="en-US" sz="2400">
                <a:latin typeface="Times New Roman" panose="02020603050405020304" charset="0"/>
              </a:rPr>
              <a:t>Belli bir süre içerisinde bir bölüm yöneticisinin karar ve hareketlerinden önemli ölçüde etkilenen maliyetlerdir. </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190500"/>
            <a:ext cx="12187555" cy="582930"/>
          </a:xfrm>
        </p:spPr>
        <p:txBody>
          <a:bodyPr/>
          <a:p>
            <a:pPr algn="ctr"/>
            <a:r>
              <a:rPr lang="en-US" sz="3200" b="1">
                <a:solidFill>
                  <a:srgbClr val="FF0000"/>
                </a:solidFill>
                <a:latin typeface="Times New Roman" panose="02020603050405020304" charset="0"/>
              </a:rPr>
              <a:t>Yüklenme Biçimine Göre Maliyet Kavramları</a:t>
            </a:r>
            <a:r>
              <a:rPr lang="en-US"/>
              <a:t> </a:t>
            </a:r>
            <a:endParaRPr lang="en-US"/>
          </a:p>
        </p:txBody>
      </p:sp>
      <p:sp>
        <p:nvSpPr>
          <p:cNvPr id="3" name="Content Placeholder 2"/>
          <p:cNvSpPr>
            <a:spLocks noGrp="1"/>
          </p:cNvSpPr>
          <p:nvPr>
            <p:ph idx="1"/>
          </p:nvPr>
        </p:nvSpPr>
        <p:spPr>
          <a:xfrm>
            <a:off x="163830" y="922655"/>
            <a:ext cx="12061190" cy="5888990"/>
          </a:xfrm>
        </p:spPr>
        <p:txBody>
          <a:bodyPr/>
          <a:p>
            <a:pPr marL="0" indent="0">
              <a:buNone/>
            </a:pPr>
            <a:endParaRPr lang="en-US" sz="2400" b="1" u="sng">
              <a:latin typeface="Times New Roman" panose="02020603050405020304" charset="0"/>
            </a:endParaRPr>
          </a:p>
          <a:p>
            <a:pPr marL="0" indent="0">
              <a:buNone/>
            </a:pPr>
            <a:endParaRPr lang="en-US" sz="2400" b="1" u="sng">
              <a:latin typeface="Times New Roman" panose="02020603050405020304" charset="0"/>
            </a:endParaRPr>
          </a:p>
          <a:p>
            <a:pPr marL="0" indent="0">
              <a:buNone/>
            </a:pPr>
            <a:r>
              <a:rPr lang="en-US" sz="2400" b="1" u="sng">
                <a:latin typeface="Times New Roman" panose="02020603050405020304" charset="0"/>
              </a:rPr>
              <a:t>1. Doğrudan Maliyetler: </a:t>
            </a:r>
            <a:r>
              <a:rPr lang="en-US" sz="2400">
                <a:latin typeface="Times New Roman" panose="02020603050405020304" charset="0"/>
              </a:rPr>
              <a:t>Belli bir bölümün ya da bölüm yöneticisinin sorumluluğu altında oluşan satışlar arttıkça yükselen azaldıkça azalan maliyetlerdir.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b="1" u="sng">
              <a:latin typeface="Times New Roman" panose="02020603050405020304" charset="0"/>
            </a:endParaRPr>
          </a:p>
          <a:p>
            <a:pPr marL="0" indent="0">
              <a:buNone/>
            </a:pPr>
            <a:r>
              <a:rPr lang="en-US" sz="2400" b="1" u="sng">
                <a:latin typeface="Times New Roman" panose="02020603050405020304" charset="0"/>
              </a:rPr>
              <a:t>2. Dolaylı Maliyetler: </a:t>
            </a:r>
            <a:r>
              <a:rPr lang="en-US" sz="2400">
                <a:latin typeface="Times New Roman" panose="02020603050405020304" charset="0"/>
              </a:rPr>
              <a:t>Belirli bir bölüm ya da alanla kolayca tanımlanamayan dolayısıyla özel bir bölüme yüklenemeyen maliyetlerdir.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79375" y="93345"/>
            <a:ext cx="12159615" cy="930910"/>
          </a:xfrm>
        </p:spPr>
        <p:txBody>
          <a:bodyPr/>
          <a:p>
            <a:pPr algn="ctr"/>
            <a:r>
              <a:rPr lang="en-US" sz="3200" b="1">
                <a:solidFill>
                  <a:srgbClr val="FF0000"/>
                </a:solidFill>
                <a:latin typeface="Times New Roman" panose="02020603050405020304" charset="0"/>
              </a:rPr>
              <a:t>Dönem Gelirlerine Yüklenmesindeki Zamanlamaya Göre Maliyet Kavramları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80010" y="1174750"/>
            <a:ext cx="12033250" cy="5748655"/>
          </a:xfrm>
        </p:spPr>
        <p:txBody>
          <a:bodyPr/>
          <a:p>
            <a:pPr marL="0" indent="0">
              <a:buNone/>
            </a:pPr>
            <a:endParaRPr lang="en-US" sz="2400" b="1" u="sng">
              <a:latin typeface="Times New Roman" panose="02020603050405020304" charset="0"/>
            </a:endParaRPr>
          </a:p>
          <a:p>
            <a:pPr marL="0" indent="0">
              <a:buNone/>
            </a:pPr>
            <a:endParaRPr lang="en-US" sz="2400" b="1" u="sng">
              <a:latin typeface="Times New Roman" panose="02020603050405020304" charset="0"/>
            </a:endParaRPr>
          </a:p>
          <a:p>
            <a:pPr marL="0" indent="0">
              <a:buNone/>
            </a:pPr>
            <a:r>
              <a:rPr lang="en-US" sz="2400" b="1" u="sng">
                <a:latin typeface="Times New Roman" panose="02020603050405020304" charset="0"/>
              </a:rPr>
              <a:t>1. Ürün Maliyetleri: </a:t>
            </a:r>
            <a:r>
              <a:rPr lang="en-US" sz="2400">
                <a:latin typeface="Times New Roman" panose="02020603050405020304" charset="0"/>
              </a:rPr>
              <a:t>Üretilen mal ve hizmetlerden bütünlenen tek bir birimlik ürünü oluşturan girdilerin maliyetlerine topluca ürün maliyeti denir.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b="1" u="sng">
              <a:latin typeface="Times New Roman" panose="02020603050405020304" charset="0"/>
            </a:endParaRPr>
          </a:p>
          <a:p>
            <a:pPr marL="0" indent="0">
              <a:buNone/>
            </a:pPr>
            <a:r>
              <a:rPr lang="en-US" sz="2400" b="1" u="sng">
                <a:latin typeface="Times New Roman" panose="02020603050405020304" charset="0"/>
              </a:rPr>
              <a:t> 2. Dönem Maliyetleri:</a:t>
            </a:r>
            <a:r>
              <a:rPr lang="en-US" sz="2400">
                <a:latin typeface="Times New Roman" panose="02020603050405020304" charset="0"/>
              </a:rPr>
              <a:t> Belirli bir dönemde doğrudan doğruya mal ve hizmet üretimine girmeyen ve bu nedenle de oluştukları dönemin karının saptanmasında topluca dikkate alınan giderlere denir. </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2710" y="190500"/>
            <a:ext cx="12104370" cy="582930"/>
          </a:xfrm>
        </p:spPr>
        <p:txBody>
          <a:bodyPr/>
          <a:p>
            <a:pPr algn="ctr"/>
            <a:r>
              <a:rPr lang="en-US" sz="3200" b="1">
                <a:solidFill>
                  <a:srgbClr val="FF0000"/>
                </a:solidFill>
                <a:latin typeface="Times New Roman" panose="02020603050405020304" charset="0"/>
              </a:rPr>
              <a:t>İşlevsel Açıdan Maliyet Kavramları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92710" y="774065"/>
            <a:ext cx="12104370" cy="6051550"/>
          </a:xfrm>
        </p:spPr>
        <p:txBody>
          <a:bodyPr/>
          <a:p>
            <a:pPr marL="0" indent="0">
              <a:buNone/>
            </a:pPr>
            <a:r>
              <a:rPr lang="en-US" sz="2400" b="1" u="sng">
                <a:latin typeface="Times New Roman" panose="02020603050405020304" charset="0"/>
              </a:rPr>
              <a:t>1. Tedarik Maliyetleri: </a:t>
            </a:r>
            <a:r>
              <a:rPr lang="en-US" sz="2400">
                <a:latin typeface="Times New Roman" panose="02020603050405020304" charset="0"/>
              </a:rPr>
              <a:t>Hammadde, malzeme gibi mal üretimi için geçerli olan girdiler, yalnızca finansal olanakların varlığını gerektiren ve para ile ifade edilebilen özverilerdir. </a:t>
            </a:r>
            <a:endParaRPr lang="en-US" sz="2400">
              <a:latin typeface="Times New Roman" panose="02020603050405020304" charset="0"/>
            </a:endParaRPr>
          </a:p>
          <a:p>
            <a:pPr marL="0" indent="0">
              <a:buNone/>
            </a:pPr>
            <a:endParaRPr lang="en-US" sz="2400" b="1" u="sng">
              <a:latin typeface="Times New Roman" panose="02020603050405020304" charset="0"/>
            </a:endParaRPr>
          </a:p>
          <a:p>
            <a:pPr marL="0" indent="0">
              <a:buNone/>
            </a:pPr>
            <a:r>
              <a:rPr lang="en-US" sz="2400" b="1" u="sng">
                <a:latin typeface="Times New Roman" panose="02020603050405020304" charset="0"/>
              </a:rPr>
              <a:t>2</a:t>
            </a:r>
            <a:r>
              <a:rPr lang="tr-TR" altLang="en-US" sz="2400" b="1" u="sng">
                <a:latin typeface="Times New Roman" panose="02020603050405020304" charset="0"/>
              </a:rPr>
              <a:t>. </a:t>
            </a:r>
            <a:r>
              <a:rPr lang="en-US" sz="2400" b="1" u="sng">
                <a:latin typeface="Times New Roman" panose="02020603050405020304" charset="0"/>
              </a:rPr>
              <a:t>Üretim Maliyetleri: </a:t>
            </a:r>
            <a:r>
              <a:rPr lang="en-US" sz="2400">
                <a:latin typeface="Times New Roman" panose="02020603050405020304" charset="0"/>
              </a:rPr>
              <a:t>Mal ve hizmetlerin üretiminin başlangıç aşamasından bu üretimin tamamlandığı aşamaya kadar olan bir üretim süreci içerisinde katlanılan para ile ifade edilebilen özveriye denir. </a:t>
            </a:r>
            <a:endParaRPr lang="en-US" sz="2400">
              <a:latin typeface="Times New Roman" panose="02020603050405020304" charset="0"/>
            </a:endParaRPr>
          </a:p>
          <a:p>
            <a:pPr marL="0" indent="0">
              <a:buNone/>
            </a:pPr>
            <a:endParaRPr lang="en-US" sz="2400">
              <a:latin typeface="Times New Roman" panose="02020603050405020304" charset="0"/>
            </a:endParaRPr>
          </a:p>
          <a:p>
            <a:r>
              <a:rPr lang="en-US" sz="2400" u="sng">
                <a:latin typeface="Times New Roman" panose="02020603050405020304" charset="0"/>
              </a:rPr>
              <a:t> Doğrudan Malzeme Maliyetleri: </a:t>
            </a:r>
            <a:r>
              <a:rPr lang="en-US" sz="2400">
                <a:latin typeface="Times New Roman" panose="02020603050405020304" charset="0"/>
              </a:rPr>
              <a:t>Mal ve hizmetlerin üretilmesi sürecinde tüketilen, fiziksel olarak mal ve hizmetlerle birleştiği için mal ve hizmetlere kolayca yüklenebilen malzemelerin maliyetlerine doğrudan malzeme maliyeti denir.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26035"/>
            <a:ext cx="12159615" cy="6837680"/>
          </a:xfrm>
        </p:spPr>
        <p:txBody>
          <a:bodyPr/>
          <a:p>
            <a:r>
              <a:rPr lang="en-US" sz="2400" u="sng">
                <a:latin typeface="Times New Roman" panose="02020603050405020304" charset="0"/>
              </a:rPr>
              <a:t> Doğrudan İşçilik Maliyetleri:</a:t>
            </a:r>
            <a:r>
              <a:rPr lang="en-US" sz="2400">
                <a:latin typeface="Times New Roman" panose="02020603050405020304" charset="0"/>
              </a:rPr>
              <a:t> Bitmiş belirli bir ürün üzerinde doğrudan çalışmış olan işgörenlerin oluşturdukları maliyete denir. </a:t>
            </a:r>
            <a:endParaRPr lang="en-US" sz="2400">
              <a:latin typeface="Times New Roman" panose="02020603050405020304" charset="0"/>
            </a:endParaRPr>
          </a:p>
          <a:p>
            <a:endParaRPr lang="en-US" sz="2400">
              <a:latin typeface="Times New Roman" panose="02020603050405020304" charset="0"/>
            </a:endParaRPr>
          </a:p>
          <a:p>
            <a:r>
              <a:rPr lang="en-US" sz="2400" u="sng">
                <a:latin typeface="Times New Roman" panose="02020603050405020304" charset="0"/>
              </a:rPr>
              <a:t>Genel Üretim Giderleri:</a:t>
            </a:r>
            <a:r>
              <a:rPr lang="en-US" sz="2400">
                <a:latin typeface="Times New Roman" panose="02020603050405020304" charset="0"/>
              </a:rPr>
              <a:t> Üretimle ilgili olmakla birlikte doğrudan işcilik ve doğrudan malzeme maliyetleri dışında kalan diğer üretim ile ilgili giderlere denir. Bu gider grubuna da değişken genel üretim gideri ve değişmez genel üretim gideri olarak ikiye ayırırız. </a:t>
            </a:r>
            <a:endParaRPr lang="en-US" sz="2400">
              <a:latin typeface="Times New Roman" panose="02020603050405020304" charset="0"/>
            </a:endParaRPr>
          </a:p>
          <a:p>
            <a:endParaRPr lang="en-US" sz="2400">
              <a:latin typeface="Times New Roman" panose="02020603050405020304" charset="0"/>
            </a:endParaRPr>
          </a:p>
          <a:p>
            <a:r>
              <a:rPr lang="en-US" sz="2400" u="sng">
                <a:latin typeface="Times New Roman" panose="02020603050405020304" charset="0"/>
              </a:rPr>
              <a:t>Değişken Genel Üretim Giderleri: </a:t>
            </a:r>
            <a:r>
              <a:rPr lang="en-US" sz="2400">
                <a:latin typeface="Times New Roman" panose="02020603050405020304" charset="0"/>
              </a:rPr>
              <a:t>Enerji giderleri, yardımcı malzeme ve dolaylı işçiliğin büyük bir bölümü bu gruba girmektedir. </a:t>
            </a:r>
            <a:endParaRPr lang="en-US" sz="2400">
              <a:latin typeface="Times New Roman" panose="02020603050405020304" charset="0"/>
            </a:endParaRPr>
          </a:p>
          <a:p>
            <a:endParaRPr lang="en-US" sz="2400" u="sng">
              <a:latin typeface="Times New Roman" panose="02020603050405020304" charset="0"/>
            </a:endParaRPr>
          </a:p>
          <a:p>
            <a:r>
              <a:rPr lang="en-US" sz="2400" u="sng">
                <a:latin typeface="Times New Roman" panose="02020603050405020304" charset="0"/>
              </a:rPr>
              <a:t>Değişmez Genel Üretim Giderleri: </a:t>
            </a:r>
            <a:r>
              <a:rPr lang="en-US" sz="2400">
                <a:latin typeface="Times New Roman" panose="02020603050405020304" charset="0"/>
              </a:rPr>
              <a:t>Amortisman, kira, sigorta giderleri ve dolaylı işçiliğin değişmez kısmı bu grupta yer alır. </a:t>
            </a: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525" y="190500"/>
            <a:ext cx="12158980" cy="582930"/>
          </a:xfrm>
        </p:spPr>
        <p:txBody>
          <a:bodyPr/>
          <a:p>
            <a:pPr algn="ctr"/>
            <a:r>
              <a:rPr lang="en-US" sz="3200" b="1">
                <a:solidFill>
                  <a:srgbClr val="FF0000"/>
                </a:solidFill>
                <a:latin typeface="Times New Roman" panose="02020603050405020304" charset="0"/>
              </a:rPr>
              <a:t>Karar Verme Açısından Maliyet Kavramları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9525" y="772795"/>
            <a:ext cx="12158980" cy="6010275"/>
          </a:xfrm>
        </p:spPr>
        <p:txBody>
          <a:bodyPr/>
          <a:p>
            <a:pPr marL="0" indent="0">
              <a:buNone/>
            </a:pPr>
            <a:r>
              <a:rPr lang="en-US" sz="2400" u="sng">
                <a:latin typeface="Times New Roman" panose="02020603050405020304" charset="0"/>
              </a:rPr>
              <a:t>1. Faklılaşan Maliyetler: </a:t>
            </a:r>
            <a:r>
              <a:rPr lang="en-US" sz="2400">
                <a:latin typeface="Times New Roman" panose="02020603050405020304" charset="0"/>
              </a:rPr>
              <a:t>İşletmede gerçekleşecek bir olayın maliyetlerde oluşturacağı farklılıkları gösteren maliyetlere denir. </a:t>
            </a:r>
            <a:endParaRPr lang="en-US" sz="2400">
              <a:latin typeface="Times New Roman" panose="02020603050405020304" charset="0"/>
            </a:endParaRPr>
          </a:p>
          <a:p>
            <a:pPr marL="0" indent="0">
              <a:buNone/>
            </a:pPr>
            <a:endParaRPr lang="en-US" sz="2400" u="sng">
              <a:latin typeface="Times New Roman" panose="02020603050405020304" charset="0"/>
            </a:endParaRPr>
          </a:p>
          <a:p>
            <a:pPr marL="0" indent="0">
              <a:buNone/>
            </a:pPr>
            <a:r>
              <a:rPr lang="en-US" sz="2400" u="sng">
                <a:latin typeface="Times New Roman" panose="02020603050405020304" charset="0"/>
              </a:rPr>
              <a:t>2. Marjinal Maliyetler:</a:t>
            </a:r>
            <a:r>
              <a:rPr lang="en-US" sz="2400">
                <a:latin typeface="Times New Roman" panose="02020603050405020304" charset="0"/>
              </a:rPr>
              <a:t> Bir birim çıktının toplam maliyetlerde neden olacağı artış olarak tanımlanır.</a:t>
            </a:r>
            <a:endParaRPr lang="en-US" sz="2400">
              <a:latin typeface="Times New Roman" panose="02020603050405020304" charset="0"/>
            </a:endParaRPr>
          </a:p>
          <a:p>
            <a:pPr marL="0" indent="0">
              <a:buNone/>
            </a:pPr>
            <a:endParaRPr lang="en-US" sz="2400" u="sng">
              <a:latin typeface="Times New Roman" panose="02020603050405020304" charset="0"/>
            </a:endParaRPr>
          </a:p>
          <a:p>
            <a:pPr marL="0" indent="0">
              <a:buNone/>
            </a:pPr>
            <a:r>
              <a:rPr lang="en-US" sz="2400" u="sng">
                <a:latin typeface="Times New Roman" panose="02020603050405020304" charset="0"/>
              </a:rPr>
              <a:t> 3. Kaçınılmaz (Karşılıksız) Maliyetler: </a:t>
            </a:r>
            <a:r>
              <a:rPr lang="en-US" sz="2400">
                <a:latin typeface="Times New Roman" panose="02020603050405020304" charset="0"/>
              </a:rPr>
              <a:t>Fiili olarak gerçekleşmiş ve herhangi bir biçimde kaçınmaya olanak bulunmayan maliyetlere denir.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u="sng">
                <a:latin typeface="Times New Roman" panose="02020603050405020304" charset="0"/>
              </a:rPr>
              <a:t>4. Kaçınılabilir Maliyetler:</a:t>
            </a:r>
            <a:r>
              <a:rPr lang="en-US" sz="2400">
                <a:latin typeface="Times New Roman" panose="02020603050405020304" charset="0"/>
              </a:rPr>
              <a:t> Sorumlu bir yöneticinin oyu ya da iradesi ile doğrudan oluşan maliyetlere denir. </a:t>
            </a:r>
            <a:endParaRPr lang="en-US" sz="2400">
              <a:latin typeface="Times New Roman" panose="02020603050405020304" charset="0"/>
            </a:endParaRPr>
          </a:p>
          <a:p>
            <a:pPr marL="0" indent="0">
              <a:buNone/>
            </a:pPr>
            <a:endParaRPr lang="en-US" sz="2400" u="sng">
              <a:latin typeface="Times New Roman" panose="02020603050405020304" charset="0"/>
            </a:endParaRPr>
          </a:p>
          <a:p>
            <a:pPr marL="0" indent="0">
              <a:buNone/>
            </a:pPr>
            <a:r>
              <a:rPr lang="en-US" sz="2400" u="sng">
                <a:latin typeface="Times New Roman" panose="02020603050405020304" charset="0"/>
              </a:rPr>
              <a:t>5. Fırsat maliyetleri: </a:t>
            </a:r>
            <a:r>
              <a:rPr lang="en-US" sz="2400">
                <a:latin typeface="Times New Roman" panose="02020603050405020304" charset="0"/>
              </a:rPr>
              <a:t>Bir seçeneği geri çevrilerek, dikkate alınmayarak diğer bir seçeneğin kabul edilmesi ile vazgeçilen çıkar olasılığı, fırsat maliyeti olarak tanımlandırılır. </a:t>
            </a:r>
            <a:endParaRPr lang="en-US" sz="2400">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1750" y="190500"/>
            <a:ext cx="12200890" cy="582930"/>
          </a:xfrm>
        </p:spPr>
        <p:txBody>
          <a:bodyPr/>
          <a:p>
            <a:pPr algn="ctr"/>
            <a:r>
              <a:rPr lang="en-US" sz="3200" b="1">
                <a:solidFill>
                  <a:srgbClr val="FF0000"/>
                </a:solidFill>
                <a:latin typeface="Times New Roman" panose="02020603050405020304" charset="0"/>
              </a:rPr>
              <a:t>Diğer Maliyet Kavramları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31750" y="774065"/>
            <a:ext cx="12200890" cy="6009005"/>
          </a:xfrm>
        </p:spPr>
        <p:txBody>
          <a:bodyPr/>
          <a:p>
            <a:pPr marL="0" indent="0">
              <a:buNone/>
            </a:pPr>
            <a:endParaRPr lang="en-US" sz="2400" u="sng">
              <a:latin typeface="Times New Roman" panose="02020603050405020304" charset="0"/>
            </a:endParaRPr>
          </a:p>
          <a:p>
            <a:pPr marL="0" indent="0">
              <a:buNone/>
            </a:pPr>
            <a:r>
              <a:rPr lang="en-US" sz="2400" u="sng">
                <a:latin typeface="Times New Roman" panose="02020603050405020304" charset="0"/>
              </a:rPr>
              <a:t>1. Ortak Maliyetler:</a:t>
            </a:r>
            <a:r>
              <a:rPr lang="en-US" sz="2400">
                <a:latin typeface="Times New Roman" panose="02020603050405020304" charset="0"/>
              </a:rPr>
              <a:t> Gerek miktar gerekse sorumluluk bakımından iki ya da daha fazla bölüme dağıtılabilen maliyetlere denir.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u="sng">
                <a:latin typeface="Times New Roman" panose="02020603050405020304" charset="0"/>
              </a:rPr>
              <a:t>2. İlişik Maliyetler: </a:t>
            </a:r>
            <a:r>
              <a:rPr lang="en-US" sz="2400">
                <a:latin typeface="Times New Roman" panose="02020603050405020304" charset="0"/>
              </a:rPr>
              <a:t>Herhangi bir kararı etkileyebilecek cinsten maliyetlerdir.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u="sng">
                <a:latin typeface="Times New Roman" panose="02020603050405020304" charset="0"/>
              </a:rPr>
              <a:t>3. Standart Maliyetler:</a:t>
            </a:r>
            <a:r>
              <a:rPr lang="en-US" sz="2400">
                <a:latin typeface="Times New Roman" panose="02020603050405020304" charset="0"/>
              </a:rPr>
              <a:t> Belli bir satış hacmi ya da düzeyi için saptanan maliyetlerdir. </a:t>
            </a:r>
            <a:endParaRPr lang="en-US" sz="2400">
              <a:latin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90500"/>
            <a:ext cx="12186920" cy="582930"/>
          </a:xfrm>
        </p:spPr>
        <p:txBody>
          <a:bodyPr/>
          <a:p>
            <a:pPr algn="ctr"/>
            <a:r>
              <a:rPr lang="en-US" sz="3200" b="1">
                <a:solidFill>
                  <a:srgbClr val="FF0000"/>
                </a:solidFill>
                <a:latin typeface="Times New Roman" panose="02020603050405020304" charset="0"/>
              </a:rPr>
              <a:t>Maliyetleri ayırmak gerekli mi?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52070" y="868045"/>
            <a:ext cx="12186285" cy="595757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Maliyetleri ayırmadan ne kadarının olmazsa olmaz ne kadarının yapılan satış ya da üretime bağlı olduğunu tespit etmemizin imkânı olmaz; bu durumda da işletmemizin kârlılık analizlerinin yapılması  çok zordur.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Maliyetleri analiz yapmak için incelersek değişir ve değişmez olarak ayırmamız gerekmektedir. Bu nedenle maliyetleri ayırt etmek önemli bir iştir.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Ayırt edilmiş maliyetler işletme yönetici ve karar vericilerine karar verme aşamasında yardımcı olacağı unutulmamalıdır.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3" name="Content Placeholder 2"/>
          <p:cNvSpPr>
            <a:spLocks noGrp="1"/>
          </p:cNvSpPr>
          <p:nvPr>
            <p:ph idx="1"/>
          </p:nvPr>
        </p:nvSpPr>
        <p:spPr/>
        <p:txBody>
          <a:bodyPr/>
          <a:p>
            <a:pPr marL="0" indent="0">
              <a:buNone/>
            </a:pPr>
            <a:r>
              <a:rPr lang="tr-TR" altLang="en-US">
                <a:latin typeface="Times New Roman" panose="02020603050405020304" charset="0"/>
                <a:sym typeface="+mn-ea"/>
              </a:rPr>
              <a:t>Ankuzem, Turizm İşletmelerinde Maliyet Analizi , Ankara Üniversitesi , s.1-98</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2385" y="50800"/>
            <a:ext cx="12256770" cy="983615"/>
          </a:xfrm>
        </p:spPr>
        <p:txBody>
          <a:bodyPr/>
          <a:p>
            <a:pPr algn="ctr"/>
            <a:br>
              <a:rPr lang="en-US" sz="3200" b="1">
                <a:solidFill>
                  <a:srgbClr val="FF0000"/>
                </a:solidFill>
                <a:latin typeface="Times New Roman" panose="02020603050405020304" charset="0"/>
              </a:rPr>
            </a:br>
            <a:r>
              <a:rPr lang="en-US" sz="3200" b="1">
                <a:solidFill>
                  <a:srgbClr val="FF0000"/>
                </a:solidFill>
                <a:latin typeface="Times New Roman" panose="02020603050405020304" charset="0"/>
              </a:rPr>
              <a:t>KONAKLAMA İŞLETMELERİNDE DEĞİŞİK AÇILARDAN MALİYET KAVRAMLARI  </a:t>
            </a:r>
            <a:br>
              <a:rPr lang="en-US"/>
            </a:br>
            <a:r>
              <a:rPr lang="en-US"/>
              <a:t> </a:t>
            </a:r>
            <a:endParaRPr lang="en-US"/>
          </a:p>
        </p:txBody>
      </p:sp>
      <p:sp>
        <p:nvSpPr>
          <p:cNvPr id="3" name="Content Placeholder 2"/>
          <p:cNvSpPr>
            <a:spLocks noGrp="1"/>
          </p:cNvSpPr>
          <p:nvPr>
            <p:ph idx="1"/>
          </p:nvPr>
        </p:nvSpPr>
        <p:spPr>
          <a:xfrm>
            <a:off x="-33020" y="1174750"/>
            <a:ext cx="12160250" cy="5706745"/>
          </a:xfrm>
        </p:spPr>
        <p:txBody>
          <a:bodyPr/>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Öğrenme Hedefleri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a:latin typeface="Times New Roman" panose="02020603050405020304" charset="0"/>
              </a:rPr>
              <a:t>Maliyet analizlerini gerçekleştirmek için ne tür bir maliyet kavramına ihtiyaç duyduğumuzu maliyetleri kavramsal olarak nasıl ayırt etmemiz gerektiğini inceleyeceğiz. Değişik açılardan maliyet kavramlarına yaklaşarak hangi kavramın kendi işletmemize uyduğunu tespit etmiş olacağız. </a:t>
            </a:r>
            <a:endParaRPr lang="en-US" sz="28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a:latin typeface="Times New Roman" panose="02020603050405020304" charset="0"/>
              </a:rPr>
              <a:t>Maliyetleri uygun olarak sınıflandırmak analizci için büyük önem arz etmektedir.  </a:t>
            </a:r>
            <a:endParaRPr lang="en-US" sz="28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3200" b="1">
                <a:solidFill>
                  <a:srgbClr val="FF0000"/>
                </a:solidFill>
                <a:latin typeface="Times New Roman" panose="02020603050405020304" charset="0"/>
              </a:rPr>
              <a:t>İşletmenin Etkinlik Hacmine Göre Maliyet Kavramları</a:t>
            </a:r>
            <a:r>
              <a:rPr lang="en-US"/>
              <a:t> </a:t>
            </a:r>
            <a:endParaRPr lang="en-US"/>
          </a:p>
        </p:txBody>
      </p:sp>
      <p:pic>
        <p:nvPicPr>
          <p:cNvPr id="4" name="Content Placeholder 3"/>
          <p:cNvPicPr>
            <a:picLocks noChangeAspect="1"/>
          </p:cNvPicPr>
          <p:nvPr>
            <p:ph idx="1"/>
          </p:nvPr>
        </p:nvPicPr>
        <p:blipFill>
          <a:blip r:embed="rId1"/>
          <a:stretch>
            <a:fillRect/>
          </a:stretch>
        </p:blipFill>
        <p:spPr>
          <a:xfrm>
            <a:off x="7466330" y="1412240"/>
            <a:ext cx="4676775" cy="4032885"/>
          </a:xfrm>
          <a:prstGeom prst="rect">
            <a:avLst/>
          </a:prstGeom>
        </p:spPr>
      </p:pic>
      <p:sp>
        <p:nvSpPr>
          <p:cNvPr id="6" name="Text Box 5"/>
          <p:cNvSpPr txBox="1"/>
          <p:nvPr/>
        </p:nvSpPr>
        <p:spPr>
          <a:xfrm>
            <a:off x="77470" y="773430"/>
            <a:ext cx="7388860" cy="5539105"/>
          </a:xfrm>
          <a:prstGeom prst="rect">
            <a:avLst/>
          </a:prstGeom>
          <a:noFill/>
        </p:spPr>
        <p:txBody>
          <a:bodyPr wrap="square" rtlCol="0" anchor="t">
            <a:spAutoFit/>
          </a:bodyPr>
          <a:p>
            <a:endParaRPr lang="en-US" sz="2400" b="1" u="sng">
              <a:latin typeface="Times New Roman" panose="02020603050405020304" charset="0"/>
            </a:endParaRPr>
          </a:p>
          <a:p>
            <a:r>
              <a:rPr lang="en-US" sz="2400" b="1" u="sng">
                <a:latin typeface="Times New Roman" panose="02020603050405020304" charset="0"/>
              </a:rPr>
              <a:t>1) Değişmez Maliyetler:</a:t>
            </a:r>
            <a:r>
              <a:rPr lang="en-US" sz="2400">
                <a:latin typeface="Times New Roman" panose="02020603050405020304" charset="0"/>
              </a:rPr>
              <a:t> Satış ve benzeri bir etkinlik hacmindeki değişmelere rağmen değişmezliklerini koruyan maliyetlerdir. Grafiğini çizmek istersek maliyetleri gösterdiğimiz doğru üzerinde bir noktada başlar ve etkinlik hacmini gösteren doğruya paralel bir doğru şeklinde çizilir. Çünkü etkinlik hacmi, maliyetleri etkilememektedir. Yandaki grafikte yatay eksen otelin doluş oranını vermekte dikey eksen ise maliyetleri göstermektedir. Görüldüğü gibi otelde kalan müşteriler ne kadar çok olursa olsun maliyetlerde herhangi bir oynama söz konusu değildir. Başka bir ifadeyle değişmez maliyet doğrusunun doluş oranına (satışlar) paralel olarak uzanması söz konusudur. </a:t>
            </a:r>
            <a:endParaRPr lang="en-US" sz="2400">
              <a:latin typeface="Times New Roman" panose="02020603050405020304" charset="0"/>
            </a:endParaRPr>
          </a:p>
          <a:p>
            <a:r>
              <a:rPr lang="en-US"/>
              <a:t>  </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9525" y="17780"/>
            <a:ext cx="6864985" cy="6782435"/>
          </a:xfrm>
        </p:spPr>
        <p:txBody>
          <a:bodyPr/>
          <a:p>
            <a:pPr marL="0" indent="0">
              <a:buNone/>
            </a:pPr>
            <a:endParaRPr lang="en-US" sz="2400" b="1" u="sng">
              <a:latin typeface="Times New Roman" panose="02020603050405020304" charset="0"/>
            </a:endParaRPr>
          </a:p>
          <a:p>
            <a:pPr marL="0" indent="0">
              <a:buNone/>
            </a:pPr>
            <a:r>
              <a:rPr lang="en-US" sz="2400" b="1" u="sng">
                <a:latin typeface="Times New Roman" panose="02020603050405020304" charset="0"/>
              </a:rPr>
              <a:t>2) Yarı Değişmez Maliyetler:</a:t>
            </a:r>
            <a:r>
              <a:rPr lang="en-US" sz="2400">
                <a:latin typeface="Times New Roman" panose="02020603050405020304" charset="0"/>
              </a:rPr>
              <a:t> Değişmez maliyetler sonsuza kadar değişmez kalamazlar. Belli bir dönem için değişmez olarak kalmaktadırlar. Dönem uzadığında ya da uzun dönemlerde değişmezlik özelliklerini yitirirler. Yarı değişmez maliyetler, etkinlik hacmi artışları ya da azalışları  karşısında da değişmez olma özelliklerini yitirirler. Bu nedenle sıçramalı ya da oynak değişmez maliyet olarak da adlandırılırlar. Yandaki grafikte de görüldüğü gibi belli bir etkinlik hacmine kadar sabit olan değişmez maliyetler (doluş oranı ya da satışlar 28 oda oluncaya kadar 500 TL maliyette) sınır olan doluş oranını ya da satış tutarını geçince kendine yeni bir değişmez maliyet noktası bulmaktadır (doluş oranı ya da satışlar 56 oda oluncaya kadar 900 TL maliyette).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7184390" y="1090930"/>
            <a:ext cx="5045075" cy="420243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4450" y="1270"/>
            <a:ext cx="12103100" cy="6795770"/>
          </a:xfrm>
        </p:spPr>
        <p:txBody>
          <a:bodyPr/>
          <a:p>
            <a:pPr marL="0" indent="0">
              <a:buNone/>
            </a:pPr>
            <a:r>
              <a:rPr lang="en-US" sz="2400" b="1" u="sng">
                <a:latin typeface="Times New Roman" panose="02020603050405020304" charset="0"/>
              </a:rPr>
              <a:t>3) Değişken Maliyetler:</a:t>
            </a:r>
            <a:r>
              <a:rPr lang="en-US" sz="2400">
                <a:latin typeface="Times New Roman" panose="02020603050405020304" charset="0"/>
              </a:rPr>
              <a:t> Değişken maliyetler üretime ya da satışlara bağlı olarak değişen maliyetlerdir. Bu yüzden değişken maliyetleri üretime ya da satışa karşı duyarlılıklarına göre incelemekte fayda vardır. </a:t>
            </a:r>
            <a:endParaRPr lang="en-US" sz="2400">
              <a:latin typeface="Times New Roman" panose="02020603050405020304" charset="0"/>
            </a:endParaRPr>
          </a:p>
          <a:p>
            <a:pPr marL="0" indent="0">
              <a:buNone/>
            </a:pPr>
            <a:endParaRPr lang="en-US" sz="2400">
              <a:latin typeface="Times New Roman" panose="02020603050405020304" charset="0"/>
            </a:endParaRPr>
          </a:p>
          <a:p>
            <a:r>
              <a:rPr lang="en-US" sz="2400" b="1" u="sng">
                <a:latin typeface="Times New Roman" panose="02020603050405020304" charset="0"/>
              </a:rPr>
              <a:t> Doğrusal Değişken Maliyetler: </a:t>
            </a:r>
            <a:r>
              <a:rPr lang="en-US" sz="2400">
                <a:latin typeface="Times New Roman" panose="02020603050405020304" charset="0"/>
              </a:rPr>
              <a:t>Belirli satış değişikliklerine sürekli olarak aynı oranda artış ya da azalış gösteren maliyetlerdir. Yiyecek-içecek satışlarındaki her artış için maliyet miktarındaki artış da değişmektedir. </a:t>
            </a:r>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pPr marL="0" indent="0">
              <a:buNone/>
            </a:pPr>
            <a:r>
              <a:rPr lang="en-US" sz="2400">
                <a:latin typeface="Times New Roman" panose="02020603050405020304" charset="0"/>
              </a:rPr>
              <a:t>Örnekte de görüldüğü gibi doluş oranındaki ya da satış tutarındaki en ufak artış aynı oranda maliyetleride etkilemektedir.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925320" y="2884170"/>
            <a:ext cx="7181850" cy="272034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18415" y="1905"/>
            <a:ext cx="12228830" cy="6810375"/>
          </a:xfrm>
        </p:spPr>
        <p:txBody>
          <a:bodyPr/>
          <a:p>
            <a:r>
              <a:rPr lang="en-US" sz="2400" b="1" u="sng">
                <a:latin typeface="Times New Roman" panose="02020603050405020304" charset="0"/>
              </a:rPr>
              <a:t>Sıçramalı Değişken Maliyetler:</a:t>
            </a:r>
            <a:r>
              <a:rPr lang="en-US" sz="2400">
                <a:latin typeface="Times New Roman" panose="02020603050405020304" charset="0"/>
              </a:rPr>
              <a:t> Üretim ya da satış oranından daha yüksek bir artış gösteren değişken maliyetlere denir. Buna fazla çalışma karşılığında ödenen zamlı ücret (fazla mesai) gibi ya da elektirik tüketiminin artmasına bağlı olarak elektrik faturasında ödenen kademelizamlı tarifeler gösterilebilir.  </a:t>
            </a:r>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Yukarıdaki grafiktede görüldüğü gibi belli bir noktaya kadar doluş oranıyla maliyetler doğru orantılı olarak artarken otel doluş oranı 73 oda olduğunda maliyetler 88 birime çıkmakta ve doluş oranı 76 oda olduğunda ise maliyetler 102 birime çıkmakta, böylece maliyetler ile satış arasındaki (doluş oranı) doğru orantı artık bozulmaktadır.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p:txBody>
      </p:sp>
      <p:pic>
        <p:nvPicPr>
          <p:cNvPr id="7" name="Content Placeholder 6"/>
          <p:cNvPicPr>
            <a:picLocks noChangeAspect="1"/>
          </p:cNvPicPr>
          <p:nvPr>
            <p:ph sz="half" idx="2"/>
          </p:nvPr>
        </p:nvPicPr>
        <p:blipFill>
          <a:blip r:embed="rId1"/>
          <a:stretch>
            <a:fillRect/>
          </a:stretch>
        </p:blipFill>
        <p:spPr>
          <a:xfrm>
            <a:off x="1181100" y="1612265"/>
            <a:ext cx="9018270" cy="335089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58420" y="9525"/>
            <a:ext cx="12075160" cy="6768465"/>
          </a:xfrm>
        </p:spPr>
        <p:txBody>
          <a:bodyPr/>
          <a:p>
            <a:r>
              <a:rPr lang="en-US" sz="2400" b="1" u="sng">
                <a:latin typeface="Times New Roman" panose="02020603050405020304" charset="0"/>
              </a:rPr>
              <a:t>Yavaşlayarak Artan Değişken Maliyetler: </a:t>
            </a:r>
            <a:r>
              <a:rPr lang="en-US" sz="2400">
                <a:latin typeface="Times New Roman" panose="02020603050405020304" charset="0"/>
              </a:rPr>
              <a:t>Üretim miktarındaki artıştan daha az oranda bir artış gösteren değişken maliyetlere denir. Bu daha çok hammadde ve malzeme alımlarının büyük miktarlarda yapıldığı durumlarda söz konusu olur. Fazla alınan hammadde ve malzeme miktarı alışlarda sağlayacağı indirimler bu tür maliyetlere gösterilebilecek en güzel örnektir. </a:t>
            </a:r>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a:p>
            <a:pPr marL="0" indent="0">
              <a:buNone/>
            </a:pPr>
            <a:r>
              <a:rPr lang="en-US" sz="2400">
                <a:latin typeface="Times New Roman" panose="02020603050405020304" charset="0"/>
              </a:rPr>
              <a:t>Yukarıdaki grafiği inceleyecek olursak; doluş oranı 69 oda olduğunda maliyetler 70 birimde fakat doluş oranı 87 oda olduğunda maliyetler 85 birim olmakta ve doluş oranı 101 olduğunda maliyetler 91 birimde kalmaktadır. Buda maliyetlerin giderek yavaşladığını göstermektedir. </a:t>
            </a:r>
            <a:endParaRPr lang="en-US" sz="2400">
              <a:latin typeface="Times New Roman" panose="02020603050405020304" charset="0"/>
            </a:endParaRPr>
          </a:p>
          <a:p>
            <a:pPr marL="0" indent="0">
              <a:buNone/>
            </a:pP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941830" y="1668780"/>
            <a:ext cx="7861935" cy="33070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37465" y="15875"/>
            <a:ext cx="12130405" cy="6795770"/>
          </a:xfrm>
        </p:spPr>
        <p:txBody>
          <a:bodyPr/>
          <a:p>
            <a:r>
              <a:rPr lang="en-US" sz="2400" b="1" u="sng">
                <a:latin typeface="Times New Roman" panose="02020603050405020304" charset="0"/>
              </a:rPr>
              <a:t>Yarı Değişken Maliyetler: </a:t>
            </a:r>
            <a:r>
              <a:rPr lang="en-US" sz="2400">
                <a:latin typeface="Times New Roman" panose="02020603050405020304" charset="0"/>
              </a:rPr>
              <a:t>Tam olarak değişken maliyetlere sokulamayan fakat değişmez kısmının etkinlik hacminden etkilenmediği değişken kısmının ise etkinlik hacmine göre değiştiği maliyetlere yarı değişken maliyetler denir. Yarı değişken maliyetlerin içeriğinin saptanması yani değişken ve değişmez kısımlarının ayrılması kolay değildir. Söz konusu payların ya da kısımların buluna bilmesi için etkin muhasebe kayıtlarına ve güçlü gözlemlere dayanan sağlıklı bir analiz yapılması gerekir. Yukarıdaki grafige baktığımızda işletmenin doluş oranı ne olursa olsun maliyetlerinin 500 birimlik kısmının değişmez maliyetlere ait olduğunu ve değişken maliyetlerinin doluş oranına bağlı olarak 500 birimden sonra giderek doğru orantılı olarak </a:t>
            </a:r>
            <a:endParaRPr lang="en-US" sz="2400">
              <a:latin typeface="Times New Roman" panose="02020603050405020304" charset="0"/>
            </a:endParaRPr>
          </a:p>
          <a:p>
            <a:pPr marL="0" indent="0">
              <a:buNone/>
            </a:pPr>
            <a:r>
              <a:rPr lang="en-US" sz="2400">
                <a:latin typeface="Times New Roman" panose="02020603050405020304" charset="0"/>
              </a:rPr>
              <a:t>arttığını  görmekteyiz. </a:t>
            </a:r>
            <a:endParaRPr lang="en-US" sz="2400">
              <a:latin typeface="Times New Roman" panose="02020603050405020304" charset="0"/>
            </a:endParaRPr>
          </a:p>
          <a:p>
            <a:pPr marL="0" indent="0">
              <a:buNone/>
            </a:pP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3253740" y="3108960"/>
            <a:ext cx="8913495" cy="370268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2710" y="190500"/>
            <a:ext cx="12118340" cy="582930"/>
          </a:xfrm>
        </p:spPr>
        <p:txBody>
          <a:bodyPr/>
          <a:p>
            <a:pPr algn="ctr"/>
            <a:r>
              <a:rPr lang="en-US" sz="3200" b="1">
                <a:solidFill>
                  <a:srgbClr val="FF0000"/>
                </a:solidFill>
                <a:latin typeface="Times New Roman" panose="02020603050405020304" charset="0"/>
              </a:rPr>
              <a:t>Gerçekleşme Durumuna Göre Maliyet Kavramları</a:t>
            </a:r>
            <a:r>
              <a:rPr lang="en-US"/>
              <a:t> </a:t>
            </a:r>
            <a:endParaRPr lang="en-US"/>
          </a:p>
        </p:txBody>
      </p:sp>
      <p:sp>
        <p:nvSpPr>
          <p:cNvPr id="3" name="Content Placeholder 2"/>
          <p:cNvSpPr>
            <a:spLocks noGrp="1"/>
          </p:cNvSpPr>
          <p:nvPr>
            <p:ph idx="1"/>
          </p:nvPr>
        </p:nvSpPr>
        <p:spPr>
          <a:xfrm>
            <a:off x="92710" y="774065"/>
            <a:ext cx="12118340" cy="6051550"/>
          </a:xfrm>
        </p:spPr>
        <p:txBody>
          <a:bodyPr/>
          <a:p>
            <a:pPr marL="0" indent="0">
              <a:buNone/>
            </a:pPr>
            <a:endParaRPr lang="en-US" sz="2400" b="1" u="sng">
              <a:latin typeface="Times New Roman" panose="02020603050405020304" charset="0"/>
            </a:endParaRPr>
          </a:p>
          <a:p>
            <a:pPr marL="0" indent="0">
              <a:buNone/>
            </a:pPr>
            <a:r>
              <a:rPr lang="en-US" sz="2400" b="1" u="sng">
                <a:latin typeface="Times New Roman" panose="02020603050405020304" charset="0"/>
              </a:rPr>
              <a:t>1. Fiili Maliyet: </a:t>
            </a:r>
            <a:r>
              <a:rPr lang="en-US" sz="2400">
                <a:latin typeface="Times New Roman" panose="02020603050405020304" charset="0"/>
              </a:rPr>
              <a:t>Üretim için gereken mal ve hizmetleri elde etmek için ödenmiş olan para ya da benzeri değerlere fiili maliyet ya da edimsel maliyet denir. Fiili maliyetler gelecek ile ilgili çalışmalarda bize yol göstermede yardımcı olur. Bunun için fiili maliyet verilerini sürekli olarak güncel tutmamızın daha yerinde kararlar almamıza fayda sağlayacağı kaçınılmazdır.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u="sng">
                <a:latin typeface="Times New Roman" panose="02020603050405020304" charset="0"/>
              </a:rPr>
              <a:t>2. Geleceğe Dönük Maliyet:</a:t>
            </a:r>
            <a:r>
              <a:rPr lang="en-US" sz="2400">
                <a:latin typeface="Times New Roman" panose="02020603050405020304" charset="0"/>
              </a:rPr>
              <a:t> İşletmede mal ve hizmetler üretilmeden önce geçmişte ve güncel olarak yapılan maliyetler göz önünde bulundurularak  belirlenirler ve genellikle birim bazında hesaplanırlar. Bu maliyetlere geleceğe dönürk maliyetler denir.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9241</Words>
  <Application>WPS Presentation</Application>
  <PresentationFormat>Widescreen</PresentationFormat>
  <Paragraphs>137</Paragraphs>
  <Slides>18</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18</vt:i4>
      </vt:variant>
    </vt:vector>
  </HeadingPairs>
  <TitlesOfParts>
    <vt:vector size="27" baseType="lpstr">
      <vt:lpstr>Arial</vt:lpstr>
      <vt:lpstr>SimSun</vt:lpstr>
      <vt:lpstr>Wingdings</vt:lpstr>
      <vt:lpstr>Times New Roman</vt:lpstr>
      <vt:lpstr>Microsoft YaHei</vt:lpstr>
      <vt:lpstr/>
      <vt:lpstr>Arial Unicode MS</vt:lpstr>
      <vt:lpstr>Calibri</vt:lpstr>
      <vt:lpstr>Blue Waves</vt:lpstr>
      <vt:lpstr>  KONAKLAMA İŞLETMELERİNDE MALİYET ANALİZİ  </vt:lpstr>
      <vt:lpstr> KONAKLAMA İŞLETMELERİNDE DEĞİŞİK AÇILARDAN MALİYET KAVRAMLARI    </vt:lpstr>
      <vt:lpstr>İşletmenin Etkinlik Hacmine Göre Maliyet Kavramları </vt:lpstr>
      <vt:lpstr>PowerPoint 演示文稿</vt:lpstr>
      <vt:lpstr>PowerPoint 演示文稿</vt:lpstr>
      <vt:lpstr>PowerPoint 演示文稿</vt:lpstr>
      <vt:lpstr>PowerPoint 演示文稿</vt:lpstr>
      <vt:lpstr>PowerPoint 演示文稿</vt:lpstr>
      <vt:lpstr>Gerçekleşme Durumuna Göre Maliyet Kavramları </vt:lpstr>
      <vt:lpstr>Denetleme Açısından Maliyet Kavramları</vt:lpstr>
      <vt:lpstr>Yüklenme Biçimine Göre Maliyet Kavramları </vt:lpstr>
      <vt:lpstr>Dönem Gelirlerine Yüklenmesindeki Zamanlamaya Göre Maliyet Kavramları </vt:lpstr>
      <vt:lpstr>İşlevsel Açıdan Maliyet Kavramları </vt:lpstr>
      <vt:lpstr>PowerPoint 演示文稿</vt:lpstr>
      <vt:lpstr>Karar Verme Açısından Maliyet Kavramları </vt:lpstr>
      <vt:lpstr>Diğer Maliyet Kavramları </vt:lpstr>
      <vt:lpstr>Maliyetleri ayırmak gerekli mi? </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_x000B_ KONAKLAMA İŞLETMELERİNDE MALİYET ANALİZİ  </dc:title>
  <dc:creator>ali</dc:creator>
  <cp:lastModifiedBy>ali</cp:lastModifiedBy>
  <cp:revision>4</cp:revision>
  <dcterms:created xsi:type="dcterms:W3CDTF">2018-02-13T19:35:00Z</dcterms:created>
  <dcterms:modified xsi:type="dcterms:W3CDTF">2018-02-16T11:58:36Z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