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61" r:id="rId4"/>
    <p:sldId id="266" r:id="rId5"/>
    <p:sldId id="265" r:id="rId6"/>
    <p:sldId id="258" r:id="rId7"/>
    <p:sldId id="259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9" r:id="rId16"/>
    <p:sldId id="280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26.12.2019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629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26.12.2019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286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26.12.2019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960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26.12.2019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730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26.12.2019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736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26.12.2019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068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26.12.2019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268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26.12.2019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420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26.12.2019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360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26.12.2019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324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26.12.2019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988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ED34-8B06-4E47-864E-66BC4C42676C}" type="datetimeFigureOut">
              <a:rPr lang="tr-TR" smtClean="0"/>
              <a:t>26.12.2019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0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Erken Çocukluk Döneminde Bilim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53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2664" y="317665"/>
            <a:ext cx="10396882" cy="1151965"/>
          </a:xfrm>
        </p:spPr>
        <p:txBody>
          <a:bodyPr/>
          <a:lstStyle/>
          <a:p>
            <a:r>
              <a:rPr lang="tr-TR" dirty="0" smtClean="0"/>
              <a:t>Etkili bilim eğitiminin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4839" y="1624009"/>
            <a:ext cx="10394707" cy="1926713"/>
          </a:xfrm>
        </p:spPr>
        <p:txBody>
          <a:bodyPr>
            <a:normAutofit fontScale="92500"/>
          </a:bodyPr>
          <a:lstStyle/>
          <a:p>
            <a:r>
              <a:rPr lang="tr-TR" cap="none" dirty="0" smtClean="0"/>
              <a:t>Çocukların önceki yaşantıları, deneyimleri ve gelişim kuramları dikkate alınmalı</a:t>
            </a:r>
          </a:p>
          <a:p>
            <a:r>
              <a:rPr lang="tr-TR" cap="none" dirty="0" smtClean="0"/>
              <a:t>İlgi çekici olmalı</a:t>
            </a:r>
          </a:p>
          <a:p>
            <a:r>
              <a:rPr lang="tr-TR" cap="none" dirty="0" smtClean="0"/>
              <a:t>Çocukları soru sorma ve düşüncelerini geliştirme konusunda desteklemeli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3074" name="Picture 2" descr="furious children in preschool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26" y="3550722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Etkili bilim eğitiminin özellikleri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cap="none" dirty="0" smtClean="0"/>
              <a:t>Ayrıntılara önem verilmiş bir ortamda , zaman sorunu olmadan inceleme yapmaya ve keşfetmeye olanak vermeli</a:t>
            </a:r>
          </a:p>
          <a:p>
            <a:r>
              <a:rPr lang="tr-TR" cap="none" dirty="0" smtClean="0"/>
              <a:t>Çocukların yaptıkları araştırmaları paylaşmalarına önem vermeli</a:t>
            </a:r>
          </a:p>
          <a:p>
            <a:r>
              <a:rPr lang="tr-TR" cap="none" dirty="0" smtClean="0"/>
              <a:t>Günlük etkinlikler ve oyun ile birleştirilmeli</a:t>
            </a:r>
          </a:p>
          <a:p>
            <a:r>
              <a:rPr lang="tr-TR" cap="none" dirty="0" smtClean="0"/>
              <a:t>Programdaki diğer alanlarla da bütünleştirilmeli 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23456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Etkili bilim </a:t>
            </a:r>
            <a:r>
              <a:rPr lang="tr-TR" dirty="0" smtClean="0"/>
              <a:t>eğitiminin yararları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063396"/>
            <a:ext cx="3862449" cy="3311189"/>
          </a:xfrm>
        </p:spPr>
        <p:txBody>
          <a:bodyPr/>
          <a:lstStyle/>
          <a:p>
            <a:r>
              <a:rPr lang="tr-TR" dirty="0" smtClean="0"/>
              <a:t>Kimse </a:t>
            </a:r>
            <a:r>
              <a:rPr lang="tr-TR" sz="2800" dirty="0" smtClean="0"/>
              <a:t>s</a:t>
            </a:r>
            <a:r>
              <a:rPr lang="tr-TR" sz="3200" dirty="0" smtClean="0"/>
              <a:t>ı</a:t>
            </a:r>
            <a:r>
              <a:rPr lang="tr-TR" sz="3600" dirty="0" smtClean="0"/>
              <a:t>k</a:t>
            </a:r>
            <a:r>
              <a:rPr lang="tr-TR" sz="4000" dirty="0" smtClean="0"/>
              <a:t>ı</a:t>
            </a:r>
            <a:r>
              <a:rPr lang="tr-TR" sz="4400" dirty="0" smtClean="0"/>
              <a:t>l</a:t>
            </a:r>
            <a:r>
              <a:rPr lang="tr-TR" sz="5400" dirty="0" smtClean="0"/>
              <a:t>m</a:t>
            </a:r>
            <a:r>
              <a:rPr lang="tr-TR" sz="6600" dirty="0" smtClean="0"/>
              <a:t>a</a:t>
            </a:r>
            <a:r>
              <a:rPr lang="tr-TR" sz="8000" dirty="0" smtClean="0"/>
              <a:t>z</a:t>
            </a:r>
            <a:endParaRPr lang="tr-TR" sz="8000" dirty="0"/>
          </a:p>
        </p:txBody>
      </p:sp>
      <p:pic>
        <p:nvPicPr>
          <p:cNvPr id="2052" name="Picture 4" descr="grumpy children in preschool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r="40715"/>
          <a:stretch/>
        </p:blipFill>
        <p:spPr bwMode="auto">
          <a:xfrm>
            <a:off x="5391396" y="2712956"/>
            <a:ext cx="1365663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red baby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305" y="1979160"/>
            <a:ext cx="2519378" cy="31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Etkili bilim eğitiminin yararları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063396"/>
            <a:ext cx="10396883" cy="3311189"/>
          </a:xfrm>
        </p:spPr>
        <p:txBody>
          <a:bodyPr>
            <a:noAutofit/>
          </a:bodyPr>
          <a:lstStyle/>
          <a:p>
            <a:r>
              <a:rPr lang="tr-TR" sz="2800" cap="none" dirty="0" smtClean="0"/>
              <a:t>Dünyayı anlamayı sağlar (hem çocuklar hem de yetişkinler için)</a:t>
            </a:r>
          </a:p>
          <a:p>
            <a:r>
              <a:rPr lang="tr-TR" sz="2800" cap="none" dirty="0" smtClean="0"/>
              <a:t>Çocukları gözlemleme olanağı verir</a:t>
            </a:r>
          </a:p>
          <a:p>
            <a:r>
              <a:rPr lang="tr-TR" sz="2800" cap="none" dirty="0" smtClean="0"/>
              <a:t>Yanlış yapma korkusu gelişmez</a:t>
            </a:r>
          </a:p>
          <a:p>
            <a:r>
              <a:rPr lang="tr-TR" sz="2800" cap="none" dirty="0" smtClean="0"/>
              <a:t>Duygusal rahatlama ve güven sağlanır (hem çocuklar hem de yetişkinler için)</a:t>
            </a:r>
          </a:p>
          <a:p>
            <a:r>
              <a:rPr lang="tr-TR" sz="2800" cap="none" dirty="0" smtClean="0"/>
              <a:t>Problem çözme becerisi gelişir </a:t>
            </a:r>
            <a:endParaRPr lang="tr-TR" sz="2800" cap="none" dirty="0"/>
          </a:p>
        </p:txBody>
      </p:sp>
    </p:spTree>
    <p:extLst>
      <p:ext uri="{BB962C8B-B14F-4D97-AF65-F5344CB8AC3E}">
        <p14:creationId xmlns:p14="http://schemas.microsoft.com/office/powerpoint/2010/main" val="39068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0207" y="682888"/>
            <a:ext cx="2021773" cy="1151965"/>
          </a:xfrm>
        </p:spPr>
        <p:txBody>
          <a:bodyPr>
            <a:normAutofit/>
          </a:bodyPr>
          <a:lstStyle/>
          <a:p>
            <a:r>
              <a:rPr lang="tr-TR" dirty="0" err="1" smtClean="0"/>
              <a:t>Stem</a:t>
            </a:r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6583797" y="685799"/>
            <a:ext cx="202177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/>
              <a:t>Steam</a:t>
            </a:r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01683" y="2310188"/>
            <a:ext cx="35071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  <a:latin typeface="Open Sans"/>
              </a:rPr>
              <a:t>S</a:t>
            </a:r>
            <a:r>
              <a:rPr lang="tr-TR" dirty="0" err="1">
                <a:solidFill>
                  <a:srgbClr val="24303B"/>
                </a:solidFill>
                <a:latin typeface="Open Sans"/>
              </a:rPr>
              <a:t>cience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 (Fen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) </a:t>
            </a:r>
          </a:p>
          <a:p>
            <a:r>
              <a:rPr lang="tr-TR" sz="3200" dirty="0" err="1" smtClean="0">
                <a:solidFill>
                  <a:srgbClr val="FF0000"/>
                </a:solidFill>
                <a:latin typeface="Open Sans"/>
              </a:rPr>
              <a:t>T</a:t>
            </a:r>
            <a:r>
              <a:rPr lang="tr-TR" dirty="0" err="1" smtClean="0">
                <a:solidFill>
                  <a:srgbClr val="24303B"/>
                </a:solidFill>
                <a:latin typeface="Open Sans"/>
              </a:rPr>
              <a:t>echnology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(Teknoloji 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) </a:t>
            </a:r>
          </a:p>
          <a:p>
            <a:r>
              <a:rPr lang="tr-TR" sz="3200" dirty="0" err="1" smtClean="0">
                <a:solidFill>
                  <a:srgbClr val="FF0000"/>
                </a:solidFill>
                <a:latin typeface="Open Sans"/>
              </a:rPr>
              <a:t>E</a:t>
            </a:r>
            <a:r>
              <a:rPr lang="tr-TR" dirty="0" err="1" smtClean="0">
                <a:solidFill>
                  <a:srgbClr val="24303B"/>
                </a:solidFill>
                <a:latin typeface="Open Sans"/>
              </a:rPr>
              <a:t>ngineering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(Mühendislik) 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</a:p>
          <a:p>
            <a:r>
              <a:rPr lang="tr-TR" sz="3200" dirty="0" err="1" smtClean="0">
                <a:solidFill>
                  <a:srgbClr val="FF0000"/>
                </a:solidFill>
                <a:latin typeface="Open Sans"/>
              </a:rPr>
              <a:t>M</a:t>
            </a:r>
            <a:r>
              <a:rPr lang="tr-TR" dirty="0" err="1" smtClean="0">
                <a:solidFill>
                  <a:srgbClr val="24303B"/>
                </a:solidFill>
                <a:latin typeface="Open Sans"/>
              </a:rPr>
              <a:t>athematics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(Matematik) 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216732" y="2310188"/>
            <a:ext cx="35071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  <a:latin typeface="Open Sans"/>
              </a:rPr>
              <a:t>S</a:t>
            </a:r>
            <a:r>
              <a:rPr lang="tr-TR" dirty="0" err="1">
                <a:solidFill>
                  <a:srgbClr val="24303B"/>
                </a:solidFill>
                <a:latin typeface="Open Sans"/>
              </a:rPr>
              <a:t>cience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 (Fen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) </a:t>
            </a:r>
          </a:p>
          <a:p>
            <a:r>
              <a:rPr lang="tr-TR" sz="3200" dirty="0" err="1" smtClean="0">
                <a:solidFill>
                  <a:srgbClr val="FF0000"/>
                </a:solidFill>
                <a:latin typeface="Open Sans"/>
              </a:rPr>
              <a:t>T</a:t>
            </a:r>
            <a:r>
              <a:rPr lang="tr-TR" dirty="0" err="1" smtClean="0">
                <a:solidFill>
                  <a:srgbClr val="24303B"/>
                </a:solidFill>
                <a:latin typeface="Open Sans"/>
              </a:rPr>
              <a:t>echnology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(Teknoloji 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) </a:t>
            </a:r>
          </a:p>
          <a:p>
            <a:r>
              <a:rPr lang="tr-TR" sz="3200" dirty="0" err="1" smtClean="0">
                <a:solidFill>
                  <a:srgbClr val="FF0000"/>
                </a:solidFill>
                <a:latin typeface="Open Sans"/>
              </a:rPr>
              <a:t>E</a:t>
            </a:r>
            <a:r>
              <a:rPr lang="tr-TR" dirty="0" err="1" smtClean="0">
                <a:solidFill>
                  <a:srgbClr val="24303B"/>
                </a:solidFill>
                <a:latin typeface="Open Sans"/>
              </a:rPr>
              <a:t>ngineering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(Mühendislik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)</a:t>
            </a:r>
          </a:p>
          <a:p>
            <a:r>
              <a:rPr lang="tr-TR" sz="3200" dirty="0" smtClean="0">
                <a:solidFill>
                  <a:srgbClr val="FF0000"/>
                </a:solidFill>
                <a:latin typeface="Open Sans"/>
              </a:rPr>
              <a:t>A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rt  (Sanat)</a:t>
            </a:r>
          </a:p>
          <a:p>
            <a:r>
              <a:rPr lang="tr-TR" sz="3200" dirty="0" err="1" smtClean="0">
                <a:solidFill>
                  <a:srgbClr val="FF0000"/>
                </a:solidFill>
                <a:latin typeface="Open Sans"/>
              </a:rPr>
              <a:t>M</a:t>
            </a:r>
            <a:r>
              <a:rPr lang="tr-TR" dirty="0" err="1" smtClean="0">
                <a:solidFill>
                  <a:srgbClr val="24303B"/>
                </a:solidFill>
                <a:latin typeface="Open Sans"/>
              </a:rPr>
              <a:t>athematics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(Matematik)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50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STEM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Eğitimin her kademesinde gerçekleştirilebilen bütüncül bir eğitim yaklaşımıdır</a:t>
            </a:r>
          </a:p>
          <a:p>
            <a:r>
              <a:rPr lang="tr-TR" dirty="0"/>
              <a:t>teorik bilgilerin ürüne </a:t>
            </a:r>
            <a:r>
              <a:rPr lang="tr-TR" dirty="0" smtClean="0"/>
              <a:t>dönüştürülmesini amaçlar</a:t>
            </a:r>
          </a:p>
          <a:p>
            <a:r>
              <a:rPr lang="tr-TR" dirty="0"/>
              <a:t>disiplinler arası bir öğrenme </a:t>
            </a:r>
            <a:r>
              <a:rPr lang="tr-TR" dirty="0" smtClean="0"/>
              <a:t>sağlamayı hedefler</a:t>
            </a:r>
          </a:p>
          <a:p>
            <a:r>
              <a:rPr lang="tr-TR" dirty="0"/>
              <a:t>ekonomik olarak ilerlemeyi, bilgi ve bilişim çağını yakalamış yaratıcı </a:t>
            </a:r>
            <a:r>
              <a:rPr lang="tr-TR" dirty="0" smtClean="0"/>
              <a:t>bireyler yetiştirmeyi </a:t>
            </a:r>
            <a:r>
              <a:rPr lang="tr-TR" dirty="0"/>
              <a:t> </a:t>
            </a:r>
            <a:r>
              <a:rPr lang="tr-TR" dirty="0" smtClean="0"/>
              <a:t>amaçlar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9142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Stem</a:t>
            </a:r>
            <a:r>
              <a:rPr lang="tr-TR" dirty="0" smtClean="0"/>
              <a:t> yaklaşımı neleri kapsıyor?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2063396"/>
            <a:ext cx="4456216" cy="3311189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Esas temel, </a:t>
            </a:r>
            <a:r>
              <a:rPr lang="tr-TR" dirty="0"/>
              <a:t>fen ve matematik </a:t>
            </a:r>
            <a:endParaRPr lang="tr-TR" dirty="0" smtClean="0"/>
          </a:p>
          <a:p>
            <a:r>
              <a:rPr lang="da-DK" dirty="0"/>
              <a:t>proje ve problem tabanlı </a:t>
            </a:r>
            <a:r>
              <a:rPr lang="da-DK" dirty="0" smtClean="0"/>
              <a:t>öğrenme</a:t>
            </a:r>
            <a:endParaRPr lang="tr-TR" dirty="0" smtClean="0"/>
          </a:p>
          <a:p>
            <a:r>
              <a:rPr lang="tr-TR" dirty="0" smtClean="0"/>
              <a:t>Deney, programlama,</a:t>
            </a:r>
          </a:p>
          <a:p>
            <a:r>
              <a:rPr lang="tr-TR" dirty="0"/>
              <a:t>Tasarım ve </a:t>
            </a:r>
            <a:r>
              <a:rPr lang="tr-TR" dirty="0" smtClean="0"/>
              <a:t>İnovasyon,</a:t>
            </a:r>
          </a:p>
          <a:p>
            <a:r>
              <a:rPr lang="tr-TR" dirty="0" smtClean="0"/>
              <a:t>Takım </a:t>
            </a:r>
            <a:r>
              <a:rPr lang="tr-TR" dirty="0"/>
              <a:t>Çalışması, </a:t>
            </a:r>
            <a:endParaRPr lang="tr-TR" dirty="0" smtClean="0"/>
          </a:p>
          <a:p>
            <a:r>
              <a:rPr lang="tr-TR" dirty="0" smtClean="0"/>
              <a:t>Yaratıcılık </a:t>
            </a:r>
            <a:r>
              <a:rPr lang="tr-TR" dirty="0"/>
              <a:t>ve Yaratıcı Drama</a:t>
            </a:r>
            <a:r>
              <a:rPr lang="tr-TR" dirty="0" smtClean="0"/>
              <a:t>,</a:t>
            </a:r>
          </a:p>
          <a:p>
            <a:r>
              <a:rPr lang="tr-TR" dirty="0" smtClean="0"/>
              <a:t>Robotik</a:t>
            </a:r>
            <a:r>
              <a:rPr lang="tr-TR" dirty="0"/>
              <a:t>, Maker</a:t>
            </a:r>
            <a:endParaRPr lang="tr-TR" dirty="0" smtClean="0"/>
          </a:p>
          <a:p>
            <a:r>
              <a:rPr lang="tr-TR" dirty="0" smtClean="0"/>
              <a:t>Basit </a:t>
            </a:r>
            <a:r>
              <a:rPr lang="tr-TR" dirty="0"/>
              <a:t>ve atık </a:t>
            </a:r>
            <a:r>
              <a:rPr lang="tr-TR" dirty="0" smtClean="0"/>
              <a:t>malzemeler </a:t>
            </a:r>
          </a:p>
          <a:p>
            <a:endParaRPr lang="tr-TR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83" y="2063396"/>
            <a:ext cx="5299400" cy="336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3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2067599"/>
            <a:ext cx="10515600" cy="30313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Bilim: Sürekli ve artan bir hızla gelişen, değişen  etkinlik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Temel Bilim Alanları:</a:t>
            </a:r>
          </a:p>
          <a:p>
            <a:pPr marL="0" indent="0">
              <a:buNone/>
            </a:pPr>
            <a:r>
              <a:rPr lang="tr-TR" dirty="0" smtClean="0"/>
              <a:t> Fiziksel bilimler</a:t>
            </a:r>
          </a:p>
          <a:p>
            <a:pPr marL="0" indent="0">
              <a:buNone/>
            </a:pPr>
            <a:r>
              <a:rPr lang="tr-TR" dirty="0" smtClean="0"/>
              <a:t> Yaşam bilimleri</a:t>
            </a:r>
          </a:p>
          <a:p>
            <a:pPr marL="0" indent="0">
              <a:buNone/>
            </a:pPr>
            <a:r>
              <a:rPr lang="tr-TR" dirty="0" smtClean="0"/>
              <a:t> Dünya ve uzay bilimleri</a:t>
            </a:r>
          </a:p>
          <a:p>
            <a:pPr marL="0" indent="0">
              <a:buNone/>
            </a:pPr>
            <a:r>
              <a:rPr lang="tr-TR" dirty="0" smtClean="0"/>
              <a:t> Ekoloji bilimi</a:t>
            </a:r>
            <a:endParaRPr lang="tr-TR" dirty="0"/>
          </a:p>
        </p:txBody>
      </p:sp>
      <p:sp>
        <p:nvSpPr>
          <p:cNvPr id="4" name="Şimşek İşareti 3"/>
          <p:cNvSpPr/>
          <p:nvPr/>
        </p:nvSpPr>
        <p:spPr>
          <a:xfrm rot="417606">
            <a:off x="8432471" y="2233339"/>
            <a:ext cx="2885704" cy="2470067"/>
          </a:xfrm>
          <a:prstGeom prst="lightningBol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378449" y="5098981"/>
            <a:ext cx="5455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/>
              <a:t>TEMEL YAŞAM BECERİLERİ     BEŞ DUYU 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9242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2514" y="1196439"/>
            <a:ext cx="11257808" cy="3434938"/>
          </a:xfrm>
        </p:spPr>
        <p:txBody>
          <a:bodyPr>
            <a:noAutofit/>
          </a:bodyPr>
          <a:lstStyle/>
          <a:p>
            <a:pPr algn="ctr"/>
            <a:r>
              <a:rPr lang="tr-TR" sz="4800" dirty="0" smtClean="0"/>
              <a:t>Ülke olarak </a:t>
            </a:r>
            <a:br>
              <a:rPr lang="tr-TR" sz="4800" dirty="0" smtClean="0"/>
            </a:br>
            <a:r>
              <a:rPr lang="tr-TR" sz="4800" u="sng" dirty="0" smtClean="0"/>
              <a:t>her yaşta </a:t>
            </a: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>bilim yapmazsak </a:t>
            </a:r>
            <a:br>
              <a:rPr lang="tr-TR" sz="4800" dirty="0" smtClean="0"/>
            </a:br>
            <a:r>
              <a:rPr lang="tr-TR" sz="4800" dirty="0" smtClean="0"/>
              <a:t>ne olur??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5863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ırtına deresi h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5" y="622703"/>
            <a:ext cx="11587128" cy="529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3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zete.com/wp-content/uploads/2015/12/%C3%A7ocuk-park%C4%B1-i%C3%A7inde-baz-istasyo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56" y="282633"/>
            <a:ext cx="8882978" cy="650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Neler bilim değildir?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094517" cy="2615746"/>
          </a:xfrm>
        </p:spPr>
        <p:txBody>
          <a:bodyPr/>
          <a:lstStyle/>
          <a:p>
            <a:r>
              <a:rPr lang="tr-TR" dirty="0" smtClean="0"/>
              <a:t>"Haydi benimle beraber tekrarlayın!»</a:t>
            </a:r>
          </a:p>
          <a:p>
            <a:r>
              <a:rPr lang="tr-TR" dirty="0" smtClean="0"/>
              <a:t>"Şimdi beni izleyin«</a:t>
            </a:r>
          </a:p>
          <a:p>
            <a:r>
              <a:rPr lang="tr-TR" dirty="0" smtClean="0"/>
              <a:t>"Zamanımız yok ki...«</a:t>
            </a:r>
          </a:p>
          <a:p>
            <a:r>
              <a:rPr lang="tr-TR" dirty="0" smtClean="0"/>
              <a:t>"Bana bardağı ver, çekil sen»</a:t>
            </a:r>
          </a:p>
          <a:p>
            <a:r>
              <a:rPr lang="tr-TR" dirty="0" smtClean="0"/>
              <a:t>"Balıklar denizde yaşar"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40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Bilim Eğitimi İlkeleri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600258"/>
            <a:ext cx="6498771" cy="941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i="1" cap="none" dirty="0" smtClean="0"/>
              <a:t>Bilim, bütün çocuklar içindir</a:t>
            </a:r>
            <a:endParaRPr lang="tr-TR" sz="4000" i="1" cap="none" dirty="0"/>
          </a:p>
        </p:txBody>
      </p:sp>
      <p:pic>
        <p:nvPicPr>
          <p:cNvPr id="1026" name="Picture 2" descr="individual differences in preschool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14" y="2891703"/>
            <a:ext cx="6858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2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0164" y="293914"/>
            <a:ext cx="5361742" cy="1151965"/>
          </a:xfrm>
        </p:spPr>
        <p:txBody>
          <a:bodyPr>
            <a:normAutofit/>
          </a:bodyPr>
          <a:lstStyle/>
          <a:p>
            <a:r>
              <a:rPr lang="tr-TR" sz="4400" dirty="0"/>
              <a:t>Bilim Eğitimi İlkeleri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825890"/>
            <a:ext cx="3565565" cy="3304250"/>
          </a:xfrm>
        </p:spPr>
        <p:txBody>
          <a:bodyPr>
            <a:normAutofit/>
          </a:bodyPr>
          <a:lstStyle/>
          <a:p>
            <a:r>
              <a:rPr lang="tr-TR" sz="3200" i="1" cap="none" dirty="0" smtClean="0"/>
              <a:t>Bilim eğitimi aktif bir süreçtir, özellikle de çocuklar için !</a:t>
            </a:r>
            <a:endParaRPr lang="tr-TR" sz="3200" i="1" cap="none" dirty="0"/>
          </a:p>
        </p:txBody>
      </p:sp>
    </p:spTree>
    <p:extLst>
      <p:ext uri="{BB962C8B-B14F-4D97-AF65-F5344CB8AC3E}">
        <p14:creationId xmlns:p14="http://schemas.microsoft.com/office/powerpoint/2010/main" val="17427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0" y="282039"/>
            <a:ext cx="10396882" cy="1151965"/>
          </a:xfrm>
        </p:spPr>
        <p:txBody>
          <a:bodyPr/>
          <a:lstStyle/>
          <a:p>
            <a:r>
              <a:rPr lang="tr-TR" dirty="0"/>
              <a:t>Bilim Eğitimi İlkeleri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659635"/>
            <a:ext cx="6688777" cy="1463575"/>
          </a:xfrm>
        </p:spPr>
        <p:txBody>
          <a:bodyPr>
            <a:normAutofit/>
          </a:bodyPr>
          <a:lstStyle/>
          <a:p>
            <a:r>
              <a:rPr lang="tr-TR" sz="3600" cap="none" dirty="0" smtClean="0"/>
              <a:t>Bilimin tüm ögelerini içermelidir</a:t>
            </a:r>
            <a:endParaRPr lang="tr-TR" sz="3600" cap="none" dirty="0"/>
          </a:p>
        </p:txBody>
      </p:sp>
    </p:spTree>
    <p:extLst>
      <p:ext uri="{BB962C8B-B14F-4D97-AF65-F5344CB8AC3E}">
        <p14:creationId xmlns:p14="http://schemas.microsoft.com/office/powerpoint/2010/main" val="1684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290</Words>
  <Application>Microsoft Office PowerPoint</Application>
  <PresentationFormat>Geniş ekran</PresentationFormat>
  <Paragraphs>64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Office Teması</vt:lpstr>
      <vt:lpstr>Erken Çocukluk Döneminde Bilim</vt:lpstr>
      <vt:lpstr>PowerPoint Sunusu</vt:lpstr>
      <vt:lpstr>Ülke olarak  her yaşta  bilim yapmazsak  ne olur??</vt:lpstr>
      <vt:lpstr>PowerPoint Sunusu</vt:lpstr>
      <vt:lpstr>PowerPoint Sunusu</vt:lpstr>
      <vt:lpstr>Neler bilim değildir?</vt:lpstr>
      <vt:lpstr>Bilim Eğitimi İlkeleri</vt:lpstr>
      <vt:lpstr>Bilim Eğitimi İlkeleri</vt:lpstr>
      <vt:lpstr>Bilim Eğitimi İlkeleri</vt:lpstr>
      <vt:lpstr>Etkili bilim eğitiminin özellikleri</vt:lpstr>
      <vt:lpstr>Etkili bilim eğitiminin özellikleri</vt:lpstr>
      <vt:lpstr>Etkili bilim eğitiminin yararları</vt:lpstr>
      <vt:lpstr>Etkili bilim eğitiminin yararları</vt:lpstr>
      <vt:lpstr>Stem  </vt:lpstr>
      <vt:lpstr>STEM NEDİR?</vt:lpstr>
      <vt:lpstr>Stem yaklaşımı neleri kapsıyor?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Erken Çocukluk Döneminde Bilim</dc:title>
  <dc:creator>Bd2_bb3</dc:creator>
  <cp:lastModifiedBy>BURCU_ÇABUK</cp:lastModifiedBy>
  <cp:revision>34</cp:revision>
  <dcterms:created xsi:type="dcterms:W3CDTF">2016-10-11T07:53:22Z</dcterms:created>
  <dcterms:modified xsi:type="dcterms:W3CDTF">2019-12-26T10:51:49Z</dcterms:modified>
</cp:coreProperties>
</file>