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4"/>
  </p:notesMasterIdLst>
  <p:handoutMasterIdLst>
    <p:handoutMasterId r:id="rId25"/>
  </p:handoutMasterIdLst>
  <p:sldIdLst>
    <p:sldId id="291" r:id="rId2"/>
    <p:sldId id="299" r:id="rId3"/>
    <p:sldId id="300" r:id="rId4"/>
    <p:sldId id="301" r:id="rId5"/>
    <p:sldId id="302" r:id="rId6"/>
    <p:sldId id="296" r:id="rId7"/>
    <p:sldId id="297" r:id="rId8"/>
    <p:sldId id="306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03" r:id="rId19"/>
    <p:sldId id="304" r:id="rId20"/>
    <p:sldId id="309" r:id="rId21"/>
    <p:sldId id="308" r:id="rId22"/>
    <p:sldId id="307" r:id="rId23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03" autoAdjust="0"/>
    <p:restoredTop sz="94660"/>
  </p:normalViewPr>
  <p:slideViewPr>
    <p:cSldViewPr>
      <p:cViewPr varScale="1">
        <p:scale>
          <a:sx n="69" d="100"/>
          <a:sy n="69" d="100"/>
        </p:scale>
        <p:origin x="10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9E14DAF-25A7-49DA-BD38-FE76219F5B1B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6BC2ECB-3FDC-41E3-839A-3B876EF82E67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AD45CB3-61DA-4266-8F70-378C2C0B0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685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29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34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2932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62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68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31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85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07A-C22B-462E-9B17-1EB927F51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7484-E0F5-4D73-BB62-986ECDAAF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66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0CAF-4D1C-4E34-B3D3-EB6CE65BE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99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530-55B0-4E7D-89BE-2E9C56302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0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1325-7D32-43B7-9E56-E61E633148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3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236-E947-4C63-A0C5-F45D317E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53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CF57-9784-48E3-9D28-0F4F6DB0F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49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0DA-1813-4487-9C6A-FF5E11602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73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5512-2454-491E-916C-A35A7D91A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7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7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B-310 BİYOKİMYA II DERSİ </a:t>
            </a: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I.HAFTA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OMMON FUNCTIONAL GROUPS IN BIOCHEMIS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AutoShape 12" descr="COMMON FUNCTIONAL GROUPS IN BIOCHEMIST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2064" name="Picture 16" descr="Functional Groups - Biology | Biochemistry, Chemistry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9" y="133845"/>
            <a:ext cx="8087942" cy="538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444498" y="5653338"/>
            <a:ext cx="8087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https://www.google.com/url?sa=i&amp;url=https%3A%2F%2Fwww.pinterest.com%2Fpin%2F98868154289861139%2F&amp;psig=AOvVaw3gekqlLoojpOaLqAl_S3lC&amp;ust=1589304173795000&amp;source=images&amp;cd=vfe&amp;ved=0CAIQjRxqFwoTCIiamsqprOkCFQAAAAAdAAAAABA9</a:t>
            </a:r>
          </a:p>
        </p:txBody>
      </p:sp>
    </p:spTree>
    <p:extLst>
      <p:ext uri="{BB962C8B-B14F-4D97-AF65-F5344CB8AC3E}">
        <p14:creationId xmlns:p14="http://schemas.microsoft.com/office/powerpoint/2010/main" val="2310000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ntroduction- Organic Compounds, Functional Groups and Linkage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43915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79512" y="5589240"/>
            <a:ext cx="8439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learnbiochemistry.wordpress.com%2F2011%2F08%2F03%2Fintroduction-organic-compounds-functional-groups-and-linkages%2F&amp;psig=AOvVaw3gekqlLoojpOaLqAl_S3lC&amp;ust=1589304173795000&amp;source=images&amp;cd=vfe&amp;ved=0CAIQjRxqFwoTCIiamsqprOkCFQAAAAAdAAAAABBH</a:t>
            </a:r>
          </a:p>
        </p:txBody>
      </p:sp>
    </p:spTree>
    <p:extLst>
      <p:ext uri="{BB962C8B-B14F-4D97-AF65-F5344CB8AC3E}">
        <p14:creationId xmlns:p14="http://schemas.microsoft.com/office/powerpoint/2010/main" val="71816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oorganic Chemistry: An Introduction to Bioorganic Chemi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77686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95536" y="5589240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%3A%2F%2Fwww.biologydiscussion.com%2Fbioorganic-chemistry%2Fbioorganic-chemistry-an-introduction-to-bioorganic-chemistry%2F11121&amp;psig=AOvVaw3gekqlLoojpOaLqAl_S3lC&amp;ust=1589304173795000&amp;source=images&amp;cd=vfe&amp;ved=0CAIQjRxqFwoTCIiamsqprOkCFQAAAAAdAAAAABBK</a:t>
            </a:r>
          </a:p>
        </p:txBody>
      </p:sp>
    </p:spTree>
    <p:extLst>
      <p:ext uri="{BB962C8B-B14F-4D97-AF65-F5344CB8AC3E}">
        <p14:creationId xmlns:p14="http://schemas.microsoft.com/office/powerpoint/2010/main" val="2111091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H105: Chapter 10 – Compounds with Sulfur, Phosphorus, a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81" y="188640"/>
            <a:ext cx="842493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79512" y="5661248"/>
            <a:ext cx="86587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wou.edu%2Fchemistry%2Fcourses%2Fonline-chemistry-textbooks%2Fch105-consumer-chemistry%2Fchapter-10-compounds-sulfur-phosphorous-nitrogen%2F&amp;psig=AOvVaw3gekqlLoojpOaLqAl_S3lC&amp;ust=1589304173795000&amp;source=images&amp;cd=vfe&amp;ved=0CAIQjRxqFwoTCIiamsqprOkCFQAAAAAdAAAAABBx</a:t>
            </a:r>
          </a:p>
        </p:txBody>
      </p:sp>
    </p:spTree>
    <p:extLst>
      <p:ext uri="{BB962C8B-B14F-4D97-AF65-F5344CB8AC3E}">
        <p14:creationId xmlns:p14="http://schemas.microsoft.com/office/powerpoint/2010/main" val="3894624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nzymes (by Jessica) Flashcards | Memor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7238"/>
            <a:ext cx="8676456" cy="509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12870" y="566124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https://www.google.com/url?sa=i&amp;url=https%3A%2F%2Fwww.memorangapp.com%2Fflashcards%2F56559%2FEnzymes%2F&amp;psig=AOvVaw0MyeMFVHK-IRddAwuktF81&amp;ust=1589309749767000&amp;source=images&amp;cd=vfe&amp;ved=0CAIQjRxqFwoTCIC9wq2-rOkCFQAAAAAdAAAAABAN</a:t>
            </a:r>
          </a:p>
        </p:txBody>
      </p:sp>
    </p:spTree>
    <p:extLst>
      <p:ext uri="{BB962C8B-B14F-4D97-AF65-F5344CB8AC3E}">
        <p14:creationId xmlns:p14="http://schemas.microsoft.com/office/powerpoint/2010/main" val="2899797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unctional groups (A) This figure illustrates the some of 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09625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23528" y="5517232"/>
            <a:ext cx="8240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www.researchgate.net%2Ffigure%2FFunctional-groups-A-This-figure-illustrates-the-some-of-the-functional-groups-that_fig5_320062418&amp;psig=AOvVaw0MyeMFVHK-IRddAwuktF81&amp;ust=1589309749767000&amp;source=images&amp;cd=vfe&amp;ved=0CAIQjRxqFwoTCIC9wq2-rOkCFQAAAAAdAAAAABAS</a:t>
            </a:r>
          </a:p>
        </p:txBody>
      </p:sp>
    </p:spTree>
    <p:extLst>
      <p:ext uri="{BB962C8B-B14F-4D97-AF65-F5344CB8AC3E}">
        <p14:creationId xmlns:p14="http://schemas.microsoft.com/office/powerpoint/2010/main" val="1330765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Functional Groups | MCC Organic Chemis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" y="260648"/>
            <a:ext cx="8604448" cy="502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79511" y="5661248"/>
            <a:ext cx="84391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courses.lumenlearning.com%2Fsuny-mcc-organicchemistry%2Fchapter%2Ffunctional-groups%2F&amp;psig=AOvVaw1EJZgDwRMMCheFifQAK_WA&amp;ust=1589310207548000&amp;source=images&amp;cd=vfe&amp;ved=0CAIQjRxqFwoTCKibnofArOkCFQAAAAAdAAAAABAR</a:t>
            </a:r>
          </a:p>
        </p:txBody>
      </p:sp>
    </p:spTree>
    <p:extLst>
      <p:ext uri="{BB962C8B-B14F-4D97-AF65-F5344CB8AC3E}">
        <p14:creationId xmlns:p14="http://schemas.microsoft.com/office/powerpoint/2010/main" val="3445205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ifferent functional groups for various classes of organi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09625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251520" y="5589240"/>
            <a:ext cx="8240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FFFF00"/>
                </a:solidFill>
              </a:rPr>
              <a:t>https://www.google.com/url?sa=i&amp;url=https%3A%2F%2Fwww.researchgate.net%2Ffigure%2FDifferent-functional-groups-for-various-classes-of-organic-compounds-in-biomass_fig2_275831314&amp;psig=AOvVaw1EJZgDwRMMCheFifQAK_WA&amp;ust=1589310207548000&amp;source=images&amp;cd=vfe&amp;ved=0CAIQjRxqFwoTCKibnofArOkCFQAAAAAdAAAAABAu</a:t>
            </a:r>
          </a:p>
        </p:txBody>
      </p:sp>
    </p:spTree>
    <p:extLst>
      <p:ext uri="{BB962C8B-B14F-4D97-AF65-F5344CB8AC3E}">
        <p14:creationId xmlns:p14="http://schemas.microsoft.com/office/powerpoint/2010/main" val="4024000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sz="4000" dirty="0" smtClean="0"/>
              <a:t>B-309  Biyokimya I Dersinin konularına genel bakış, </a:t>
            </a:r>
            <a:r>
              <a:rPr lang="tr-TR" sz="4000" dirty="0" err="1" smtClean="0"/>
              <a:t>glikoliz</a:t>
            </a:r>
            <a:r>
              <a:rPr lang="tr-TR" sz="4000" dirty="0" smtClean="0"/>
              <a:t>, </a:t>
            </a:r>
            <a:r>
              <a:rPr lang="tr-TR" sz="4000" dirty="0" err="1" smtClean="0"/>
              <a:t>glukoneogenez</a:t>
            </a:r>
            <a:r>
              <a:rPr lang="tr-TR" sz="4000" dirty="0" smtClean="0"/>
              <a:t> ve </a:t>
            </a:r>
            <a:r>
              <a:rPr lang="tr-TR" sz="4000" dirty="0" err="1" smtClean="0"/>
              <a:t>pentoz</a:t>
            </a:r>
            <a:r>
              <a:rPr lang="tr-TR" sz="4000" dirty="0" smtClean="0"/>
              <a:t> fosfat yolları özellikle  </a:t>
            </a:r>
            <a:r>
              <a:rPr lang="tr-TR" sz="4000" dirty="0" err="1" smtClean="0"/>
              <a:t>metabolik</a:t>
            </a:r>
            <a:r>
              <a:rPr lang="tr-TR" sz="4000" dirty="0" smtClean="0"/>
              <a:t> yolların kontrolünün  </a:t>
            </a:r>
            <a:r>
              <a:rPr lang="tr-TR" sz="4000" smtClean="0"/>
              <a:t>tartışması yapılacaktır.</a:t>
            </a:r>
            <a:endParaRPr lang="tr-TR" sz="4000" dirty="0" smtClean="0"/>
          </a:p>
          <a:p>
            <a:pPr marL="0" indent="0">
              <a:buNone/>
            </a:pPr>
            <a:endParaRPr lang="tr-TR" sz="4000" dirty="0" smtClean="0"/>
          </a:p>
        </p:txBody>
      </p:sp>
    </p:spTree>
    <p:extLst>
      <p:ext uri="{BB962C8B-B14F-4D97-AF65-F5344CB8AC3E}">
        <p14:creationId xmlns:p14="http://schemas.microsoft.com/office/powerpoint/2010/main" val="2228731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sz="4000" dirty="0" smtClean="0"/>
              <a:t>Sınavlarla ilgili bilgi paylaşımlar yapılarak dikkat edilmesi gerekenler karşılıklı olarak tartışılacaktır.</a:t>
            </a:r>
          </a:p>
        </p:txBody>
      </p:sp>
    </p:spTree>
    <p:extLst>
      <p:ext uri="{BB962C8B-B14F-4D97-AF65-F5344CB8AC3E}">
        <p14:creationId xmlns:p14="http://schemas.microsoft.com/office/powerpoint/2010/main" val="1793619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DERSİN  İŞLEYİŞİ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 smtClean="0"/>
              <a:t>BU DERS İŞLENİRKEN;</a:t>
            </a:r>
          </a:p>
          <a:p>
            <a:pPr>
              <a:buNone/>
            </a:pPr>
            <a:r>
              <a:rPr lang="tr-TR" i="1" dirty="0" smtClean="0"/>
              <a:t>I. DERSTE DAĞITILAN DERS PROGRAMI ÇERÇEVESİNDE</a:t>
            </a:r>
          </a:p>
          <a:p>
            <a:r>
              <a:rPr lang="tr-TR" dirty="0" smtClean="0"/>
              <a:t>► FORMÜLLER TAHTAYA YAZILACAK,  </a:t>
            </a:r>
          </a:p>
          <a:p>
            <a:r>
              <a:rPr lang="tr-TR" dirty="0" smtClean="0"/>
              <a:t>► KİTAPTAN  YANSILAR  ÜZERİNDEN  ANLATIM  YAPILACAK,</a:t>
            </a:r>
          </a:p>
          <a:p>
            <a:r>
              <a:rPr lang="tr-TR" dirty="0" smtClean="0"/>
              <a:t>► SÖZEL  OLARAK   DERS  ANLATILACAK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5786" y="285728"/>
            <a:ext cx="7772400" cy="173672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KAYNAKÇA</a:t>
            </a:r>
            <a:br>
              <a:rPr lang="tr-TR" dirty="0" smtClean="0"/>
            </a:b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28802"/>
            <a:ext cx="6400800" cy="370999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Başlıca Kaynak</a:t>
            </a:r>
            <a:r>
              <a:rPr lang="tr-TR" dirty="0" smtClean="0"/>
              <a:t>: </a:t>
            </a:r>
            <a:r>
              <a:rPr lang="tr-TR" dirty="0" err="1" smtClean="0"/>
              <a:t>Lehninger</a:t>
            </a:r>
            <a:r>
              <a:rPr lang="tr-TR" dirty="0" smtClean="0"/>
              <a:t> Biyokimyanın İlkeleri, </a:t>
            </a:r>
            <a:r>
              <a:rPr lang="tr-TR" dirty="0" err="1" smtClean="0"/>
              <a:t>David</a:t>
            </a:r>
            <a:r>
              <a:rPr lang="tr-TR" dirty="0" smtClean="0"/>
              <a:t> </a:t>
            </a:r>
            <a:r>
              <a:rPr lang="tr-TR" dirty="0" err="1" smtClean="0"/>
              <a:t>L.Nelson</a:t>
            </a:r>
            <a:r>
              <a:rPr lang="tr-TR" dirty="0" smtClean="0"/>
              <a:t>, Michael M. </a:t>
            </a:r>
            <a:r>
              <a:rPr lang="tr-TR" dirty="0" err="1" smtClean="0"/>
              <a:t>Cox</a:t>
            </a:r>
            <a:r>
              <a:rPr lang="tr-TR" dirty="0" smtClean="0"/>
              <a:t>, Beşinci Baskıdan Çeviri, Çeviri Editörü; Y. Murat Elçin, </a:t>
            </a:r>
            <a:r>
              <a:rPr lang="tr-TR" dirty="0" err="1" smtClean="0"/>
              <a:t>Palme</a:t>
            </a:r>
            <a:r>
              <a:rPr lang="tr-TR" dirty="0" smtClean="0"/>
              <a:t> Yayıncılık, 2013.</a:t>
            </a:r>
          </a:p>
          <a:p>
            <a:pPr algn="just"/>
            <a:endParaRPr lang="tr-TR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4587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714356"/>
            <a:ext cx="6400800" cy="513875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en-US" dirty="0" smtClean="0"/>
              <a:t>Principles of Biochemistry, H. R. Horton, L. A. Moran, K. G. </a:t>
            </a:r>
            <a:r>
              <a:rPr lang="en-US" dirty="0" err="1" smtClean="0"/>
              <a:t>Scrimgeour</a:t>
            </a:r>
            <a:r>
              <a:rPr lang="en-US" dirty="0" smtClean="0"/>
              <a:t>, M. D. Perry, J. D. </a:t>
            </a:r>
            <a:r>
              <a:rPr lang="en-US" dirty="0" err="1" smtClean="0"/>
              <a:t>Rawn</a:t>
            </a:r>
            <a:r>
              <a:rPr lang="en-US" dirty="0" smtClean="0"/>
              <a:t>, Pearson </a:t>
            </a:r>
            <a:r>
              <a:rPr lang="en-US" dirty="0" err="1" smtClean="0"/>
              <a:t>Prentis</a:t>
            </a:r>
            <a:r>
              <a:rPr lang="en-US" dirty="0" smtClean="0"/>
              <a:t> Hall, 2006.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Color</a:t>
            </a:r>
            <a:r>
              <a:rPr lang="tr-TR" dirty="0" smtClean="0"/>
              <a:t> Atlas of </a:t>
            </a:r>
            <a:r>
              <a:rPr lang="tr-TR" dirty="0" err="1" smtClean="0"/>
              <a:t>Biochemistry</a:t>
            </a:r>
            <a:r>
              <a:rPr lang="tr-TR" dirty="0" smtClean="0"/>
              <a:t>, J. </a:t>
            </a:r>
            <a:r>
              <a:rPr lang="tr-TR" dirty="0" err="1" smtClean="0"/>
              <a:t>Koolman</a:t>
            </a:r>
            <a:r>
              <a:rPr lang="tr-TR" dirty="0" smtClean="0"/>
              <a:t>, K. H. </a:t>
            </a:r>
            <a:r>
              <a:rPr lang="tr-TR" dirty="0" err="1" smtClean="0"/>
              <a:t>Roehm</a:t>
            </a:r>
            <a:r>
              <a:rPr lang="tr-TR" dirty="0" smtClean="0"/>
              <a:t>, </a:t>
            </a:r>
            <a:r>
              <a:rPr lang="tr-TR" dirty="0" err="1" smtClean="0"/>
              <a:t>Georg</a:t>
            </a:r>
            <a:r>
              <a:rPr lang="tr-TR" dirty="0" smtClean="0"/>
              <a:t> </a:t>
            </a:r>
            <a:r>
              <a:rPr lang="tr-TR" dirty="0" err="1" smtClean="0"/>
              <a:t>Thieme</a:t>
            </a:r>
            <a:r>
              <a:rPr lang="tr-TR" dirty="0" smtClean="0"/>
              <a:t> </a:t>
            </a:r>
            <a:r>
              <a:rPr lang="tr-TR" dirty="0" err="1" smtClean="0"/>
              <a:t>Verlag</a:t>
            </a:r>
            <a:r>
              <a:rPr lang="tr-TR" dirty="0" smtClean="0"/>
              <a:t>, 2005.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84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0042"/>
            <a:ext cx="6400800" cy="5138758"/>
          </a:xfrm>
        </p:spPr>
        <p:txBody>
          <a:bodyPr/>
          <a:lstStyle/>
          <a:p>
            <a:pPr algn="just"/>
            <a:r>
              <a:rPr lang="tr-TR" dirty="0" err="1" smtClean="0"/>
              <a:t>Harper’s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</a:t>
            </a:r>
            <a:r>
              <a:rPr lang="tr-TR" dirty="0" err="1" smtClean="0"/>
              <a:t>Biochemistry</a:t>
            </a:r>
            <a:r>
              <a:rPr lang="tr-TR" dirty="0" smtClean="0"/>
              <a:t>, R. K. </a:t>
            </a:r>
            <a:r>
              <a:rPr lang="tr-TR" dirty="0" err="1" smtClean="0"/>
              <a:t>Murray</a:t>
            </a:r>
            <a:r>
              <a:rPr lang="tr-TR" dirty="0" smtClean="0"/>
              <a:t>, D. K. </a:t>
            </a:r>
            <a:r>
              <a:rPr lang="tr-TR" dirty="0" err="1" smtClean="0"/>
              <a:t>Granner</a:t>
            </a:r>
            <a:r>
              <a:rPr lang="tr-TR" dirty="0" smtClean="0"/>
              <a:t>, P. A. </a:t>
            </a:r>
            <a:r>
              <a:rPr lang="tr-TR" dirty="0" err="1" smtClean="0"/>
              <a:t>Mayes</a:t>
            </a:r>
            <a:r>
              <a:rPr lang="tr-TR" dirty="0" smtClean="0"/>
              <a:t>, V. W. </a:t>
            </a:r>
            <a:r>
              <a:rPr lang="tr-TR" dirty="0" err="1" smtClean="0"/>
              <a:t>Rodwell</a:t>
            </a:r>
            <a:r>
              <a:rPr lang="tr-TR" dirty="0" smtClean="0"/>
              <a:t>, </a:t>
            </a:r>
            <a:r>
              <a:rPr lang="tr-TR" dirty="0" err="1" smtClean="0"/>
              <a:t>Lange</a:t>
            </a:r>
            <a:r>
              <a:rPr lang="tr-TR" dirty="0" smtClean="0"/>
              <a:t> </a:t>
            </a:r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Books</a:t>
            </a:r>
            <a:r>
              <a:rPr lang="tr-TR" dirty="0" smtClean="0"/>
              <a:t>/</a:t>
            </a:r>
            <a:r>
              <a:rPr lang="tr-TR" dirty="0" err="1" smtClean="0"/>
              <a:t>McGraw</a:t>
            </a:r>
            <a:r>
              <a:rPr lang="tr-TR" dirty="0" smtClean="0"/>
              <a:t>-</a:t>
            </a:r>
            <a:r>
              <a:rPr lang="tr-TR" dirty="0" err="1" smtClean="0"/>
              <a:t>Hill</a:t>
            </a:r>
            <a:r>
              <a:rPr lang="tr-TR" dirty="0" smtClean="0"/>
              <a:t> </a:t>
            </a:r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Publishing</a:t>
            </a:r>
            <a:r>
              <a:rPr lang="tr-TR" dirty="0" smtClean="0"/>
              <a:t> </a:t>
            </a:r>
            <a:r>
              <a:rPr lang="tr-TR" dirty="0" err="1" smtClean="0"/>
              <a:t>Division</a:t>
            </a:r>
            <a:r>
              <a:rPr lang="tr-TR" dirty="0" smtClean="0"/>
              <a:t>, 2003.</a:t>
            </a:r>
          </a:p>
          <a:p>
            <a:pPr algn="just"/>
            <a:endParaRPr lang="tr-TR" dirty="0" smtClean="0"/>
          </a:p>
          <a:p>
            <a:pPr algn="just"/>
            <a:r>
              <a:rPr lang="en-US" dirty="0" smtClean="0"/>
              <a:t>Basic Concepts in Biochemistry, A Student’s Survival Guide, H. F. Gilbert, McGraw-Hill Health </a:t>
            </a:r>
            <a:r>
              <a:rPr lang="en-US" dirty="0" err="1" smtClean="0"/>
              <a:t>Proffesions</a:t>
            </a:r>
            <a:r>
              <a:rPr lang="en-US" dirty="0" smtClean="0"/>
              <a:t> Division, 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28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772400" cy="5214974"/>
          </a:xfrm>
        </p:spPr>
        <p:txBody>
          <a:bodyPr/>
          <a:lstStyle/>
          <a:p>
            <a:r>
              <a:rPr lang="tr-TR" dirty="0" smtClean="0"/>
              <a:t>HER  DERSİN  SONUNDA  O HAFTAYA  AİT SORULAR SORULACAK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tr-TR" sz="4000" dirty="0" smtClean="0"/>
              <a:t>BİR  ÖNCEKİ  HAFTA  SORULAN  SORULAR  İLE  BULUNULAN  HAFTADA  İŞLENECEK  OLAN  KONUYLA  İLGİLİ  SORULARA  YANIT  VEREN  ÖĞRENCİLERE  EK  NOT VERİLECEKTİR</a:t>
            </a:r>
            <a:endParaRPr lang="tr-TR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tr-TR" sz="5400" dirty="0" smtClean="0"/>
              <a:t>BU NEDENLE DERSE </a:t>
            </a:r>
          </a:p>
          <a:p>
            <a:pPr algn="ctr"/>
            <a:r>
              <a:rPr lang="tr-TR" sz="5400" dirty="0" smtClean="0"/>
              <a:t>DEVAM ÖNEMLİDİR</a:t>
            </a:r>
          </a:p>
          <a:p>
            <a:pPr algn="ctr"/>
            <a:r>
              <a:rPr lang="tr-TR" sz="5400" dirty="0" smtClean="0"/>
              <a:t>VE  HER ALIŞTA </a:t>
            </a:r>
          </a:p>
          <a:p>
            <a:pPr algn="ctr"/>
            <a:r>
              <a:rPr lang="tr-TR" sz="5400" dirty="0" smtClean="0"/>
              <a:t>DEVAM ARANIR</a:t>
            </a:r>
            <a:endParaRPr lang="tr-TR" sz="5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Biyokimya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/>
            <a:r>
              <a:rPr lang="tr-TR" dirty="0" smtClean="0"/>
              <a:t>Canlı  sistemlerinin  olağanüstü  düzenlenmelerinin ve binlerce faklı molekülün  etkileşimlerinin  nasıl gerçekleştiğine  cevap  bulmaya çalışan bilim dalıdır.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4000" dirty="0" smtClean="0"/>
              <a:t>B-309  Biyokimya I Dersinin konularına genel bakış ve fonksiyonel grupları yeniden ele alarak </a:t>
            </a:r>
            <a:r>
              <a:rPr lang="tr-TR" sz="4000" dirty="0" err="1" smtClean="0"/>
              <a:t>metabolik</a:t>
            </a:r>
            <a:r>
              <a:rPr lang="tr-TR" sz="4000" dirty="0" smtClean="0"/>
              <a:t> yolu  tartışma</a:t>
            </a:r>
          </a:p>
          <a:p>
            <a:r>
              <a:rPr lang="tr-TR" sz="4000" dirty="0" smtClean="0"/>
              <a:t>Sınavlarla ilgili bilgi paylaşımı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tr-TR" dirty="0"/>
              <a:t>K</a:t>
            </a:r>
            <a:r>
              <a:rPr lang="tr-TR" dirty="0" smtClean="0"/>
              <a:t>armaşık fonksiyonel grupların  (16  farklı fonksiyonel grup) formülleri yazılarak nerelerde yer aldığı tekrar ele alınacak.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smtClean="0"/>
              <a:t>(Organik Kimya dersinde öğrenilenlerle birlikte değerlendirilecek)</a:t>
            </a:r>
          </a:p>
        </p:txBody>
      </p:sp>
    </p:spTree>
    <p:extLst>
      <p:ext uri="{BB962C8B-B14F-4D97-AF65-F5344CB8AC3E}">
        <p14:creationId xmlns:p14="http://schemas.microsoft.com/office/powerpoint/2010/main" val="1425880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6.1B Organic Chemistry &amp; Biochemistry - Various Organic Functiona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352928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23528" y="5733256"/>
            <a:ext cx="835292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FF00"/>
                </a:solidFill>
              </a:rPr>
              <a:t>https://</a:t>
            </a:r>
            <a:r>
              <a:rPr lang="tr-TR" sz="1200" dirty="0">
                <a:solidFill>
                  <a:srgbClr val="FFFF00"/>
                </a:solidFill>
              </a:rPr>
              <a:t>sites.google.com/site/csetstudyguidechemistry/home/6-1b-organic-chemistry-biochemistry-</a:t>
            </a:r>
            <a:r>
              <a:rPr lang="tr-TR" sz="1100" dirty="0">
                <a:solidFill>
                  <a:srgbClr val="FFFF00"/>
                </a:solidFill>
              </a:rPr>
              <a:t>--various-organic-functional-group</a:t>
            </a:r>
          </a:p>
        </p:txBody>
      </p:sp>
    </p:spTree>
    <p:extLst>
      <p:ext uri="{BB962C8B-B14F-4D97-AF65-F5344CB8AC3E}">
        <p14:creationId xmlns:p14="http://schemas.microsoft.com/office/powerpoint/2010/main" val="29117793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Ana Olay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Ana Olay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a Olay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TM04033927[[fn=Ana Olay]]</Template>
  <TotalTime>523</TotalTime>
  <Words>352</Words>
  <Application>Microsoft Office PowerPoint</Application>
  <PresentationFormat>Ekran Gösterisi (4:3)</PresentationFormat>
  <Paragraphs>43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6" baseType="lpstr">
      <vt:lpstr>Arial</vt:lpstr>
      <vt:lpstr>Arial Tur</vt:lpstr>
      <vt:lpstr>Impact</vt:lpstr>
      <vt:lpstr>Ana Olay</vt:lpstr>
      <vt:lpstr>B-310 BİYOKİMYA II DERSİ </vt:lpstr>
      <vt:lpstr>DERSİN  İŞLEYİŞİ</vt:lpstr>
      <vt:lpstr>HER  DERSİN  SONUNDA  O HAFTAYA  AİT SORULAR SORULACAK</vt:lpstr>
      <vt:lpstr>PowerPoint Sunusu</vt:lpstr>
      <vt:lpstr>PowerPoint Sunusu</vt:lpstr>
      <vt:lpstr>Biyokimya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KAYNAKÇA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Özlem Yıldırım</cp:lastModifiedBy>
  <cp:revision>24</cp:revision>
  <dcterms:created xsi:type="dcterms:W3CDTF">2007-03-31T19:43:26Z</dcterms:created>
  <dcterms:modified xsi:type="dcterms:W3CDTF">2020-05-11T19:08:38Z</dcterms:modified>
</cp:coreProperties>
</file>