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4"/>
  </p:notesMasterIdLst>
  <p:handoutMasterIdLst>
    <p:handoutMasterId r:id="rId25"/>
  </p:handoutMasterIdLst>
  <p:sldIdLst>
    <p:sldId id="291" r:id="rId2"/>
    <p:sldId id="299" r:id="rId3"/>
    <p:sldId id="300" r:id="rId4"/>
    <p:sldId id="301" r:id="rId5"/>
    <p:sldId id="302" r:id="rId6"/>
    <p:sldId id="296" r:id="rId7"/>
    <p:sldId id="297" r:id="rId8"/>
    <p:sldId id="306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317" r:id="rId17"/>
    <p:sldId id="318" r:id="rId18"/>
    <p:sldId id="303" r:id="rId19"/>
    <p:sldId id="304" r:id="rId20"/>
    <p:sldId id="309" r:id="rId21"/>
    <p:sldId id="308" r:id="rId22"/>
    <p:sldId id="307" r:id="rId23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03" autoAdjust="0"/>
    <p:restoredTop sz="94660"/>
  </p:normalViewPr>
  <p:slideViewPr>
    <p:cSldViewPr>
      <p:cViewPr varScale="1">
        <p:scale>
          <a:sx n="69" d="100"/>
          <a:sy n="69" d="100"/>
        </p:scale>
        <p:origin x="10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9E14DAF-25A7-49DA-BD38-FE76219F5B1B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87388"/>
            <a:ext cx="4568825" cy="34258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Tur" charset="-94"/>
              </a:defRPr>
            </a:lvl1pPr>
          </a:lstStyle>
          <a:p>
            <a:endParaRPr lang="tr-T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6BC2ECB-3FDC-41E3-839A-3B876EF82E67}" type="slidenum">
              <a:rPr lang="tr-TR"/>
              <a:pPr/>
              <a:t>‹#›</a:t>
            </a:fld>
            <a:endParaRPr lang="tr-TR">
              <a:latin typeface="Arial Tur" charset="-9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 useBgFill="1">
        <p:nvSpPr>
          <p:cNvPr id="13" name="Freeform 12"/>
          <p:cNvSpPr/>
          <p:nvPr/>
        </p:nvSpPr>
        <p:spPr>
          <a:xfrm>
            <a:off x="-8467" y="-16933"/>
            <a:ext cx="8754534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Freeform 22"/>
          <p:cNvSpPr/>
          <p:nvPr/>
        </p:nvSpPr>
        <p:spPr>
          <a:xfrm>
            <a:off x="-10379" y="4445000"/>
            <a:ext cx="8464695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Freeform 28"/>
          <p:cNvSpPr/>
          <p:nvPr/>
        </p:nvSpPr>
        <p:spPr>
          <a:xfrm>
            <a:off x="-2864" y="0"/>
            <a:ext cx="5811235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Freeform 29"/>
          <p:cNvSpPr/>
          <p:nvPr/>
        </p:nvSpPr>
        <p:spPr>
          <a:xfrm rot="21420000">
            <a:off x="-170768" y="213023"/>
            <a:ext cx="8480534" cy="5746008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451416" y="668338"/>
            <a:ext cx="7533524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554462" y="3446830"/>
            <a:ext cx="751206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3669071" y="4714242"/>
            <a:ext cx="4607740" cy="942356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12134" y="4954635"/>
            <a:ext cx="2987069" cy="918361"/>
          </a:xfrm>
        </p:spPr>
        <p:txBody>
          <a:bodyPr vert="horz" lIns="91440" tIns="45720" rIns="91440" bIns="45720" rtlCol="0" anchor="ctr"/>
          <a:lstStyle>
            <a:lvl1pPr algn="r">
              <a:defRPr lang="en-US" sz="4200" dirty="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7401518" y="3819948"/>
            <a:ext cx="680390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AD45CB3-61DA-4266-8F70-378C2C0B07A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5-Point Star 32"/>
          <p:cNvSpPr/>
          <p:nvPr/>
        </p:nvSpPr>
        <p:spPr>
          <a:xfrm rot="21420000">
            <a:off x="3121951" y="5057183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6859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106333"/>
            <a:ext cx="7796031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351" y="685800"/>
            <a:ext cx="7794385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702923"/>
            <a:ext cx="7796046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29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77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35" y="4106333"/>
            <a:ext cx="7796047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534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99" y="685800"/>
            <a:ext cx="7143765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62698" y="3610032"/>
            <a:ext cx="6500967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106334"/>
            <a:ext cx="779766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4280" y="88785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97147" y="290648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29325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1723855"/>
            <a:ext cx="7796030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4247468"/>
            <a:ext cx="7796030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7626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14352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4352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5967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175966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7785" y="206339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27785" y="2639658"/>
            <a:ext cx="2482596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768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8880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4335" y="2063396"/>
            <a:ext cx="2482596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8880" y="4389288"/>
            <a:ext cx="2482596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805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176999" y="2063396"/>
            <a:ext cx="2482596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176998" y="4389286"/>
            <a:ext cx="2483655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26708" y="3813025"/>
            <a:ext cx="24825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26614" y="2063394"/>
            <a:ext cx="2482596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26614" y="4389284"/>
            <a:ext cx="2482596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431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2063396"/>
            <a:ext cx="7796030" cy="331119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85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896" y="685801"/>
            <a:ext cx="1698485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514351" y="685801"/>
            <a:ext cx="5928323" cy="4688785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507A-C22B-462E-9B17-1EB927F515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308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1" y="2063396"/>
            <a:ext cx="7796030" cy="331118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A7484-E0F5-4D73-BB62-986ECDAAF5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76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6030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3742267"/>
            <a:ext cx="7796030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0CAF-4D1C-4E34-B3D3-EB6CE65BE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96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7662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514350" y="2063396"/>
            <a:ext cx="3816536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495478" y="2063396"/>
            <a:ext cx="3814904" cy="3311189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BF530-55B0-4E7D-89BE-2E9C563026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00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7796030" cy="115814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569" y="2063396"/>
            <a:ext cx="3591317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514352" y="2861733"/>
            <a:ext cx="3816534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5340" y="2063396"/>
            <a:ext cx="359667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495477" y="2861733"/>
            <a:ext cx="3816535" cy="2512852"/>
          </a:xfrm>
        </p:spPr>
        <p:txBody>
          <a:bodyPr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91325-7D32-43B7-9E56-E61E633148D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3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F0236-E947-4C63-A0C5-F45D317E77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53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ECF57-9784-48E3-9D28-0F4F6DB0F8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649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232" y="685800"/>
            <a:ext cx="3095145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784600" y="685801"/>
            <a:ext cx="4525781" cy="468878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32" y="2709053"/>
            <a:ext cx="3095146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3D0DA-1813-4487-9C6A-FF5E116029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73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85800"/>
            <a:ext cx="440817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47740" y="1"/>
            <a:ext cx="3162641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2709053"/>
            <a:ext cx="440817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5512-2454-491E-916C-A35A7D91A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7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rickwork-SD-R1acrop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048" y="1"/>
            <a:ext cx="9004013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351" y="685801"/>
            <a:ext cx="779766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1" y="2063396"/>
            <a:ext cx="7797662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73562" y="5757334"/>
            <a:ext cx="283845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1" y="5757334"/>
            <a:ext cx="412478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15341" y="5757334"/>
            <a:ext cx="68039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6ADD607-5718-4BFF-93B8-A4FB26F9A0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577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B-310 BİYOKİMYA II DERSİ </a:t>
            </a: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I.HAFTA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OMMON FUNCTIONAL GROUPS IN BIOCHEMIST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12" descr="COMMON FUNCTIONAL GROUPS IN BIOCHEMIST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064" name="Picture 16" descr="Functional Groups - Biology | Biochemistry, Chemistry cla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99" y="133845"/>
            <a:ext cx="8087942" cy="538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/>
          <p:cNvSpPr/>
          <p:nvPr/>
        </p:nvSpPr>
        <p:spPr>
          <a:xfrm>
            <a:off x="444498" y="5653338"/>
            <a:ext cx="8087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https://www.google.com/url?sa=i&amp;url=https%3A%2F%2Fwww.pinterest.com%2Fpin%2F98868154289861139%2F&amp;psig=AOvVaw3gekqlLoojpOaLqAl_S3lC&amp;ust=1589304173795000&amp;source=images&amp;cd=vfe&amp;ved=0CAIQjRxqFwoTCIiamsqprOkCFQAAAAAdAAAAABA9</a:t>
            </a:r>
          </a:p>
        </p:txBody>
      </p:sp>
    </p:spTree>
    <p:extLst>
      <p:ext uri="{BB962C8B-B14F-4D97-AF65-F5344CB8AC3E}">
        <p14:creationId xmlns:p14="http://schemas.microsoft.com/office/powerpoint/2010/main" val="2310000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ntroduction- Organic Compounds, Functional Groups and Linkages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43915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589240"/>
            <a:ext cx="84391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learnbiochemistry.wordpress.com%2F2011%2F08%2F03%2Fintroduction-organic-compounds-functional-groups-and-linkages%2F&amp;psig=AOvVaw3gekqlLoojpOaLqAl_S3lC&amp;ust=1589304173795000&amp;source=images&amp;cd=vfe&amp;ved=0CAIQjRxqFwoTCIiamsqprOkCFQAAAAAdAAAAABBH</a:t>
            </a:r>
          </a:p>
        </p:txBody>
      </p:sp>
    </p:spTree>
    <p:extLst>
      <p:ext uri="{BB962C8B-B14F-4D97-AF65-F5344CB8AC3E}">
        <p14:creationId xmlns:p14="http://schemas.microsoft.com/office/powerpoint/2010/main" val="71816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ioorganic Chemistry: An Introduction to Bioorganic Chemis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777686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95536" y="5589240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%3A%2F%2Fwww.biologydiscussion.com%2Fbioorganic-chemistry%2Fbioorganic-chemistry-an-introduction-to-bioorganic-chemistry%2F11121&amp;psig=AOvVaw3gekqlLoojpOaLqAl_S3lC&amp;ust=1589304173795000&amp;source=images&amp;cd=vfe&amp;ved=0CAIQjRxqFwoTCIiamsqprOkCFQAAAAAdAAAAABBK</a:t>
            </a:r>
          </a:p>
        </p:txBody>
      </p:sp>
    </p:spTree>
    <p:extLst>
      <p:ext uri="{BB962C8B-B14F-4D97-AF65-F5344CB8AC3E}">
        <p14:creationId xmlns:p14="http://schemas.microsoft.com/office/powerpoint/2010/main" val="2111091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H105: Chapter 10 – Compounds with Sulfur, Phosphorus, an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81" y="188640"/>
            <a:ext cx="8424936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2" y="5661248"/>
            <a:ext cx="86587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ou.edu%2Fchemistry%2Fcourses%2Fonline-chemistry-textbooks%2Fch105-consumer-chemistry%2Fchapter-10-compounds-sulfur-phosphorous-nitrogen%2F&amp;psig=AOvVaw3gekqlLoojpOaLqAl_S3lC&amp;ust=1589304173795000&amp;source=images&amp;cd=vfe&amp;ved=0CAIQjRxqFwoTCIiamsqprOkCFQAAAAAdAAAAABBx</a:t>
            </a:r>
          </a:p>
        </p:txBody>
      </p:sp>
    </p:spTree>
    <p:extLst>
      <p:ext uri="{BB962C8B-B14F-4D97-AF65-F5344CB8AC3E}">
        <p14:creationId xmlns:p14="http://schemas.microsoft.com/office/powerpoint/2010/main" val="3894624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nzymes (by Jessica) Flashcards | Memora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238"/>
            <a:ext cx="8676456" cy="509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12870" y="5661248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https://www.google.com/url?sa=i&amp;url=https%3A%2F%2Fwww.memorangapp.com%2Fflashcards%2F56559%2FEnzymes%2F&amp;psig=AOvVaw0MyeMFVHK-IRddAwuktF81&amp;ust=1589309749767000&amp;source=images&amp;cd=vfe&amp;ved=0CAIQjRxqFwoTCIC9wq2-rOkCFQAAAAAdAAAAABAN</a:t>
            </a:r>
          </a:p>
        </p:txBody>
      </p:sp>
    </p:spTree>
    <p:extLst>
      <p:ext uri="{BB962C8B-B14F-4D97-AF65-F5344CB8AC3E}">
        <p14:creationId xmlns:p14="http://schemas.microsoft.com/office/powerpoint/2010/main" val="28997974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unctional groups (A) This figure illustrates the some of th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8096250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23528" y="5517232"/>
            <a:ext cx="82402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researchgate.net%2Ffigure%2FFunctional-groups-A-This-figure-illustrates-the-some-of-the-functional-groups-that_fig5_320062418&amp;psig=AOvVaw0MyeMFVHK-IRddAwuktF81&amp;ust=1589309749767000&amp;source=images&amp;cd=vfe&amp;ved=0CAIQjRxqFwoTCIC9wq2-rOkCFQAAAAAdAAAAABAS</a:t>
            </a:r>
          </a:p>
        </p:txBody>
      </p:sp>
    </p:spTree>
    <p:extLst>
      <p:ext uri="{BB962C8B-B14F-4D97-AF65-F5344CB8AC3E}">
        <p14:creationId xmlns:p14="http://schemas.microsoft.com/office/powerpoint/2010/main" val="1330765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Functional Groups | MCC Organic Chemis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1" y="260648"/>
            <a:ext cx="8604448" cy="502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79511" y="5661248"/>
            <a:ext cx="84391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courses.lumenlearning.com%2Fsuny-mcc-organicchemistry%2Fchapter%2Ffunctional-groups%2F&amp;psig=AOvVaw1EJZgDwRMMCheFifQAK_WA&amp;ust=1589310207548000&amp;source=images&amp;cd=vfe&amp;ved=0CAIQjRxqFwoTCKibnofArOkCFQAAAAAdAAAAABAR</a:t>
            </a:r>
          </a:p>
        </p:txBody>
      </p:sp>
    </p:spTree>
    <p:extLst>
      <p:ext uri="{BB962C8B-B14F-4D97-AF65-F5344CB8AC3E}">
        <p14:creationId xmlns:p14="http://schemas.microsoft.com/office/powerpoint/2010/main" val="3445205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ifferent functional groups for various classes of organic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096250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51520" y="5589240"/>
            <a:ext cx="82402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200" dirty="0">
                <a:solidFill>
                  <a:srgbClr val="FFFF00"/>
                </a:solidFill>
              </a:rPr>
              <a:t>https://www.google.com/url?sa=i&amp;url=https%3A%2F%2Fwww.researchgate.net%2Ffigure%2FDifferent-functional-groups-for-various-classes-of-organic-compounds-in-biomass_fig2_275831314&amp;psig=AOvVaw1EJZgDwRMMCheFifQAK_WA&amp;ust=1589310207548000&amp;source=images&amp;cd=vfe&amp;ved=0CAIQjRxqFwoTCKibnofArOkCFQAAAAAdAAAAABAu</a:t>
            </a:r>
          </a:p>
        </p:txBody>
      </p:sp>
    </p:spTree>
    <p:extLst>
      <p:ext uri="{BB962C8B-B14F-4D97-AF65-F5344CB8AC3E}">
        <p14:creationId xmlns:p14="http://schemas.microsoft.com/office/powerpoint/2010/main" val="4024000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000" dirty="0" smtClean="0"/>
              <a:t>B-309  Biyokimya I Dersinin konularına genel bakış, </a:t>
            </a:r>
            <a:r>
              <a:rPr lang="tr-TR" sz="4000" dirty="0" err="1" smtClean="0"/>
              <a:t>glikoliz</a:t>
            </a:r>
            <a:r>
              <a:rPr lang="tr-TR" sz="4000" dirty="0" smtClean="0"/>
              <a:t>, </a:t>
            </a:r>
            <a:r>
              <a:rPr lang="tr-TR" sz="4000" dirty="0" err="1" smtClean="0"/>
              <a:t>glukoneogenez</a:t>
            </a:r>
            <a:r>
              <a:rPr lang="tr-TR" sz="4000" dirty="0" smtClean="0"/>
              <a:t> ve </a:t>
            </a:r>
            <a:r>
              <a:rPr lang="tr-TR" sz="4000" dirty="0" err="1" smtClean="0"/>
              <a:t>pentoz</a:t>
            </a:r>
            <a:r>
              <a:rPr lang="tr-TR" sz="4000" dirty="0" smtClean="0"/>
              <a:t> fosfat yolları özellikle  </a:t>
            </a:r>
            <a:r>
              <a:rPr lang="tr-TR" sz="4000" dirty="0" err="1" smtClean="0"/>
              <a:t>metabolik</a:t>
            </a:r>
            <a:r>
              <a:rPr lang="tr-TR" sz="4000" dirty="0" smtClean="0"/>
              <a:t> yolların kontrolünün  </a:t>
            </a:r>
            <a:r>
              <a:rPr lang="tr-TR" sz="4000" smtClean="0"/>
              <a:t>tartışması yapılacaktır.</a:t>
            </a:r>
            <a:endParaRPr lang="tr-TR" sz="4000" dirty="0" smtClean="0"/>
          </a:p>
          <a:p>
            <a:pPr marL="0" indent="0">
              <a:buNone/>
            </a:pPr>
            <a:endParaRPr lang="tr-TR" sz="4000" dirty="0" smtClean="0"/>
          </a:p>
        </p:txBody>
      </p:sp>
    </p:spTree>
    <p:extLst>
      <p:ext uri="{BB962C8B-B14F-4D97-AF65-F5344CB8AC3E}">
        <p14:creationId xmlns:p14="http://schemas.microsoft.com/office/powerpoint/2010/main" val="2228731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sz="4000" dirty="0" smtClean="0"/>
              <a:t>Sınavlarla ilgili bilgi paylaşımlar yapılarak dikkat edilmesi gerekenler karşılıklı olarak tartışılacaktır.</a:t>
            </a:r>
          </a:p>
        </p:txBody>
      </p:sp>
    </p:spTree>
    <p:extLst>
      <p:ext uri="{BB962C8B-B14F-4D97-AF65-F5344CB8AC3E}">
        <p14:creationId xmlns:p14="http://schemas.microsoft.com/office/powerpoint/2010/main" val="1793619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DERSİN  İŞLEYİŞİ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 smtClean="0"/>
              <a:t>BU DERS İŞLENİRKEN;</a:t>
            </a:r>
          </a:p>
          <a:p>
            <a:pPr>
              <a:buNone/>
            </a:pPr>
            <a:r>
              <a:rPr lang="tr-TR" i="1" dirty="0" smtClean="0"/>
              <a:t>I. DERSTE DAĞITILAN DERS PROGRAMI ÇERÇEVESİNDE</a:t>
            </a:r>
          </a:p>
          <a:p>
            <a:r>
              <a:rPr lang="tr-TR" dirty="0" smtClean="0"/>
              <a:t>► FORMÜLLER TAHTAYA YAZILACAK,  </a:t>
            </a:r>
          </a:p>
          <a:p>
            <a:r>
              <a:rPr lang="tr-TR" dirty="0" smtClean="0"/>
              <a:t>► KİTAPTAN  YANSILAR  ÜZERİNDEN  ANLATIM  YAPILACAK,</a:t>
            </a:r>
          </a:p>
          <a:p>
            <a:r>
              <a:rPr lang="tr-TR" dirty="0" smtClean="0"/>
              <a:t>► SÖZEL  OLARAK   DERS  ANLATILACAK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85786" y="285728"/>
            <a:ext cx="7772400" cy="17367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KAYNAKÇA</a:t>
            </a:r>
            <a:br>
              <a:rPr lang="tr-TR" dirty="0" smtClean="0"/>
            </a:br>
            <a:endParaRPr lang="en-US" dirty="0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Başlıca Kaynak</a:t>
            </a:r>
            <a:r>
              <a:rPr lang="tr-TR" dirty="0" smtClean="0"/>
              <a:t>: </a:t>
            </a:r>
            <a:r>
              <a:rPr lang="tr-TR" dirty="0" err="1" smtClean="0"/>
              <a:t>Lehninger</a:t>
            </a:r>
            <a:r>
              <a:rPr lang="tr-TR" dirty="0" smtClean="0"/>
              <a:t> Biyokimyanın İlkeleri, </a:t>
            </a:r>
            <a:r>
              <a:rPr lang="tr-TR" dirty="0" err="1" smtClean="0"/>
              <a:t>David</a:t>
            </a:r>
            <a:r>
              <a:rPr lang="tr-TR" dirty="0" smtClean="0"/>
              <a:t> </a:t>
            </a:r>
            <a:r>
              <a:rPr lang="tr-TR" dirty="0" err="1" smtClean="0"/>
              <a:t>L.Nelson</a:t>
            </a:r>
            <a:r>
              <a:rPr lang="tr-TR" dirty="0" smtClean="0"/>
              <a:t>, Michael M. </a:t>
            </a:r>
            <a:r>
              <a:rPr lang="tr-TR" dirty="0" err="1" smtClean="0"/>
              <a:t>Cox</a:t>
            </a:r>
            <a:r>
              <a:rPr lang="tr-TR" dirty="0" smtClean="0"/>
              <a:t>, Beşinci Baskıdan Çeviri, Çeviri Editörü; Y. Murat Elçin, </a:t>
            </a:r>
            <a:r>
              <a:rPr lang="tr-TR" dirty="0" err="1" smtClean="0"/>
              <a:t>Palme</a:t>
            </a:r>
            <a:r>
              <a:rPr lang="tr-TR" dirty="0" smtClean="0"/>
              <a:t> Yayıncılık, 2013.</a:t>
            </a:r>
          </a:p>
          <a:p>
            <a:pPr algn="just"/>
            <a:endParaRPr lang="tr-TR" dirty="0" smtClean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3458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714356"/>
            <a:ext cx="6400800" cy="5138758"/>
          </a:xfrm>
        </p:spPr>
        <p:txBody>
          <a:bodyPr/>
          <a:lstStyle/>
          <a:p>
            <a:pPr algn="just"/>
            <a:endParaRPr lang="tr-TR" dirty="0" smtClean="0"/>
          </a:p>
          <a:p>
            <a:pPr algn="just"/>
            <a:r>
              <a:rPr lang="en-US" dirty="0" smtClean="0"/>
              <a:t>Principles of Biochemistry, H. R. Horton, L. A. Moran, K. G. </a:t>
            </a:r>
            <a:r>
              <a:rPr lang="en-US" dirty="0" err="1" smtClean="0"/>
              <a:t>Scrimgeour</a:t>
            </a:r>
            <a:r>
              <a:rPr lang="en-US" dirty="0" smtClean="0"/>
              <a:t>, M. D. Perry, J. D. </a:t>
            </a:r>
            <a:r>
              <a:rPr lang="en-US" dirty="0" err="1" smtClean="0"/>
              <a:t>Rawn</a:t>
            </a:r>
            <a:r>
              <a:rPr lang="en-US" dirty="0" smtClean="0"/>
              <a:t>, Pearson </a:t>
            </a:r>
            <a:r>
              <a:rPr lang="en-US" dirty="0" err="1" smtClean="0"/>
              <a:t>Prentis</a:t>
            </a:r>
            <a:r>
              <a:rPr lang="en-US" dirty="0" smtClean="0"/>
              <a:t> Hall, 2006.</a:t>
            </a:r>
            <a:endParaRPr lang="tr-TR" dirty="0" smtClean="0"/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Color</a:t>
            </a:r>
            <a:r>
              <a:rPr lang="tr-TR" dirty="0" smtClean="0"/>
              <a:t> Atlas of </a:t>
            </a:r>
            <a:r>
              <a:rPr lang="tr-TR" dirty="0" err="1" smtClean="0"/>
              <a:t>Biochemistry</a:t>
            </a:r>
            <a:r>
              <a:rPr lang="tr-TR" dirty="0" smtClean="0"/>
              <a:t>, J. </a:t>
            </a:r>
            <a:r>
              <a:rPr lang="tr-TR" dirty="0" err="1" smtClean="0"/>
              <a:t>Koolman</a:t>
            </a:r>
            <a:r>
              <a:rPr lang="tr-TR" dirty="0" smtClean="0"/>
              <a:t>, K. H. </a:t>
            </a:r>
            <a:r>
              <a:rPr lang="tr-TR" dirty="0" err="1" smtClean="0"/>
              <a:t>Roehm</a:t>
            </a:r>
            <a:r>
              <a:rPr lang="tr-TR" dirty="0" smtClean="0"/>
              <a:t>, </a:t>
            </a:r>
            <a:r>
              <a:rPr lang="tr-TR" dirty="0" err="1" smtClean="0"/>
              <a:t>Georg</a:t>
            </a:r>
            <a:r>
              <a:rPr lang="tr-TR" dirty="0" smtClean="0"/>
              <a:t> </a:t>
            </a:r>
            <a:r>
              <a:rPr lang="tr-TR" dirty="0" err="1" smtClean="0"/>
              <a:t>Thieme</a:t>
            </a:r>
            <a:r>
              <a:rPr lang="tr-TR" dirty="0" smtClean="0"/>
              <a:t> </a:t>
            </a:r>
            <a:r>
              <a:rPr lang="tr-TR" dirty="0" err="1" smtClean="0"/>
              <a:t>Verlag</a:t>
            </a:r>
            <a:r>
              <a:rPr lang="tr-TR" dirty="0" smtClean="0"/>
              <a:t>, 2005.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4847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0042"/>
            <a:ext cx="6400800" cy="5138758"/>
          </a:xfrm>
        </p:spPr>
        <p:txBody>
          <a:bodyPr/>
          <a:lstStyle/>
          <a:p>
            <a:pPr algn="just"/>
            <a:r>
              <a:rPr lang="tr-TR" dirty="0" err="1" smtClean="0"/>
              <a:t>Harper’s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</a:t>
            </a:r>
            <a:r>
              <a:rPr lang="tr-TR" dirty="0" err="1" smtClean="0"/>
              <a:t>Biochemistry</a:t>
            </a:r>
            <a:r>
              <a:rPr lang="tr-TR" dirty="0" smtClean="0"/>
              <a:t>, R. K. </a:t>
            </a:r>
            <a:r>
              <a:rPr lang="tr-TR" dirty="0" err="1" smtClean="0"/>
              <a:t>Murray</a:t>
            </a:r>
            <a:r>
              <a:rPr lang="tr-TR" dirty="0" smtClean="0"/>
              <a:t>, D. K. </a:t>
            </a:r>
            <a:r>
              <a:rPr lang="tr-TR" dirty="0" err="1" smtClean="0"/>
              <a:t>Granner</a:t>
            </a:r>
            <a:r>
              <a:rPr lang="tr-TR" dirty="0" smtClean="0"/>
              <a:t>, P. A. </a:t>
            </a:r>
            <a:r>
              <a:rPr lang="tr-TR" dirty="0" err="1" smtClean="0"/>
              <a:t>Mayes</a:t>
            </a:r>
            <a:r>
              <a:rPr lang="tr-TR" dirty="0" smtClean="0"/>
              <a:t>, V. W. </a:t>
            </a:r>
            <a:r>
              <a:rPr lang="tr-TR" dirty="0" err="1" smtClean="0"/>
              <a:t>Rodwell</a:t>
            </a:r>
            <a:r>
              <a:rPr lang="tr-TR" dirty="0" smtClean="0"/>
              <a:t>, </a:t>
            </a:r>
            <a:r>
              <a:rPr lang="tr-TR" dirty="0" err="1" smtClean="0"/>
              <a:t>Lange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Books</a:t>
            </a:r>
            <a:r>
              <a:rPr lang="tr-TR" dirty="0" smtClean="0"/>
              <a:t>/</a:t>
            </a:r>
            <a:r>
              <a:rPr lang="tr-TR" dirty="0" err="1" smtClean="0"/>
              <a:t>McGraw</a:t>
            </a:r>
            <a:r>
              <a:rPr lang="tr-TR" dirty="0" smtClean="0"/>
              <a:t>-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</a:t>
            </a:r>
            <a:r>
              <a:rPr lang="tr-TR" dirty="0" err="1" smtClean="0"/>
              <a:t>Publishing</a:t>
            </a:r>
            <a:r>
              <a:rPr lang="tr-TR" dirty="0" smtClean="0"/>
              <a:t> </a:t>
            </a:r>
            <a:r>
              <a:rPr lang="tr-TR" dirty="0" err="1" smtClean="0"/>
              <a:t>Division</a:t>
            </a:r>
            <a:r>
              <a:rPr lang="tr-TR" dirty="0" smtClean="0"/>
              <a:t>, 2003.</a:t>
            </a:r>
          </a:p>
          <a:p>
            <a:pPr algn="just"/>
            <a:endParaRPr lang="tr-TR" dirty="0" smtClean="0"/>
          </a:p>
          <a:p>
            <a:pPr algn="just"/>
            <a:r>
              <a:rPr lang="en-US" dirty="0" smtClean="0"/>
              <a:t>Basic Concepts in Biochemistry, A Student’s Survival Guide, H. F. Gilbert, McGraw-Hill Health </a:t>
            </a:r>
            <a:r>
              <a:rPr lang="en-US" dirty="0" err="1" smtClean="0"/>
              <a:t>Proffesions</a:t>
            </a:r>
            <a:r>
              <a:rPr lang="en-US" dirty="0" smtClean="0"/>
              <a:t> Division, 2000.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285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7772400" cy="5214974"/>
          </a:xfrm>
        </p:spPr>
        <p:txBody>
          <a:bodyPr/>
          <a:lstStyle/>
          <a:p>
            <a:r>
              <a:rPr lang="tr-TR" dirty="0" smtClean="0"/>
              <a:t>HER  DERSİN  SONUNDA  O HAFTAYA  AİT SORULAR SORULACAK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tr-TR" sz="4000" dirty="0" smtClean="0"/>
              <a:t>BİR  ÖNCEKİ  HAFTA  SORULAN  SORULAR  İLE  BULUNULAN  HAFTADA  İŞLENECEK  OLAN  KONUYLA  İLGİLİ  SORULARA  YANIT  VEREN  ÖĞRENCİLERE  EK  NOT VERİLECEKTİR</a:t>
            </a:r>
            <a:endParaRPr lang="tr-TR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tr-TR" sz="5400" dirty="0" smtClean="0"/>
              <a:t>BU NEDENLE DERSE </a:t>
            </a:r>
          </a:p>
          <a:p>
            <a:pPr algn="ctr"/>
            <a:r>
              <a:rPr lang="tr-TR" sz="5400" dirty="0" smtClean="0"/>
              <a:t>DEVAM ÖNEMLİDİR</a:t>
            </a:r>
          </a:p>
          <a:p>
            <a:pPr algn="ctr"/>
            <a:r>
              <a:rPr lang="tr-TR" sz="5400" dirty="0" smtClean="0"/>
              <a:t>VE  HER ALIŞTA </a:t>
            </a:r>
          </a:p>
          <a:p>
            <a:pPr algn="ctr"/>
            <a:r>
              <a:rPr lang="tr-TR" sz="5400" dirty="0" smtClean="0"/>
              <a:t>DEVAM ARANIR</a:t>
            </a:r>
            <a:endParaRPr lang="tr-TR" sz="5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Biyokimya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tr-TR" dirty="0" smtClean="0"/>
              <a:t>Canlı  sistemlerinin  olağanüstü  düzenlenmelerinin ve binlerce faklı molekülün  etkileşimlerinin  nasıl gerçekleştiğine  cevap  bulmaya çalışan bilim dalıdır.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4000" dirty="0" smtClean="0"/>
              <a:t>B-309  Biyokimya I Dersinin konularına genel bakış ve fonksiyonel grupları yeniden ele alarak </a:t>
            </a:r>
            <a:r>
              <a:rPr lang="tr-TR" sz="4000" dirty="0" err="1" smtClean="0"/>
              <a:t>metabolik</a:t>
            </a:r>
            <a:r>
              <a:rPr lang="tr-TR" sz="4000" dirty="0" smtClean="0"/>
              <a:t> yolu  tartışma</a:t>
            </a:r>
          </a:p>
          <a:p>
            <a:r>
              <a:rPr lang="tr-TR" sz="4000" dirty="0" smtClean="0"/>
              <a:t>Sınavlarla ilgili bilgi paylaşımı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dirty="0"/>
              <a:t>K</a:t>
            </a:r>
            <a:r>
              <a:rPr lang="tr-TR" dirty="0" smtClean="0"/>
              <a:t>armaşık fonksiyonel grupların  (16  farklı fonksiyonel grup) formülleri yazılarak nerelerde yer aldığı tekrar ele alınacak.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(Organik Kimya dersinde öğrenilenlerle birlikte değerlendirilecek)</a:t>
            </a:r>
          </a:p>
        </p:txBody>
      </p:sp>
    </p:spTree>
    <p:extLst>
      <p:ext uri="{BB962C8B-B14F-4D97-AF65-F5344CB8AC3E}">
        <p14:creationId xmlns:p14="http://schemas.microsoft.com/office/powerpoint/2010/main" val="1425880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6.1B Organic Chemistry &amp; Biochemistry - Various Organic Functional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352928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323528" y="5733256"/>
            <a:ext cx="835292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>
                <a:solidFill>
                  <a:srgbClr val="FFFF00"/>
                </a:solidFill>
              </a:rPr>
              <a:t>https://</a:t>
            </a:r>
            <a:r>
              <a:rPr lang="tr-TR" sz="1200" dirty="0">
                <a:solidFill>
                  <a:srgbClr val="FFFF00"/>
                </a:solidFill>
              </a:rPr>
              <a:t>sites.google.com/site/csetstudyguidechemistry/home/6-1b-organic-chemistry-biochemistry-</a:t>
            </a:r>
            <a:r>
              <a:rPr lang="tr-TR" sz="1100" dirty="0">
                <a:solidFill>
                  <a:srgbClr val="FFFF00"/>
                </a:solidFill>
              </a:rPr>
              <a:t>--various-organic-functional-group</a:t>
            </a:r>
          </a:p>
        </p:txBody>
      </p:sp>
    </p:spTree>
    <p:extLst>
      <p:ext uri="{BB962C8B-B14F-4D97-AF65-F5344CB8AC3E}">
        <p14:creationId xmlns:p14="http://schemas.microsoft.com/office/powerpoint/2010/main" val="29117793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a Olay">
  <a:themeElements>
    <a:clrScheme name="Ana Olay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Ana Olay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a Olay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TM04033927[[fn=Ana Olay]]</Template>
  <TotalTime>523</TotalTime>
  <Words>352</Words>
  <Application>Microsoft Office PowerPoint</Application>
  <PresentationFormat>Ekran Gösterisi (4:3)</PresentationFormat>
  <Paragraphs>43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Arial Tur</vt:lpstr>
      <vt:lpstr>Impact</vt:lpstr>
      <vt:lpstr>Ana Olay</vt:lpstr>
      <vt:lpstr>B-310 BİYOKİMYA II DERSİ </vt:lpstr>
      <vt:lpstr>DERSİN  İŞLEYİŞİ</vt:lpstr>
      <vt:lpstr>HER  DERSİN  SONUNDA  O HAFTAYA  AİT SORULAR SORULACAK</vt:lpstr>
      <vt:lpstr>PowerPoint Sunusu</vt:lpstr>
      <vt:lpstr>PowerPoint Sunusu</vt:lpstr>
      <vt:lpstr>Biyokimya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       KAYNAKÇA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Özlem Yıldırım</cp:lastModifiedBy>
  <cp:revision>24</cp:revision>
  <dcterms:created xsi:type="dcterms:W3CDTF">2007-03-31T19:43:26Z</dcterms:created>
  <dcterms:modified xsi:type="dcterms:W3CDTF">2020-05-11T19:08:38Z</dcterms:modified>
</cp:coreProperties>
</file>