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B96F3A-6EF1-43D0-B760-E8285B6A2FFB}" type="doc">
      <dgm:prSet loTypeId="urn:microsoft.com/office/officeart/2005/8/layout/radial4" loCatId="relationship" qsTypeId="urn:microsoft.com/office/officeart/2005/8/quickstyle/3d1" qsCatId="3D" csTypeId="urn:microsoft.com/office/officeart/2005/8/colors/accent2_2" csCatId="accent2" phldr="1"/>
      <dgm:spPr/>
      <dgm:t>
        <a:bodyPr/>
        <a:lstStyle/>
        <a:p>
          <a:endParaRPr lang="tr-TR"/>
        </a:p>
      </dgm:t>
    </dgm:pt>
    <dgm:pt modelId="{97D04881-161C-4499-92BF-1F3234025172}">
      <dgm:prSet phldrT="[Text]" custT="1"/>
      <dgm:spPr>
        <a:solidFill>
          <a:schemeClr val="tx2">
            <a:lumMod val="75000"/>
          </a:schemeClr>
        </a:solidFill>
      </dgm:spPr>
      <dgm:t>
        <a:bodyPr/>
        <a:lstStyle/>
        <a:p>
          <a:r>
            <a:rPr lang="tr-TR" sz="1800" b="1" dirty="0" smtClean="0"/>
            <a:t>Duyusal Değerlendirmenin Amaçları</a:t>
          </a:r>
          <a:endParaRPr lang="tr-TR" sz="1800" b="1" dirty="0"/>
        </a:p>
      </dgm:t>
    </dgm:pt>
    <dgm:pt modelId="{82837905-9B8E-4AAB-88C5-B0F039704519}" type="parTrans" cxnId="{83D5F166-9E3E-4F26-BB30-664546F903C4}">
      <dgm:prSet/>
      <dgm:spPr/>
      <dgm:t>
        <a:bodyPr/>
        <a:lstStyle/>
        <a:p>
          <a:endParaRPr lang="tr-TR"/>
        </a:p>
      </dgm:t>
    </dgm:pt>
    <dgm:pt modelId="{2D5AF794-4F44-4B45-A5A2-C07F05A08608}" type="sibTrans" cxnId="{83D5F166-9E3E-4F26-BB30-664546F903C4}">
      <dgm:prSet/>
      <dgm:spPr/>
      <dgm:t>
        <a:bodyPr/>
        <a:lstStyle/>
        <a:p>
          <a:endParaRPr lang="tr-TR"/>
        </a:p>
      </dgm:t>
    </dgm:pt>
    <dgm:pt modelId="{068CAE73-AA9A-4D78-AFF7-ED2CE8AE5A44}">
      <dgm:prSet phldrT="[Text]" custT="1"/>
      <dgm:spPr/>
      <dgm:t>
        <a:bodyPr/>
        <a:lstStyle/>
        <a:p>
          <a:r>
            <a:rPr lang="tr-TR" sz="1800" dirty="0" smtClean="0"/>
            <a:t>Bir ürün için kabul edilebilirliği veya reddi için ölçülebilir standartlar oluşturmak</a:t>
          </a:r>
          <a:endParaRPr lang="tr-TR" sz="1800" b="1" dirty="0"/>
        </a:p>
      </dgm:t>
    </dgm:pt>
    <dgm:pt modelId="{3A117F57-2ECA-4891-87A2-A2763713214D}" type="parTrans" cxnId="{C0473F49-F94E-486D-AF29-92739AB11C8A}">
      <dgm:prSet/>
      <dgm:spPr/>
      <dgm:t>
        <a:bodyPr/>
        <a:lstStyle/>
        <a:p>
          <a:endParaRPr lang="tr-TR"/>
        </a:p>
      </dgm:t>
    </dgm:pt>
    <dgm:pt modelId="{A95D0B02-F9C9-4EDA-99B8-56EE8EA879F1}" type="sibTrans" cxnId="{C0473F49-F94E-486D-AF29-92739AB11C8A}">
      <dgm:prSet/>
      <dgm:spPr/>
      <dgm:t>
        <a:bodyPr/>
        <a:lstStyle/>
        <a:p>
          <a:endParaRPr lang="tr-TR"/>
        </a:p>
      </dgm:t>
    </dgm:pt>
    <dgm:pt modelId="{75F8983F-FB09-479C-B3D4-143985BBD529}">
      <dgm:prSet phldrT="[Text]" custT="1"/>
      <dgm:spPr/>
      <dgm:t>
        <a:bodyPr/>
        <a:lstStyle/>
        <a:p>
          <a:r>
            <a:rPr lang="tr-TR" sz="1800" dirty="0" smtClean="0"/>
            <a:t>Yeni veya mevcut bir ürünü geliştirmek ve </a:t>
          </a:r>
          <a:r>
            <a:rPr lang="tr-TR" sz="1800" dirty="0" err="1" smtClean="0"/>
            <a:t>tüketilebililiğini</a:t>
          </a:r>
          <a:r>
            <a:rPr lang="tr-TR" sz="1800" dirty="0" smtClean="0"/>
            <a:t> ölçmek</a:t>
          </a:r>
          <a:endParaRPr lang="tr-TR" sz="1800" b="1" dirty="0"/>
        </a:p>
      </dgm:t>
    </dgm:pt>
    <dgm:pt modelId="{02CB17C6-D786-4EDF-994F-E2161ED93C72}" type="parTrans" cxnId="{E73F9F29-B01E-4889-9FF4-4BB6FDF5AA50}">
      <dgm:prSet/>
      <dgm:spPr/>
      <dgm:t>
        <a:bodyPr/>
        <a:lstStyle/>
        <a:p>
          <a:endParaRPr lang="tr-TR"/>
        </a:p>
      </dgm:t>
    </dgm:pt>
    <dgm:pt modelId="{8679CA6D-6946-46BE-A7F4-7029895EDDC9}" type="sibTrans" cxnId="{E73F9F29-B01E-4889-9FF4-4BB6FDF5AA50}">
      <dgm:prSet/>
      <dgm:spPr/>
      <dgm:t>
        <a:bodyPr/>
        <a:lstStyle/>
        <a:p>
          <a:endParaRPr lang="tr-TR"/>
        </a:p>
      </dgm:t>
    </dgm:pt>
    <dgm:pt modelId="{FF479313-553B-45CF-BEEC-13FEDA9C55F7}">
      <dgm:prSet phldrT="[Text]" custT="1"/>
      <dgm:spPr>
        <a:solidFill>
          <a:schemeClr val="accent5">
            <a:lumMod val="75000"/>
          </a:schemeClr>
        </a:solidFill>
      </dgm:spPr>
      <dgm:t>
        <a:bodyPr/>
        <a:lstStyle/>
        <a:p>
          <a:r>
            <a:rPr lang="tr-TR" sz="1800" dirty="0" smtClean="0"/>
            <a:t>İstenmeyen özelliklere sahip ürünlerinin ayırımı </a:t>
          </a:r>
          <a:endParaRPr lang="tr-TR" sz="1800" b="1" dirty="0"/>
        </a:p>
      </dgm:t>
    </dgm:pt>
    <dgm:pt modelId="{0CDEC454-817C-4910-951D-806F07A57F28}" type="parTrans" cxnId="{A4CD10F5-BB9B-4D2D-87B4-987CF94913FA}">
      <dgm:prSet/>
      <dgm:spPr/>
      <dgm:t>
        <a:bodyPr/>
        <a:lstStyle/>
        <a:p>
          <a:endParaRPr lang="tr-TR"/>
        </a:p>
      </dgm:t>
    </dgm:pt>
    <dgm:pt modelId="{DAA08ED8-87F3-4154-8249-B1D8328757C5}" type="sibTrans" cxnId="{A4CD10F5-BB9B-4D2D-87B4-987CF94913FA}">
      <dgm:prSet/>
      <dgm:spPr/>
      <dgm:t>
        <a:bodyPr/>
        <a:lstStyle/>
        <a:p>
          <a:endParaRPr lang="tr-TR"/>
        </a:p>
      </dgm:t>
    </dgm:pt>
    <dgm:pt modelId="{EB31B09C-E60A-4BF3-B731-483614192776}">
      <dgm:prSet phldrT="[Text]" custT="1"/>
      <dgm:spPr>
        <a:solidFill>
          <a:schemeClr val="accent5">
            <a:lumMod val="75000"/>
          </a:schemeClr>
        </a:solidFill>
      </dgm:spPr>
      <dgm:t>
        <a:bodyPr/>
        <a:lstStyle/>
        <a:p>
          <a:r>
            <a:rPr lang="tr-TR" sz="1800" dirty="0" smtClean="0"/>
            <a:t>İki veya daha fazla ürün arasında algılanabilen herhangi bir duyusal farklılığın saptanması </a:t>
          </a:r>
          <a:endParaRPr lang="tr-TR" sz="1800" b="1" dirty="0"/>
        </a:p>
      </dgm:t>
    </dgm:pt>
    <dgm:pt modelId="{69E753FF-BDF2-4152-B0DB-02CE50DCE0B8}" type="parTrans" cxnId="{963C361A-E7C4-4260-BB3F-A5E96BEFFB3A}">
      <dgm:prSet/>
      <dgm:spPr/>
      <dgm:t>
        <a:bodyPr/>
        <a:lstStyle/>
        <a:p>
          <a:endParaRPr lang="tr-TR"/>
        </a:p>
      </dgm:t>
    </dgm:pt>
    <dgm:pt modelId="{A638B0A4-6408-4FDB-B5F9-24375FE81BC2}" type="sibTrans" cxnId="{963C361A-E7C4-4260-BB3F-A5E96BEFFB3A}">
      <dgm:prSet/>
      <dgm:spPr/>
      <dgm:t>
        <a:bodyPr/>
        <a:lstStyle/>
        <a:p>
          <a:endParaRPr lang="tr-TR"/>
        </a:p>
      </dgm:t>
    </dgm:pt>
    <dgm:pt modelId="{9661FDD0-3697-4753-88B1-99217E6E332C}">
      <dgm:prSet phldrT="[Text]" custT="1"/>
      <dgm:spPr>
        <a:solidFill>
          <a:schemeClr val="accent5">
            <a:lumMod val="75000"/>
          </a:schemeClr>
        </a:solidFill>
      </dgm:spPr>
      <dgm:t>
        <a:bodyPr/>
        <a:lstStyle/>
        <a:p>
          <a:r>
            <a:rPr lang="tr-TR" sz="1800" dirty="0" smtClean="0"/>
            <a:t>Duyusal özelliklerde hangi farklılıkların tanımlanabilir ve ölçülebilir olduğunun belirlenmesi </a:t>
          </a:r>
          <a:endParaRPr lang="tr-TR" sz="1800" b="1" dirty="0"/>
        </a:p>
      </dgm:t>
    </dgm:pt>
    <dgm:pt modelId="{A342B20A-C1C4-49C7-A9D0-B7686550A4C7}" type="parTrans" cxnId="{29B557D0-E613-4E7A-99D5-B718767FFF02}">
      <dgm:prSet/>
      <dgm:spPr/>
      <dgm:t>
        <a:bodyPr/>
        <a:lstStyle/>
        <a:p>
          <a:endParaRPr lang="tr-TR"/>
        </a:p>
      </dgm:t>
    </dgm:pt>
    <dgm:pt modelId="{101D2FF8-0079-4494-A885-9E554F759535}" type="sibTrans" cxnId="{29B557D0-E613-4E7A-99D5-B718767FFF02}">
      <dgm:prSet/>
      <dgm:spPr/>
      <dgm:t>
        <a:bodyPr/>
        <a:lstStyle/>
        <a:p>
          <a:endParaRPr lang="tr-TR"/>
        </a:p>
      </dgm:t>
    </dgm:pt>
    <dgm:pt modelId="{65A56F5D-57D6-4E4E-871F-7DC5AF0C391D}">
      <dgm:prSet phldrT="[Text]" custT="1"/>
      <dgm:spPr/>
      <dgm:t>
        <a:bodyPr/>
        <a:lstStyle/>
        <a:p>
          <a:r>
            <a:rPr lang="tr-TR" sz="1800" dirty="0" smtClean="0"/>
            <a:t>Ürünün raf ömrünü belirlemek amacıyla depolama ve olgunlaşma süresince değişimini / gelişimini takip etmek</a:t>
          </a:r>
          <a:endParaRPr lang="tr-TR" sz="1800" b="1" dirty="0"/>
        </a:p>
      </dgm:t>
    </dgm:pt>
    <dgm:pt modelId="{54E5A604-41D2-4C5C-A0DF-217179582C01}" type="parTrans" cxnId="{23A61DF2-AF86-445E-B7F4-7DD13AD16735}">
      <dgm:prSet/>
      <dgm:spPr/>
      <dgm:t>
        <a:bodyPr/>
        <a:lstStyle/>
        <a:p>
          <a:endParaRPr lang="tr-TR"/>
        </a:p>
      </dgm:t>
    </dgm:pt>
    <dgm:pt modelId="{E64330D4-5528-4B98-9FB7-311EE0C703CD}" type="sibTrans" cxnId="{23A61DF2-AF86-445E-B7F4-7DD13AD16735}">
      <dgm:prSet/>
      <dgm:spPr/>
      <dgm:t>
        <a:bodyPr/>
        <a:lstStyle/>
        <a:p>
          <a:endParaRPr lang="tr-TR"/>
        </a:p>
      </dgm:t>
    </dgm:pt>
    <dgm:pt modelId="{25E7D22C-C3D8-495F-ACE7-A85EBFAAD7FC}" type="pres">
      <dgm:prSet presAssocID="{BAB96F3A-6EF1-43D0-B760-E8285B6A2FFB}" presName="cycle" presStyleCnt="0">
        <dgm:presLayoutVars>
          <dgm:chMax val="1"/>
          <dgm:dir/>
          <dgm:animLvl val="ctr"/>
          <dgm:resizeHandles val="exact"/>
        </dgm:presLayoutVars>
      </dgm:prSet>
      <dgm:spPr/>
      <dgm:t>
        <a:bodyPr/>
        <a:lstStyle/>
        <a:p>
          <a:endParaRPr lang="tr-TR"/>
        </a:p>
      </dgm:t>
    </dgm:pt>
    <dgm:pt modelId="{483D2413-5976-42D6-AD1B-017897DC83CD}" type="pres">
      <dgm:prSet presAssocID="{97D04881-161C-4499-92BF-1F3234025172}" presName="centerShape" presStyleLbl="node0" presStyleIdx="0" presStyleCnt="1" custScaleX="136400" custScaleY="74378"/>
      <dgm:spPr/>
      <dgm:t>
        <a:bodyPr/>
        <a:lstStyle/>
        <a:p>
          <a:endParaRPr lang="tr-TR"/>
        </a:p>
      </dgm:t>
    </dgm:pt>
    <dgm:pt modelId="{66B14BCC-6AF9-4E45-893C-73BEBA0E4A59}" type="pres">
      <dgm:prSet presAssocID="{3A117F57-2ECA-4891-87A2-A2763713214D}" presName="parTrans" presStyleLbl="bgSibTrans2D1" presStyleIdx="0" presStyleCnt="6" custLinFactNeighborX="6117"/>
      <dgm:spPr/>
      <dgm:t>
        <a:bodyPr/>
        <a:lstStyle/>
        <a:p>
          <a:endParaRPr lang="tr-TR"/>
        </a:p>
      </dgm:t>
    </dgm:pt>
    <dgm:pt modelId="{CAD42D38-393E-4982-92C1-6FEB96861F9F}" type="pres">
      <dgm:prSet presAssocID="{068CAE73-AA9A-4D78-AFF7-ED2CE8AE5A44}" presName="node" presStyleLbl="node1" presStyleIdx="0" presStyleCnt="6" custScaleX="111469" custScaleY="157209" custRadScaleRad="97108" custRadScaleInc="-37243">
        <dgm:presLayoutVars>
          <dgm:bulletEnabled val="1"/>
        </dgm:presLayoutVars>
      </dgm:prSet>
      <dgm:spPr/>
      <dgm:t>
        <a:bodyPr/>
        <a:lstStyle/>
        <a:p>
          <a:endParaRPr lang="tr-TR"/>
        </a:p>
      </dgm:t>
    </dgm:pt>
    <dgm:pt modelId="{B1BA63D9-52F0-459F-8F86-8E9F3375C510}" type="pres">
      <dgm:prSet presAssocID="{02CB17C6-D786-4EDF-994F-E2161ED93C72}" presName="parTrans" presStyleLbl="bgSibTrans2D1" presStyleIdx="1" presStyleCnt="6"/>
      <dgm:spPr/>
      <dgm:t>
        <a:bodyPr/>
        <a:lstStyle/>
        <a:p>
          <a:endParaRPr lang="tr-TR"/>
        </a:p>
      </dgm:t>
    </dgm:pt>
    <dgm:pt modelId="{73D49018-3372-44C1-87F4-7CD798851B25}" type="pres">
      <dgm:prSet presAssocID="{75F8983F-FB09-479C-B3D4-143985BBD529}" presName="node" presStyleLbl="node1" presStyleIdx="1" presStyleCnt="6" custScaleX="133785" custScaleY="124169" custRadScaleRad="104982" custRadScaleInc="-6750">
        <dgm:presLayoutVars>
          <dgm:bulletEnabled val="1"/>
        </dgm:presLayoutVars>
      </dgm:prSet>
      <dgm:spPr/>
      <dgm:t>
        <a:bodyPr/>
        <a:lstStyle/>
        <a:p>
          <a:endParaRPr lang="tr-TR"/>
        </a:p>
      </dgm:t>
    </dgm:pt>
    <dgm:pt modelId="{F6DE79B3-F7E5-4A48-A083-2D171662E61D}" type="pres">
      <dgm:prSet presAssocID="{0CDEC454-817C-4910-951D-806F07A57F28}" presName="parTrans" presStyleLbl="bgSibTrans2D1" presStyleIdx="2" presStyleCnt="6" custLinFactNeighborX="830" custLinFactNeighborY="27181"/>
      <dgm:spPr/>
      <dgm:t>
        <a:bodyPr/>
        <a:lstStyle/>
        <a:p>
          <a:endParaRPr lang="tr-TR"/>
        </a:p>
      </dgm:t>
    </dgm:pt>
    <dgm:pt modelId="{52ABE0D8-A22F-495A-B082-1314222D6236}" type="pres">
      <dgm:prSet presAssocID="{FF479313-553B-45CF-BEEC-13FEDA9C55F7}" presName="node" presStyleLbl="node1" presStyleIdx="2" presStyleCnt="6" custScaleX="121937" custScaleY="124998" custRadScaleRad="111268" custRadScaleInc="249703">
        <dgm:presLayoutVars>
          <dgm:bulletEnabled val="1"/>
        </dgm:presLayoutVars>
      </dgm:prSet>
      <dgm:spPr/>
      <dgm:t>
        <a:bodyPr/>
        <a:lstStyle/>
        <a:p>
          <a:endParaRPr lang="tr-TR"/>
        </a:p>
      </dgm:t>
    </dgm:pt>
    <dgm:pt modelId="{50F10FFC-A19E-4676-9496-408EB247F665}" type="pres">
      <dgm:prSet presAssocID="{69E753FF-BDF2-4152-B0DB-02CE50DCE0B8}" presName="parTrans" presStyleLbl="bgSibTrans2D1" presStyleIdx="3" presStyleCnt="6"/>
      <dgm:spPr/>
      <dgm:t>
        <a:bodyPr/>
        <a:lstStyle/>
        <a:p>
          <a:endParaRPr lang="tr-TR"/>
        </a:p>
      </dgm:t>
    </dgm:pt>
    <dgm:pt modelId="{ABC81530-2C62-4099-8802-D4F45FDCDFB7}" type="pres">
      <dgm:prSet presAssocID="{EB31B09C-E60A-4BF3-B731-483614192776}" presName="node" presStyleLbl="node1" presStyleIdx="3" presStyleCnt="6" custScaleX="162632" custScaleY="124144" custRadScaleRad="127514" custRadScaleInc="-139214">
        <dgm:presLayoutVars>
          <dgm:bulletEnabled val="1"/>
        </dgm:presLayoutVars>
      </dgm:prSet>
      <dgm:spPr/>
      <dgm:t>
        <a:bodyPr/>
        <a:lstStyle/>
        <a:p>
          <a:endParaRPr lang="tr-TR"/>
        </a:p>
      </dgm:t>
    </dgm:pt>
    <dgm:pt modelId="{1A1378E0-C8A6-4E63-8D50-6A403768AA0B}" type="pres">
      <dgm:prSet presAssocID="{A342B20A-C1C4-49C7-A9D0-B7686550A4C7}" presName="parTrans" presStyleLbl="bgSibTrans2D1" presStyleIdx="4" presStyleCnt="6"/>
      <dgm:spPr/>
      <dgm:t>
        <a:bodyPr/>
        <a:lstStyle/>
        <a:p>
          <a:endParaRPr lang="tr-TR"/>
        </a:p>
      </dgm:t>
    </dgm:pt>
    <dgm:pt modelId="{36421185-CC6F-4E41-A470-EDC3920FCE0C}" type="pres">
      <dgm:prSet presAssocID="{9661FDD0-3697-4753-88B1-99217E6E332C}" presName="node" presStyleLbl="node1" presStyleIdx="4" presStyleCnt="6" custScaleX="158238" custScaleY="116481" custRadScaleRad="127223" custRadScaleInc="-98758">
        <dgm:presLayoutVars>
          <dgm:bulletEnabled val="1"/>
        </dgm:presLayoutVars>
      </dgm:prSet>
      <dgm:spPr/>
      <dgm:t>
        <a:bodyPr/>
        <a:lstStyle/>
        <a:p>
          <a:endParaRPr lang="tr-TR"/>
        </a:p>
      </dgm:t>
    </dgm:pt>
    <dgm:pt modelId="{B3FD21B5-2458-4609-996B-5674577D7C74}" type="pres">
      <dgm:prSet presAssocID="{54E5A604-41D2-4C5C-A0DF-217179582C01}" presName="parTrans" presStyleLbl="bgSibTrans2D1" presStyleIdx="5" presStyleCnt="6" custAng="535639"/>
      <dgm:spPr/>
      <dgm:t>
        <a:bodyPr/>
        <a:lstStyle/>
        <a:p>
          <a:endParaRPr lang="tr-TR"/>
        </a:p>
      </dgm:t>
    </dgm:pt>
    <dgm:pt modelId="{7DD413AC-8F2F-4057-BA0B-43249EACB249}" type="pres">
      <dgm:prSet presAssocID="{65A56F5D-57D6-4E4E-871F-7DC5AF0C391D}" presName="node" presStyleLbl="node1" presStyleIdx="5" presStyleCnt="6" custScaleX="156220" custScaleY="147755" custRadScaleRad="104256" custRadScaleInc="54771">
        <dgm:presLayoutVars>
          <dgm:bulletEnabled val="1"/>
        </dgm:presLayoutVars>
      </dgm:prSet>
      <dgm:spPr/>
      <dgm:t>
        <a:bodyPr/>
        <a:lstStyle/>
        <a:p>
          <a:endParaRPr lang="tr-TR"/>
        </a:p>
      </dgm:t>
    </dgm:pt>
  </dgm:ptLst>
  <dgm:cxnLst>
    <dgm:cxn modelId="{E70B7C56-C00A-45DC-990A-90478B151778}" type="presOf" srcId="{02CB17C6-D786-4EDF-994F-E2161ED93C72}" destId="{B1BA63D9-52F0-459F-8F86-8E9F3375C510}" srcOrd="0" destOrd="0" presId="urn:microsoft.com/office/officeart/2005/8/layout/radial4"/>
    <dgm:cxn modelId="{CF849246-0487-4BD0-9D22-AECF2AD22F56}" type="presOf" srcId="{65A56F5D-57D6-4E4E-871F-7DC5AF0C391D}" destId="{7DD413AC-8F2F-4057-BA0B-43249EACB249}" srcOrd="0" destOrd="0" presId="urn:microsoft.com/office/officeart/2005/8/layout/radial4"/>
    <dgm:cxn modelId="{1ED85288-29E4-439D-B943-A819C0E01709}" type="presOf" srcId="{068CAE73-AA9A-4D78-AFF7-ED2CE8AE5A44}" destId="{CAD42D38-393E-4982-92C1-6FEB96861F9F}" srcOrd="0" destOrd="0" presId="urn:microsoft.com/office/officeart/2005/8/layout/radial4"/>
    <dgm:cxn modelId="{770D0D12-3519-4614-A361-88A30AE5C40C}" type="presOf" srcId="{FF479313-553B-45CF-BEEC-13FEDA9C55F7}" destId="{52ABE0D8-A22F-495A-B082-1314222D6236}" srcOrd="0" destOrd="0" presId="urn:microsoft.com/office/officeart/2005/8/layout/radial4"/>
    <dgm:cxn modelId="{C0473F49-F94E-486D-AF29-92739AB11C8A}" srcId="{97D04881-161C-4499-92BF-1F3234025172}" destId="{068CAE73-AA9A-4D78-AFF7-ED2CE8AE5A44}" srcOrd="0" destOrd="0" parTransId="{3A117F57-2ECA-4891-87A2-A2763713214D}" sibTransId="{A95D0B02-F9C9-4EDA-99B8-56EE8EA879F1}"/>
    <dgm:cxn modelId="{F35E15F3-359F-4795-85F2-B49B4613847C}" type="presOf" srcId="{BAB96F3A-6EF1-43D0-B760-E8285B6A2FFB}" destId="{25E7D22C-C3D8-495F-ACE7-A85EBFAAD7FC}" srcOrd="0" destOrd="0" presId="urn:microsoft.com/office/officeart/2005/8/layout/radial4"/>
    <dgm:cxn modelId="{8475A720-41D7-48CA-BEDE-799B06CA61CA}" type="presOf" srcId="{97D04881-161C-4499-92BF-1F3234025172}" destId="{483D2413-5976-42D6-AD1B-017897DC83CD}" srcOrd="0" destOrd="0" presId="urn:microsoft.com/office/officeart/2005/8/layout/radial4"/>
    <dgm:cxn modelId="{A4CD10F5-BB9B-4D2D-87B4-987CF94913FA}" srcId="{97D04881-161C-4499-92BF-1F3234025172}" destId="{FF479313-553B-45CF-BEEC-13FEDA9C55F7}" srcOrd="2" destOrd="0" parTransId="{0CDEC454-817C-4910-951D-806F07A57F28}" sibTransId="{DAA08ED8-87F3-4154-8249-B1D8328757C5}"/>
    <dgm:cxn modelId="{1A16A2D6-2541-4BA5-B521-069031313304}" type="presOf" srcId="{54E5A604-41D2-4C5C-A0DF-217179582C01}" destId="{B3FD21B5-2458-4609-996B-5674577D7C74}" srcOrd="0" destOrd="0" presId="urn:microsoft.com/office/officeart/2005/8/layout/radial4"/>
    <dgm:cxn modelId="{677130FF-6A9D-46A4-844C-363166C1AF2F}" type="presOf" srcId="{A342B20A-C1C4-49C7-A9D0-B7686550A4C7}" destId="{1A1378E0-C8A6-4E63-8D50-6A403768AA0B}" srcOrd="0" destOrd="0" presId="urn:microsoft.com/office/officeart/2005/8/layout/radial4"/>
    <dgm:cxn modelId="{83D5F166-9E3E-4F26-BB30-664546F903C4}" srcId="{BAB96F3A-6EF1-43D0-B760-E8285B6A2FFB}" destId="{97D04881-161C-4499-92BF-1F3234025172}" srcOrd="0" destOrd="0" parTransId="{82837905-9B8E-4AAB-88C5-B0F039704519}" sibTransId="{2D5AF794-4F44-4B45-A5A2-C07F05A08608}"/>
    <dgm:cxn modelId="{FEC995BA-2B75-460E-B54F-6931D5836A5B}" type="presOf" srcId="{69E753FF-BDF2-4152-B0DB-02CE50DCE0B8}" destId="{50F10FFC-A19E-4676-9496-408EB247F665}" srcOrd="0" destOrd="0" presId="urn:microsoft.com/office/officeart/2005/8/layout/radial4"/>
    <dgm:cxn modelId="{0F18FC71-4805-45AD-9F39-572542925B24}" type="presOf" srcId="{75F8983F-FB09-479C-B3D4-143985BBD529}" destId="{73D49018-3372-44C1-87F4-7CD798851B25}" srcOrd="0" destOrd="0" presId="urn:microsoft.com/office/officeart/2005/8/layout/radial4"/>
    <dgm:cxn modelId="{E73F9F29-B01E-4889-9FF4-4BB6FDF5AA50}" srcId="{97D04881-161C-4499-92BF-1F3234025172}" destId="{75F8983F-FB09-479C-B3D4-143985BBD529}" srcOrd="1" destOrd="0" parTransId="{02CB17C6-D786-4EDF-994F-E2161ED93C72}" sibTransId="{8679CA6D-6946-46BE-A7F4-7029895EDDC9}"/>
    <dgm:cxn modelId="{F3C58F48-9B64-44C3-B8EE-3CB2AB2E74B5}" type="presOf" srcId="{3A117F57-2ECA-4891-87A2-A2763713214D}" destId="{66B14BCC-6AF9-4E45-893C-73BEBA0E4A59}" srcOrd="0" destOrd="0" presId="urn:microsoft.com/office/officeart/2005/8/layout/radial4"/>
    <dgm:cxn modelId="{EA4D5A9E-1CDD-4655-AEEF-C03134FEBF21}" type="presOf" srcId="{0CDEC454-817C-4910-951D-806F07A57F28}" destId="{F6DE79B3-F7E5-4A48-A083-2D171662E61D}" srcOrd="0" destOrd="0" presId="urn:microsoft.com/office/officeart/2005/8/layout/radial4"/>
    <dgm:cxn modelId="{963C361A-E7C4-4260-BB3F-A5E96BEFFB3A}" srcId="{97D04881-161C-4499-92BF-1F3234025172}" destId="{EB31B09C-E60A-4BF3-B731-483614192776}" srcOrd="3" destOrd="0" parTransId="{69E753FF-BDF2-4152-B0DB-02CE50DCE0B8}" sibTransId="{A638B0A4-6408-4FDB-B5F9-24375FE81BC2}"/>
    <dgm:cxn modelId="{29B557D0-E613-4E7A-99D5-B718767FFF02}" srcId="{97D04881-161C-4499-92BF-1F3234025172}" destId="{9661FDD0-3697-4753-88B1-99217E6E332C}" srcOrd="4" destOrd="0" parTransId="{A342B20A-C1C4-49C7-A9D0-B7686550A4C7}" sibTransId="{101D2FF8-0079-4494-A885-9E554F759535}"/>
    <dgm:cxn modelId="{ED13A8E1-233E-4B03-B303-43F3DF69F8C5}" type="presOf" srcId="{EB31B09C-E60A-4BF3-B731-483614192776}" destId="{ABC81530-2C62-4099-8802-D4F45FDCDFB7}" srcOrd="0" destOrd="0" presId="urn:microsoft.com/office/officeart/2005/8/layout/radial4"/>
    <dgm:cxn modelId="{23A61DF2-AF86-445E-B7F4-7DD13AD16735}" srcId="{97D04881-161C-4499-92BF-1F3234025172}" destId="{65A56F5D-57D6-4E4E-871F-7DC5AF0C391D}" srcOrd="5" destOrd="0" parTransId="{54E5A604-41D2-4C5C-A0DF-217179582C01}" sibTransId="{E64330D4-5528-4B98-9FB7-311EE0C703CD}"/>
    <dgm:cxn modelId="{C79BBF8E-9175-4546-BBE7-F1528CCBEC09}" type="presOf" srcId="{9661FDD0-3697-4753-88B1-99217E6E332C}" destId="{36421185-CC6F-4E41-A470-EDC3920FCE0C}" srcOrd="0" destOrd="0" presId="urn:microsoft.com/office/officeart/2005/8/layout/radial4"/>
    <dgm:cxn modelId="{FA3DF8A7-801D-4D52-8721-CDB1428F8765}" type="presParOf" srcId="{25E7D22C-C3D8-495F-ACE7-A85EBFAAD7FC}" destId="{483D2413-5976-42D6-AD1B-017897DC83CD}" srcOrd="0" destOrd="0" presId="urn:microsoft.com/office/officeart/2005/8/layout/radial4"/>
    <dgm:cxn modelId="{A99AE3FA-3676-4028-B4BB-12AF89FBC2A9}" type="presParOf" srcId="{25E7D22C-C3D8-495F-ACE7-A85EBFAAD7FC}" destId="{66B14BCC-6AF9-4E45-893C-73BEBA0E4A59}" srcOrd="1" destOrd="0" presId="urn:microsoft.com/office/officeart/2005/8/layout/radial4"/>
    <dgm:cxn modelId="{526546B5-9C2E-45B2-AB31-4C4633A7B106}" type="presParOf" srcId="{25E7D22C-C3D8-495F-ACE7-A85EBFAAD7FC}" destId="{CAD42D38-393E-4982-92C1-6FEB96861F9F}" srcOrd="2" destOrd="0" presId="urn:microsoft.com/office/officeart/2005/8/layout/radial4"/>
    <dgm:cxn modelId="{DF96052A-879E-4072-A309-608D51BEDBDB}" type="presParOf" srcId="{25E7D22C-C3D8-495F-ACE7-A85EBFAAD7FC}" destId="{B1BA63D9-52F0-459F-8F86-8E9F3375C510}" srcOrd="3" destOrd="0" presId="urn:microsoft.com/office/officeart/2005/8/layout/radial4"/>
    <dgm:cxn modelId="{5AFF1E4B-F5BF-4553-AF4D-707BFDCD06DD}" type="presParOf" srcId="{25E7D22C-C3D8-495F-ACE7-A85EBFAAD7FC}" destId="{73D49018-3372-44C1-87F4-7CD798851B25}" srcOrd="4" destOrd="0" presId="urn:microsoft.com/office/officeart/2005/8/layout/radial4"/>
    <dgm:cxn modelId="{C5A22CFB-E7E6-49FE-AFDC-3FC8F27AE79B}" type="presParOf" srcId="{25E7D22C-C3D8-495F-ACE7-A85EBFAAD7FC}" destId="{F6DE79B3-F7E5-4A48-A083-2D171662E61D}" srcOrd="5" destOrd="0" presId="urn:microsoft.com/office/officeart/2005/8/layout/radial4"/>
    <dgm:cxn modelId="{61180076-50B2-4B81-8387-E3BB2A885BCC}" type="presParOf" srcId="{25E7D22C-C3D8-495F-ACE7-A85EBFAAD7FC}" destId="{52ABE0D8-A22F-495A-B082-1314222D6236}" srcOrd="6" destOrd="0" presId="urn:microsoft.com/office/officeart/2005/8/layout/radial4"/>
    <dgm:cxn modelId="{866D89A6-CAF6-48CC-A570-B201BFB01A96}" type="presParOf" srcId="{25E7D22C-C3D8-495F-ACE7-A85EBFAAD7FC}" destId="{50F10FFC-A19E-4676-9496-408EB247F665}" srcOrd="7" destOrd="0" presId="urn:microsoft.com/office/officeart/2005/8/layout/radial4"/>
    <dgm:cxn modelId="{8B1F3655-F2D1-4297-A367-A528767666E6}" type="presParOf" srcId="{25E7D22C-C3D8-495F-ACE7-A85EBFAAD7FC}" destId="{ABC81530-2C62-4099-8802-D4F45FDCDFB7}" srcOrd="8" destOrd="0" presId="urn:microsoft.com/office/officeart/2005/8/layout/radial4"/>
    <dgm:cxn modelId="{7146385A-F213-4032-B80D-FACEA6F77F2D}" type="presParOf" srcId="{25E7D22C-C3D8-495F-ACE7-A85EBFAAD7FC}" destId="{1A1378E0-C8A6-4E63-8D50-6A403768AA0B}" srcOrd="9" destOrd="0" presId="urn:microsoft.com/office/officeart/2005/8/layout/radial4"/>
    <dgm:cxn modelId="{30D68853-36E7-48C6-B492-5F88A0260523}" type="presParOf" srcId="{25E7D22C-C3D8-495F-ACE7-A85EBFAAD7FC}" destId="{36421185-CC6F-4E41-A470-EDC3920FCE0C}" srcOrd="10" destOrd="0" presId="urn:microsoft.com/office/officeart/2005/8/layout/radial4"/>
    <dgm:cxn modelId="{F578A890-7FFD-49F6-AC00-07C510CFB888}" type="presParOf" srcId="{25E7D22C-C3D8-495F-ACE7-A85EBFAAD7FC}" destId="{B3FD21B5-2458-4609-996B-5674577D7C74}" srcOrd="11" destOrd="0" presId="urn:microsoft.com/office/officeart/2005/8/layout/radial4"/>
    <dgm:cxn modelId="{87F760A7-7E9A-4EFA-B98D-552C110EDD36}" type="presParOf" srcId="{25E7D22C-C3D8-495F-ACE7-A85EBFAAD7FC}" destId="{7DD413AC-8F2F-4057-BA0B-43249EACB249}" srcOrd="1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D2413-5976-42D6-AD1B-017897DC83CD}">
      <dsp:nvSpPr>
        <dsp:cNvPr id="0" name=""/>
        <dsp:cNvSpPr/>
      </dsp:nvSpPr>
      <dsp:spPr>
        <a:xfrm>
          <a:off x="2353898" y="3885310"/>
          <a:ext cx="2902686" cy="1582815"/>
        </a:xfrm>
        <a:prstGeom prst="ellipse">
          <a:avLst/>
        </a:prstGeom>
        <a:solidFill>
          <a:schemeClr val="tx2">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Duyusal Değerlendirmenin Amaçları</a:t>
          </a:r>
          <a:endParaRPr lang="tr-TR" sz="1800" b="1" kern="1200" dirty="0"/>
        </a:p>
      </dsp:txBody>
      <dsp:txXfrm>
        <a:off x="2778987" y="4117108"/>
        <a:ext cx="2052508" cy="1119219"/>
      </dsp:txXfrm>
    </dsp:sp>
    <dsp:sp modelId="{66B14BCC-6AF9-4E45-893C-73BEBA0E4A59}">
      <dsp:nvSpPr>
        <dsp:cNvPr id="0" name=""/>
        <dsp:cNvSpPr/>
      </dsp:nvSpPr>
      <dsp:spPr>
        <a:xfrm rot="10129626">
          <a:off x="816750" y="4821051"/>
          <a:ext cx="1646210" cy="606499"/>
        </a:xfrm>
        <a:prstGeom prst="leftArrow">
          <a:avLst>
            <a:gd name="adj1" fmla="val 60000"/>
            <a:gd name="adj2" fmla="val 50000"/>
          </a:avLst>
        </a:prstGeom>
        <a:gradFill rotWithShape="0">
          <a:gsLst>
            <a:gs pos="0">
              <a:schemeClr val="accent2">
                <a:tint val="60000"/>
                <a:hueOff val="0"/>
                <a:satOff val="0"/>
                <a:lumOff val="0"/>
                <a:alphaOff val="0"/>
                <a:satMod val="103000"/>
                <a:lumMod val="102000"/>
                <a:tint val="94000"/>
              </a:schemeClr>
            </a:gs>
            <a:gs pos="50000">
              <a:schemeClr val="accent2">
                <a:tint val="60000"/>
                <a:hueOff val="0"/>
                <a:satOff val="0"/>
                <a:lumOff val="0"/>
                <a:alphaOff val="0"/>
                <a:satMod val="110000"/>
                <a:lumMod val="100000"/>
                <a:shade val="100000"/>
              </a:schemeClr>
            </a:gs>
            <a:gs pos="100000">
              <a:schemeClr val="accent2">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AD42D38-393E-4982-92C1-6FEB96861F9F}">
      <dsp:nvSpPr>
        <dsp:cNvPr id="0" name=""/>
        <dsp:cNvSpPr/>
      </dsp:nvSpPr>
      <dsp:spPr>
        <a:xfrm>
          <a:off x="-98596" y="4347049"/>
          <a:ext cx="1660496" cy="187348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kern="1200" dirty="0" smtClean="0"/>
            <a:t>Bir ürün için kabul edilebilirliği veya reddi için ölçülebilir standartlar oluşturmak</a:t>
          </a:r>
          <a:endParaRPr lang="tr-TR" sz="1800" b="1" kern="1200" dirty="0"/>
        </a:p>
      </dsp:txBody>
      <dsp:txXfrm>
        <a:off x="-49962" y="4395683"/>
        <a:ext cx="1563228" cy="1776221"/>
      </dsp:txXfrm>
    </dsp:sp>
    <dsp:sp modelId="{B1BA63D9-52F0-459F-8F86-8E9F3375C510}">
      <dsp:nvSpPr>
        <dsp:cNvPr id="0" name=""/>
        <dsp:cNvSpPr/>
      </dsp:nvSpPr>
      <dsp:spPr>
        <a:xfrm rot="12838502">
          <a:off x="812055" y="3084344"/>
          <a:ext cx="2160367" cy="606499"/>
        </a:xfrm>
        <a:prstGeom prst="leftArrow">
          <a:avLst>
            <a:gd name="adj1" fmla="val 60000"/>
            <a:gd name="adj2" fmla="val 50000"/>
          </a:avLst>
        </a:prstGeom>
        <a:gradFill rotWithShape="0">
          <a:gsLst>
            <a:gs pos="0">
              <a:schemeClr val="accent2">
                <a:tint val="60000"/>
                <a:hueOff val="0"/>
                <a:satOff val="0"/>
                <a:lumOff val="0"/>
                <a:alphaOff val="0"/>
                <a:satMod val="103000"/>
                <a:lumMod val="102000"/>
                <a:tint val="94000"/>
              </a:schemeClr>
            </a:gs>
            <a:gs pos="50000">
              <a:schemeClr val="accent2">
                <a:tint val="60000"/>
                <a:hueOff val="0"/>
                <a:satOff val="0"/>
                <a:lumOff val="0"/>
                <a:alphaOff val="0"/>
                <a:satMod val="110000"/>
                <a:lumMod val="100000"/>
                <a:shade val="100000"/>
              </a:schemeClr>
            </a:gs>
            <a:gs pos="100000">
              <a:schemeClr val="accent2">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3D49018-3372-44C1-87F4-7CD798851B25}">
      <dsp:nvSpPr>
        <dsp:cNvPr id="0" name=""/>
        <dsp:cNvSpPr/>
      </dsp:nvSpPr>
      <dsp:spPr>
        <a:xfrm>
          <a:off x="0" y="2044080"/>
          <a:ext cx="1992926" cy="1479745"/>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kern="1200" dirty="0" smtClean="0"/>
            <a:t>Yeni veya mevcut bir ürünü geliştirmek ve </a:t>
          </a:r>
          <a:r>
            <a:rPr lang="tr-TR" sz="1800" kern="1200" dirty="0" err="1" smtClean="0"/>
            <a:t>tüketilebililiğini</a:t>
          </a:r>
          <a:r>
            <a:rPr lang="tr-TR" sz="1800" kern="1200" dirty="0" smtClean="0"/>
            <a:t> ölçmek</a:t>
          </a:r>
          <a:endParaRPr lang="tr-TR" sz="1800" b="1" kern="1200" dirty="0"/>
        </a:p>
      </dsp:txBody>
      <dsp:txXfrm>
        <a:off x="43340" y="2087420"/>
        <a:ext cx="1906246" cy="1393065"/>
      </dsp:txXfrm>
    </dsp:sp>
    <dsp:sp modelId="{F6DE79B3-F7E5-4A48-A083-2D171662E61D}">
      <dsp:nvSpPr>
        <dsp:cNvPr id="0" name=""/>
        <dsp:cNvSpPr/>
      </dsp:nvSpPr>
      <dsp:spPr>
        <a:xfrm rot="19614654">
          <a:off x="4680396" y="3217734"/>
          <a:ext cx="2341799" cy="606499"/>
        </a:xfrm>
        <a:prstGeom prst="leftArrow">
          <a:avLst>
            <a:gd name="adj1" fmla="val 60000"/>
            <a:gd name="adj2" fmla="val 50000"/>
          </a:avLst>
        </a:prstGeom>
        <a:gradFill rotWithShape="0">
          <a:gsLst>
            <a:gs pos="0">
              <a:schemeClr val="accent2">
                <a:tint val="60000"/>
                <a:hueOff val="0"/>
                <a:satOff val="0"/>
                <a:lumOff val="0"/>
                <a:alphaOff val="0"/>
                <a:satMod val="103000"/>
                <a:lumMod val="102000"/>
                <a:tint val="94000"/>
              </a:schemeClr>
            </a:gs>
            <a:gs pos="50000">
              <a:schemeClr val="accent2">
                <a:tint val="60000"/>
                <a:hueOff val="0"/>
                <a:satOff val="0"/>
                <a:lumOff val="0"/>
                <a:alphaOff val="0"/>
                <a:satMod val="110000"/>
                <a:lumMod val="100000"/>
                <a:shade val="100000"/>
              </a:schemeClr>
            </a:gs>
            <a:gs pos="100000">
              <a:schemeClr val="accent2">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2ABE0D8-A22F-495A-B082-1314222D6236}">
      <dsp:nvSpPr>
        <dsp:cNvPr id="0" name=""/>
        <dsp:cNvSpPr/>
      </dsp:nvSpPr>
      <dsp:spPr>
        <a:xfrm>
          <a:off x="5904648" y="1972075"/>
          <a:ext cx="1816432" cy="1489624"/>
        </a:xfrm>
        <a:prstGeom prst="roundRect">
          <a:avLst>
            <a:gd name="adj" fmla="val 10000"/>
          </a:avLst>
        </a:prstGeom>
        <a:solidFill>
          <a:schemeClr val="accent5">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kern="1200" dirty="0" smtClean="0"/>
            <a:t>İstenmeyen özelliklere sahip ürünlerinin ayırımı </a:t>
          </a:r>
          <a:endParaRPr lang="tr-TR" sz="1800" b="1" kern="1200" dirty="0"/>
        </a:p>
      </dsp:txBody>
      <dsp:txXfrm>
        <a:off x="5948278" y="2015705"/>
        <a:ext cx="1729172" cy="1402364"/>
      </dsp:txXfrm>
    </dsp:sp>
    <dsp:sp modelId="{50F10FFC-A19E-4676-9496-408EB247F665}">
      <dsp:nvSpPr>
        <dsp:cNvPr id="0" name=""/>
        <dsp:cNvSpPr/>
      </dsp:nvSpPr>
      <dsp:spPr>
        <a:xfrm rot="14774148">
          <a:off x="1224098" y="2023752"/>
          <a:ext cx="3093097" cy="606499"/>
        </a:xfrm>
        <a:prstGeom prst="leftArrow">
          <a:avLst>
            <a:gd name="adj1" fmla="val 60000"/>
            <a:gd name="adj2" fmla="val 50000"/>
          </a:avLst>
        </a:prstGeom>
        <a:gradFill rotWithShape="0">
          <a:gsLst>
            <a:gs pos="0">
              <a:schemeClr val="accent2">
                <a:tint val="60000"/>
                <a:hueOff val="0"/>
                <a:satOff val="0"/>
                <a:lumOff val="0"/>
                <a:alphaOff val="0"/>
                <a:satMod val="103000"/>
                <a:lumMod val="102000"/>
                <a:tint val="94000"/>
              </a:schemeClr>
            </a:gs>
            <a:gs pos="50000">
              <a:schemeClr val="accent2">
                <a:tint val="60000"/>
                <a:hueOff val="0"/>
                <a:satOff val="0"/>
                <a:lumOff val="0"/>
                <a:alphaOff val="0"/>
                <a:satMod val="110000"/>
                <a:lumMod val="100000"/>
                <a:shade val="100000"/>
              </a:schemeClr>
            </a:gs>
            <a:gs pos="100000">
              <a:schemeClr val="accent2">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BC81530-2C62-4099-8802-D4F45FDCDFB7}">
      <dsp:nvSpPr>
        <dsp:cNvPr id="0" name=""/>
        <dsp:cNvSpPr/>
      </dsp:nvSpPr>
      <dsp:spPr>
        <a:xfrm>
          <a:off x="936106" y="171859"/>
          <a:ext cx="2422645" cy="1479447"/>
        </a:xfrm>
        <a:prstGeom prst="roundRect">
          <a:avLst>
            <a:gd name="adj" fmla="val 10000"/>
          </a:avLst>
        </a:prstGeom>
        <a:solidFill>
          <a:schemeClr val="accent5">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kern="1200" dirty="0" smtClean="0"/>
            <a:t>İki veya daha fazla ürün arasında algılanabilen herhangi bir duyusal farklılığın saptanması </a:t>
          </a:r>
          <a:endParaRPr lang="tr-TR" sz="1800" b="1" kern="1200" dirty="0"/>
        </a:p>
      </dsp:txBody>
      <dsp:txXfrm>
        <a:off x="979438" y="215191"/>
        <a:ext cx="2335981" cy="1392783"/>
      </dsp:txXfrm>
    </dsp:sp>
    <dsp:sp modelId="{1A1378E0-C8A6-4E63-8D50-6A403768AA0B}">
      <dsp:nvSpPr>
        <dsp:cNvPr id="0" name=""/>
        <dsp:cNvSpPr/>
      </dsp:nvSpPr>
      <dsp:spPr>
        <a:xfrm rot="17662356">
          <a:off x="3322340" y="2038241"/>
          <a:ext cx="3081721" cy="606499"/>
        </a:xfrm>
        <a:prstGeom prst="leftArrow">
          <a:avLst>
            <a:gd name="adj1" fmla="val 60000"/>
            <a:gd name="adj2" fmla="val 50000"/>
          </a:avLst>
        </a:prstGeom>
        <a:gradFill rotWithShape="0">
          <a:gsLst>
            <a:gs pos="0">
              <a:schemeClr val="accent2">
                <a:tint val="60000"/>
                <a:hueOff val="0"/>
                <a:satOff val="0"/>
                <a:lumOff val="0"/>
                <a:alphaOff val="0"/>
                <a:satMod val="103000"/>
                <a:lumMod val="102000"/>
                <a:tint val="94000"/>
              </a:schemeClr>
            </a:gs>
            <a:gs pos="50000">
              <a:schemeClr val="accent2">
                <a:tint val="60000"/>
                <a:hueOff val="0"/>
                <a:satOff val="0"/>
                <a:lumOff val="0"/>
                <a:alphaOff val="0"/>
                <a:satMod val="110000"/>
                <a:lumMod val="100000"/>
                <a:shade val="100000"/>
              </a:schemeClr>
            </a:gs>
            <a:gs pos="100000">
              <a:schemeClr val="accent2">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36421185-CC6F-4E41-A470-EDC3920FCE0C}">
      <dsp:nvSpPr>
        <dsp:cNvPr id="0" name=""/>
        <dsp:cNvSpPr/>
      </dsp:nvSpPr>
      <dsp:spPr>
        <a:xfrm>
          <a:off x="4320471" y="243887"/>
          <a:ext cx="2357190" cy="1388126"/>
        </a:xfrm>
        <a:prstGeom prst="roundRect">
          <a:avLst>
            <a:gd name="adj" fmla="val 10000"/>
          </a:avLst>
        </a:prstGeom>
        <a:solidFill>
          <a:schemeClr val="accent5">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kern="1200" dirty="0" smtClean="0"/>
            <a:t>Duyusal özelliklerde hangi farklılıkların tanımlanabilir ve ölçülebilir olduğunun belirlenmesi </a:t>
          </a:r>
          <a:endParaRPr lang="tr-TR" sz="1800" b="1" kern="1200" dirty="0"/>
        </a:p>
      </dsp:txBody>
      <dsp:txXfrm>
        <a:off x="4361128" y="284544"/>
        <a:ext cx="2275876" cy="1306812"/>
      </dsp:txXfrm>
    </dsp:sp>
    <dsp:sp modelId="{B3FD21B5-2458-4609-996B-5674577D7C74}">
      <dsp:nvSpPr>
        <dsp:cNvPr id="0" name=""/>
        <dsp:cNvSpPr/>
      </dsp:nvSpPr>
      <dsp:spPr>
        <a:xfrm rot="1490485">
          <a:off x="5161548" y="5031968"/>
          <a:ext cx="1906439" cy="606499"/>
        </a:xfrm>
        <a:prstGeom prst="leftArrow">
          <a:avLst>
            <a:gd name="adj1" fmla="val 60000"/>
            <a:gd name="adj2" fmla="val 50000"/>
          </a:avLst>
        </a:prstGeom>
        <a:gradFill rotWithShape="0">
          <a:gsLst>
            <a:gs pos="0">
              <a:schemeClr val="accent2">
                <a:tint val="60000"/>
                <a:hueOff val="0"/>
                <a:satOff val="0"/>
                <a:lumOff val="0"/>
                <a:alphaOff val="0"/>
                <a:satMod val="103000"/>
                <a:lumMod val="102000"/>
                <a:tint val="94000"/>
              </a:schemeClr>
            </a:gs>
            <a:gs pos="50000">
              <a:schemeClr val="accent2">
                <a:tint val="60000"/>
                <a:hueOff val="0"/>
                <a:satOff val="0"/>
                <a:lumOff val="0"/>
                <a:alphaOff val="0"/>
                <a:satMod val="110000"/>
                <a:lumMod val="100000"/>
                <a:shade val="100000"/>
              </a:schemeClr>
            </a:gs>
            <a:gs pos="100000">
              <a:schemeClr val="accent2">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DD413AC-8F2F-4057-BA0B-43249EACB249}">
      <dsp:nvSpPr>
        <dsp:cNvPr id="0" name=""/>
        <dsp:cNvSpPr/>
      </dsp:nvSpPr>
      <dsp:spPr>
        <a:xfrm>
          <a:off x="5867890" y="4716175"/>
          <a:ext cx="2327129" cy="1760824"/>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tr-TR" sz="1800" kern="1200" dirty="0" smtClean="0"/>
            <a:t>Ürünün raf ömrünü belirlemek amacıyla depolama ve olgunlaşma süresince değişimini / gelişimini takip etmek</a:t>
          </a:r>
          <a:endParaRPr lang="tr-TR" sz="1800" b="1" kern="1200" dirty="0"/>
        </a:p>
      </dsp:txBody>
      <dsp:txXfrm>
        <a:off x="5919463" y="4767748"/>
        <a:ext cx="2223983" cy="1657678"/>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DF98F-C82E-4A2C-8BB1-8A96270ED707}" type="datetimeFigureOut">
              <a:rPr lang="en-US" smtClean="0"/>
              <a:t>2/9/2021</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298A0F-DF35-435F-8EC3-C50B4F1F9BEA}" type="slidenum">
              <a:rPr lang="en-US" smtClean="0"/>
              <a:t>‹#›</a:t>
            </a:fld>
            <a:endParaRPr lang="en-US"/>
          </a:p>
        </p:txBody>
      </p:sp>
    </p:spTree>
    <p:extLst>
      <p:ext uri="{BB962C8B-B14F-4D97-AF65-F5344CB8AC3E}">
        <p14:creationId xmlns:p14="http://schemas.microsoft.com/office/powerpoint/2010/main" val="3396353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1873D1D5-692F-4AA6-A09A-F5412E318595}" type="slidenum">
              <a:rPr lang="tr-TR" smtClean="0"/>
              <a:pPr>
                <a:defRPr/>
              </a:pPr>
              <a:t>8</a:t>
            </a:fld>
            <a:endParaRPr lang="tr-TR"/>
          </a:p>
        </p:txBody>
      </p:sp>
    </p:spTree>
    <p:extLst>
      <p:ext uri="{BB962C8B-B14F-4D97-AF65-F5344CB8AC3E}">
        <p14:creationId xmlns:p14="http://schemas.microsoft.com/office/powerpoint/2010/main" val="3460307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1873D1D5-692F-4AA6-A09A-F5412E318595}" type="slidenum">
              <a:rPr lang="tr-TR" smtClean="0"/>
              <a:pPr>
                <a:defRPr/>
              </a:pPr>
              <a:t>12</a:t>
            </a:fld>
            <a:endParaRPr lang="tr-TR"/>
          </a:p>
        </p:txBody>
      </p:sp>
    </p:spTree>
    <p:extLst>
      <p:ext uri="{BB962C8B-B14F-4D97-AF65-F5344CB8AC3E}">
        <p14:creationId xmlns:p14="http://schemas.microsoft.com/office/powerpoint/2010/main" val="3030774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1A9EBABC-8C97-4DA8-815C-BCE105B27939}" type="datetimeFigureOut">
              <a:rPr lang="en-US" smtClean="0"/>
              <a:t>2/9/2021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2568836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A9EBABC-8C97-4DA8-815C-BCE105B27939}" type="datetimeFigureOut">
              <a:rPr lang="en-US" smtClean="0"/>
              <a:t>2/9/2021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3141974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A9EBABC-8C97-4DA8-815C-BCE105B27939}" type="datetimeFigureOut">
              <a:rPr lang="en-US" smtClean="0"/>
              <a:t>2/9/2021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406509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A9EBABC-8C97-4DA8-815C-BCE105B27939}" type="datetimeFigureOut">
              <a:rPr lang="en-US" smtClean="0"/>
              <a:t>2/9/2021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3593525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A9EBABC-8C97-4DA8-815C-BCE105B27939}" type="datetimeFigureOut">
              <a:rPr lang="en-US" smtClean="0"/>
              <a:t>2/9/2021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2251479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1A9EBABC-8C97-4DA8-815C-BCE105B27939}" type="datetimeFigureOut">
              <a:rPr lang="en-US" smtClean="0"/>
              <a:t>2/9/2021</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2500405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1A9EBABC-8C97-4DA8-815C-BCE105B27939}" type="datetimeFigureOut">
              <a:rPr lang="en-US" smtClean="0"/>
              <a:t>2/9/2021</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3308489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1A9EBABC-8C97-4DA8-815C-BCE105B27939}" type="datetimeFigureOut">
              <a:rPr lang="en-US" smtClean="0"/>
              <a:t>2/9/2021</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2588716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9EBABC-8C97-4DA8-815C-BCE105B27939}" type="datetimeFigureOut">
              <a:rPr lang="en-US" smtClean="0"/>
              <a:t>2/9/2021</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59372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9EBABC-8C97-4DA8-815C-BCE105B27939}" type="datetimeFigureOut">
              <a:rPr lang="en-US" smtClean="0"/>
              <a:t>2/9/2021</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120941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9EBABC-8C97-4DA8-815C-BCE105B27939}" type="datetimeFigureOut">
              <a:rPr lang="en-US" smtClean="0"/>
              <a:t>2/9/2021</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E77D8D6-AF0B-4464-8F1F-F02E15577A8A}" type="slidenum">
              <a:rPr lang="en-US" smtClean="0"/>
              <a:t>‹#›</a:t>
            </a:fld>
            <a:endParaRPr lang="en-US"/>
          </a:p>
        </p:txBody>
      </p:sp>
    </p:spTree>
    <p:extLst>
      <p:ext uri="{BB962C8B-B14F-4D97-AF65-F5344CB8AC3E}">
        <p14:creationId xmlns:p14="http://schemas.microsoft.com/office/powerpoint/2010/main" val="104227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EBABC-8C97-4DA8-815C-BCE105B27939}" type="datetimeFigureOut">
              <a:rPr lang="en-US" smtClean="0"/>
              <a:t>2/9/2021</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77D8D6-AF0B-4464-8F1F-F02E15577A8A}" type="slidenum">
              <a:rPr lang="en-US" smtClean="0"/>
              <a:t>‹#›</a:t>
            </a:fld>
            <a:endParaRPr lang="en-US"/>
          </a:p>
        </p:txBody>
      </p:sp>
    </p:spTree>
    <p:extLst>
      <p:ext uri="{BB962C8B-B14F-4D97-AF65-F5344CB8AC3E}">
        <p14:creationId xmlns:p14="http://schemas.microsoft.com/office/powerpoint/2010/main" val="977169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423592" y="1556792"/>
            <a:ext cx="8062912" cy="2016224"/>
          </a:xfrm>
        </p:spPr>
        <p:txBody>
          <a:bodyPr>
            <a:normAutofit fontScale="90000"/>
          </a:bodyPr>
          <a:lstStyle/>
          <a:p>
            <a:pPr>
              <a:defRPr/>
            </a:pPr>
            <a:r>
              <a:rPr lang="tr-TR" b="1" dirty="0" smtClean="0">
                <a:effectLst>
                  <a:outerShdw blurRad="38100" dist="38100" dir="2700000" algn="tl">
                    <a:srgbClr val="000000">
                      <a:alpha val="43137"/>
                    </a:srgbClr>
                  </a:outerShdw>
                </a:effectLst>
                <a:latin typeface="Broadway" pitchFamily="82" charset="0"/>
              </a:rPr>
              <a:t>SÜT ÜRÜNLERİNDE</a:t>
            </a:r>
            <a:br>
              <a:rPr lang="tr-TR" b="1" dirty="0" smtClean="0">
                <a:effectLst>
                  <a:outerShdw blurRad="38100" dist="38100" dir="2700000" algn="tl">
                    <a:srgbClr val="000000">
                      <a:alpha val="43137"/>
                    </a:srgbClr>
                  </a:outerShdw>
                </a:effectLst>
                <a:latin typeface="Broadway" pitchFamily="82" charset="0"/>
              </a:rPr>
            </a:br>
            <a:r>
              <a:rPr lang="tr-TR" b="1" dirty="0" smtClean="0">
                <a:effectLst>
                  <a:outerShdw blurRad="38100" dist="38100" dir="2700000" algn="tl">
                    <a:srgbClr val="000000">
                      <a:alpha val="43137"/>
                    </a:srgbClr>
                  </a:outerShdw>
                </a:effectLst>
                <a:latin typeface="Broadway" pitchFamily="82" charset="0"/>
              </a:rPr>
              <a:t>DUYUSAL DEĞERLENDİRME </a:t>
            </a:r>
            <a:endParaRPr lang="tr-TR" b="1" dirty="0">
              <a:effectLst>
                <a:outerShdw blurRad="38100" dist="38100" dir="2700000" algn="tl">
                  <a:srgbClr val="000000">
                    <a:alpha val="43137"/>
                  </a:srgbClr>
                </a:outerShdw>
              </a:effectLst>
              <a:latin typeface="Broadway" pitchFamily="82" charset="0"/>
            </a:endParaRPr>
          </a:p>
        </p:txBody>
      </p:sp>
      <p:sp>
        <p:nvSpPr>
          <p:cNvPr id="3" name="2 Alt Başlık"/>
          <p:cNvSpPr>
            <a:spLocks noGrp="1"/>
          </p:cNvSpPr>
          <p:nvPr>
            <p:ph type="subTitle" idx="1"/>
          </p:nvPr>
        </p:nvSpPr>
        <p:spPr>
          <a:xfrm>
            <a:off x="2279651" y="4076700"/>
            <a:ext cx="8062913" cy="1944588"/>
          </a:xfrm>
        </p:spPr>
        <p:txBody>
          <a:bodyPr>
            <a:normAutofit/>
          </a:bodyPr>
          <a:lstStyle/>
          <a:p>
            <a:pPr>
              <a:defRPr/>
            </a:pPr>
            <a:r>
              <a:rPr lang="tr-TR" sz="2800" b="1" dirty="0">
                <a:effectLst>
                  <a:outerShdw blurRad="38100" dist="38100" dir="2700000" algn="tl">
                    <a:srgbClr val="000000">
                      <a:alpha val="43137"/>
                    </a:srgbClr>
                  </a:outerShdw>
                </a:effectLst>
              </a:rPr>
              <a:t>Prof. Dr. EBRU ŞENEL </a:t>
            </a:r>
            <a:endParaRPr lang="tr-TR" sz="2800" b="1" dirty="0">
              <a:effectLst>
                <a:outerShdw blurRad="38100" dist="38100" dir="2700000" algn="tl">
                  <a:srgbClr val="000000">
                    <a:alpha val="43137"/>
                  </a:srgbClr>
                </a:outerShdw>
              </a:effectLst>
              <a:sym typeface="Symbol"/>
            </a:endParaRPr>
          </a:p>
        </p:txBody>
      </p:sp>
      <p:pic>
        <p:nvPicPr>
          <p:cNvPr id="5" name="Picture 413" descr="anküni logo"/>
          <p:cNvPicPr>
            <a:picLocks noChangeAspect="1" noChangeArrowheads="1"/>
          </p:cNvPicPr>
          <p:nvPr/>
        </p:nvPicPr>
        <p:blipFill>
          <a:blip r:embed="rId2" cstate="print"/>
          <a:srcRect/>
          <a:stretch>
            <a:fillRect/>
          </a:stretch>
        </p:blipFill>
        <p:spPr bwMode="auto">
          <a:xfrm>
            <a:off x="10666215" y="72008"/>
            <a:ext cx="1525785" cy="1484784"/>
          </a:xfrm>
          <a:prstGeom prst="ellipse">
            <a:avLst/>
          </a:prstGeom>
          <a:ln>
            <a:noFill/>
          </a:ln>
          <a:effectLst>
            <a:softEdge rad="12700"/>
          </a:effectLst>
        </p:spPr>
      </p:pic>
    </p:spTree>
    <p:extLst>
      <p:ext uri="{BB962C8B-B14F-4D97-AF65-F5344CB8AC3E}">
        <p14:creationId xmlns:p14="http://schemas.microsoft.com/office/powerpoint/2010/main" val="1229256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769188" y="928478"/>
            <a:ext cx="10515600" cy="4351338"/>
          </a:xfrm>
        </p:spPr>
        <p:txBody>
          <a:bodyPr>
            <a:normAutofit/>
          </a:bodyPr>
          <a:lstStyle/>
          <a:p>
            <a:pPr algn="just">
              <a:buFont typeface="Wingdings" panose="05000000000000000000" pitchFamily="2" charset="2"/>
              <a:buChar char="v"/>
            </a:pPr>
            <a:r>
              <a:rPr lang="tr-TR" sz="2400" dirty="0">
                <a:solidFill>
                  <a:srgbClr val="C00000"/>
                </a:solidFill>
              </a:rPr>
              <a:t>Ağız hissi </a:t>
            </a:r>
            <a:r>
              <a:rPr lang="tr-TR" sz="2400" dirty="0" err="1">
                <a:solidFill>
                  <a:srgbClr val="C00000"/>
                </a:solidFill>
              </a:rPr>
              <a:t>dokusal</a:t>
            </a:r>
            <a:r>
              <a:rPr lang="tr-TR" sz="2400" dirty="0">
                <a:solidFill>
                  <a:srgbClr val="C00000"/>
                </a:solidFill>
              </a:rPr>
              <a:t> özellikler;</a:t>
            </a:r>
          </a:p>
          <a:p>
            <a:pPr algn="just">
              <a:buFont typeface="Wingdings" panose="05000000000000000000" pitchFamily="2" charset="2"/>
              <a:buChar char="§"/>
            </a:pPr>
            <a:r>
              <a:rPr lang="tr-TR" sz="2400" u="sng" dirty="0" err="1"/>
              <a:t>Çiğnenebilirlik</a:t>
            </a:r>
            <a:r>
              <a:rPr lang="tr-TR" sz="2400" u="sng" dirty="0"/>
              <a:t>;</a:t>
            </a:r>
            <a:r>
              <a:rPr lang="tr-TR" sz="2400" dirty="0"/>
              <a:t> dişler </a:t>
            </a:r>
            <a:r>
              <a:rPr lang="tr-TR" sz="2400" dirty="0" err="1"/>
              <a:t>arasıda</a:t>
            </a:r>
            <a:r>
              <a:rPr lang="tr-TR" sz="2400" dirty="0"/>
              <a:t> uygulanan sıkıştırma ve kesme </a:t>
            </a:r>
            <a:r>
              <a:rPr lang="tr-TR" sz="2400" dirty="0" err="1"/>
              <a:t>kuvevtine</a:t>
            </a:r>
            <a:r>
              <a:rPr lang="tr-TR" sz="2400" dirty="0"/>
              <a:t> karşı gıdadan algılanan direnç.</a:t>
            </a:r>
          </a:p>
          <a:p>
            <a:pPr algn="just">
              <a:buFont typeface="Wingdings" panose="05000000000000000000" pitchFamily="2" charset="2"/>
              <a:buChar char="§"/>
            </a:pPr>
            <a:r>
              <a:rPr lang="tr-TR" sz="2400" u="sng" dirty="0" err="1"/>
              <a:t>Liflilik</a:t>
            </a:r>
            <a:r>
              <a:rPr lang="tr-TR" sz="2400" u="sng" dirty="0"/>
              <a:t>;</a:t>
            </a:r>
            <a:r>
              <a:rPr lang="tr-TR" sz="2400" dirty="0"/>
              <a:t> dişlerin kesme kuvvetinden sonra ağızda parçalanmayan kalıntı</a:t>
            </a:r>
          </a:p>
          <a:p>
            <a:pPr algn="just">
              <a:buFont typeface="Wingdings" panose="05000000000000000000" pitchFamily="2" charset="2"/>
              <a:buChar char="§"/>
            </a:pPr>
            <a:r>
              <a:rPr lang="tr-TR" sz="2400" u="sng" dirty="0" err="1"/>
              <a:t>Tanelilik</a:t>
            </a:r>
            <a:r>
              <a:rPr lang="tr-TR" sz="2400" u="sng" dirty="0"/>
              <a:t> ve </a:t>
            </a:r>
            <a:r>
              <a:rPr lang="tr-TR" sz="2400" u="sng" dirty="0" err="1"/>
              <a:t>pütürlülük</a:t>
            </a:r>
            <a:r>
              <a:rPr lang="tr-TR" sz="2400" dirty="0"/>
              <a:t>; çiğneme sırasında ağızda hissedilen kum veya sert sıkışmış materyal parçacıklar.</a:t>
            </a:r>
          </a:p>
          <a:p>
            <a:pPr algn="just">
              <a:buFont typeface="Wingdings" panose="05000000000000000000" pitchFamily="2" charset="2"/>
              <a:buChar char="§"/>
            </a:pPr>
            <a:r>
              <a:rPr lang="tr-TR" sz="2400" u="sng" dirty="0" err="1"/>
              <a:t>Unluluk</a:t>
            </a:r>
            <a:r>
              <a:rPr lang="tr-TR" sz="2400" u="sng" dirty="0"/>
              <a:t>;</a:t>
            </a:r>
            <a:r>
              <a:rPr lang="tr-TR" sz="2400" dirty="0"/>
              <a:t> nişasta ve benzeri materyalin </a:t>
            </a:r>
            <a:r>
              <a:rPr lang="tr-TR" sz="2400" dirty="0" err="1"/>
              <a:t>sıvaşkan</a:t>
            </a:r>
            <a:r>
              <a:rPr lang="tr-TR" sz="2400" dirty="0"/>
              <a:t> özelliği ağzın içini kaplaması</a:t>
            </a:r>
          </a:p>
          <a:p>
            <a:pPr algn="just">
              <a:buFont typeface="Wingdings" panose="05000000000000000000" pitchFamily="2" charset="2"/>
              <a:buChar char="§"/>
            </a:pPr>
            <a:r>
              <a:rPr lang="tr-TR" sz="2400" u="sng" dirty="0"/>
              <a:t>Yapışkanlık;</a:t>
            </a:r>
            <a:r>
              <a:rPr lang="tr-TR" sz="2400" dirty="0"/>
              <a:t> yapışkan ve </a:t>
            </a:r>
            <a:r>
              <a:rPr lang="tr-TR" sz="2400" dirty="0" err="1"/>
              <a:t>sıvaşkan</a:t>
            </a:r>
            <a:r>
              <a:rPr lang="tr-TR" sz="2400" dirty="0"/>
              <a:t> özellikteki gıdaların ağızda bıraktığı his</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9184" y="6345555"/>
            <a:ext cx="55959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0586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solidFill>
                  <a:srgbClr val="C00000"/>
                </a:solidFill>
              </a:rPr>
              <a:t>Viskozite ve Kıvam</a:t>
            </a:r>
          </a:p>
        </p:txBody>
      </p:sp>
      <p:sp>
        <p:nvSpPr>
          <p:cNvPr id="3" name="İçerik Yer Tutucusu 2"/>
          <p:cNvSpPr>
            <a:spLocks noGrp="1"/>
          </p:cNvSpPr>
          <p:nvPr>
            <p:ph sz="quarter" idx="1"/>
          </p:nvPr>
        </p:nvSpPr>
        <p:spPr/>
        <p:txBody>
          <a:bodyPr>
            <a:normAutofit/>
          </a:bodyPr>
          <a:lstStyle/>
          <a:p>
            <a:pPr marL="0" indent="0">
              <a:buNone/>
            </a:pPr>
            <a:r>
              <a:rPr lang="tr-TR" sz="2400" dirty="0"/>
              <a:t>Görünüş ve doku özellikleri arasında yer alır. </a:t>
            </a:r>
          </a:p>
          <a:p>
            <a:pPr marL="0" indent="0">
              <a:buNone/>
            </a:pPr>
            <a:r>
              <a:rPr lang="tr-TR" sz="2400" i="1" u="sng" dirty="0"/>
              <a:t>Viskozite</a:t>
            </a:r>
            <a:r>
              <a:rPr lang="tr-TR" sz="2400" i="1" dirty="0"/>
              <a:t>, </a:t>
            </a:r>
            <a:r>
              <a:rPr lang="tr-TR" sz="2400" dirty="0"/>
              <a:t>homojen yapıda ve Newton tipi sıvı gıdaların akışkanlığa karşı gösterdiği direnç olarak ifade edilir. Yükleme hızı (deformasyon hızı) ile kayma gerilmesi arasında doğrusal bir  orantı bulunduran akışkanlar Newton tipi akışkanların viskoziteleri sıcaklık ve basınç ile değiştirilebilir. </a:t>
            </a:r>
          </a:p>
          <a:p>
            <a:r>
              <a:rPr lang="tr-TR" sz="2400" dirty="0"/>
              <a:t>Ayran, sıvı yağlar ve meyve suları bu grupta yer alır. </a:t>
            </a:r>
          </a:p>
          <a:p>
            <a:endParaRPr lang="tr-TR" sz="2400" dirty="0"/>
          </a:p>
        </p:txBody>
      </p:sp>
      <p:pic>
        <p:nvPicPr>
          <p:cNvPr id="5" name="Resim 4"/>
          <p:cNvPicPr>
            <a:picLocks noChangeAspect="1"/>
          </p:cNvPicPr>
          <p:nvPr/>
        </p:nvPicPr>
        <p:blipFill>
          <a:blip r:embed="rId2"/>
          <a:stretch>
            <a:fillRect/>
          </a:stretch>
        </p:blipFill>
        <p:spPr>
          <a:xfrm>
            <a:off x="7104112" y="4432914"/>
            <a:ext cx="2436862" cy="2436862"/>
          </a:xfrm>
          <a:prstGeom prst="rect">
            <a:avLst/>
          </a:prstGeom>
        </p:spPr>
      </p:pic>
      <p:pic>
        <p:nvPicPr>
          <p:cNvPr id="6" name="Resim 5"/>
          <p:cNvPicPr>
            <a:picLocks noChangeAspect="1"/>
          </p:cNvPicPr>
          <p:nvPr/>
        </p:nvPicPr>
        <p:blipFill>
          <a:blip r:embed="rId3"/>
          <a:stretch>
            <a:fillRect/>
          </a:stretch>
        </p:blipFill>
        <p:spPr>
          <a:xfrm>
            <a:off x="2639616" y="4568007"/>
            <a:ext cx="2857500" cy="2143125"/>
          </a:xfrm>
          <a:prstGeom prst="rect">
            <a:avLst/>
          </a:prstGeom>
        </p:spPr>
      </p:pic>
    </p:spTree>
    <p:extLst>
      <p:ext uri="{BB962C8B-B14F-4D97-AF65-F5344CB8AC3E}">
        <p14:creationId xmlns:p14="http://schemas.microsoft.com/office/powerpoint/2010/main" val="5603891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2112688" y="1556792"/>
            <a:ext cx="8153400" cy="4495800"/>
          </a:xfrm>
        </p:spPr>
        <p:txBody>
          <a:bodyPr/>
          <a:lstStyle/>
          <a:p>
            <a:pPr marL="0" indent="0" algn="just">
              <a:buNone/>
            </a:pPr>
            <a:r>
              <a:rPr lang="tr-TR" sz="2400" dirty="0"/>
              <a:t>Kıvam; fiziksel olarak heterojen yapıda, Newton tipi olmayan yarı katı gıdaların akışkanlığa karşı gösterdikleri direnç olarak ifade edilir. Deformasyon hızı ve kayma gerilmesi arasındaki oran doğrusal değildir. Bir başka deyişle viskozitesi sabit olmayan akışkanlar Newton tipi  olmayan akışkanlardır.</a:t>
            </a:r>
          </a:p>
          <a:p>
            <a:pPr algn="just"/>
            <a:r>
              <a:rPr lang="tr-TR" sz="2400" dirty="0"/>
              <a:t>Yoğurt, domates salçası, mayonez, ketçap, jöle bu grupta yer alan gıdalardır. </a:t>
            </a:r>
          </a:p>
        </p:txBody>
      </p:sp>
      <p:pic>
        <p:nvPicPr>
          <p:cNvPr id="4" name="Resim 3"/>
          <p:cNvPicPr>
            <a:picLocks noChangeAspect="1"/>
          </p:cNvPicPr>
          <p:nvPr/>
        </p:nvPicPr>
        <p:blipFill>
          <a:blip r:embed="rId3"/>
          <a:stretch>
            <a:fillRect/>
          </a:stretch>
        </p:blipFill>
        <p:spPr>
          <a:xfrm>
            <a:off x="7680176" y="4051363"/>
            <a:ext cx="2520280" cy="2520280"/>
          </a:xfrm>
          <a:prstGeom prst="rect">
            <a:avLst/>
          </a:prstGeom>
          <a:ln>
            <a:noFill/>
          </a:ln>
          <a:effectLst>
            <a:outerShdw blurRad="292100" dist="139700" dir="2700000" algn="tl" rotWithShape="0">
              <a:srgbClr val="333333">
                <a:alpha val="65000"/>
              </a:srgbClr>
            </a:outerShdw>
          </a:effectLst>
        </p:spPr>
      </p:pic>
      <p:pic>
        <p:nvPicPr>
          <p:cNvPr id="5" name="Resim 4"/>
          <p:cNvPicPr>
            <a:picLocks noChangeAspect="1"/>
          </p:cNvPicPr>
          <p:nvPr/>
        </p:nvPicPr>
        <p:blipFill>
          <a:blip r:embed="rId4"/>
          <a:stretch>
            <a:fillRect/>
          </a:stretch>
        </p:blipFill>
        <p:spPr>
          <a:xfrm>
            <a:off x="4733084" y="4379182"/>
            <a:ext cx="2857500" cy="2009775"/>
          </a:xfrm>
          <a:prstGeom prst="rect">
            <a:avLst/>
          </a:prstGeom>
          <a:ln>
            <a:noFill/>
          </a:ln>
          <a:effectLst>
            <a:outerShdw blurRad="292100" dist="139700" dir="2700000" algn="tl" rotWithShape="0">
              <a:srgbClr val="333333">
                <a:alpha val="65000"/>
              </a:srgbClr>
            </a:outerShdw>
          </a:effectLst>
        </p:spPr>
      </p:pic>
      <p:pic>
        <p:nvPicPr>
          <p:cNvPr id="6" name="Resim 5"/>
          <p:cNvPicPr>
            <a:picLocks noChangeAspect="1"/>
          </p:cNvPicPr>
          <p:nvPr/>
        </p:nvPicPr>
        <p:blipFill>
          <a:blip r:embed="rId5"/>
          <a:stretch>
            <a:fillRect/>
          </a:stretch>
        </p:blipFill>
        <p:spPr>
          <a:xfrm>
            <a:off x="1785992" y="4312508"/>
            <a:ext cx="2857500" cy="21431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153426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solidFill>
                  <a:srgbClr val="C00000"/>
                </a:solidFill>
              </a:rPr>
              <a:t>3. Lezzet </a:t>
            </a:r>
          </a:p>
        </p:txBody>
      </p:sp>
      <p:sp>
        <p:nvSpPr>
          <p:cNvPr id="3" name="İçerik Yer Tutucusu 2"/>
          <p:cNvSpPr>
            <a:spLocks noGrp="1"/>
          </p:cNvSpPr>
          <p:nvPr>
            <p:ph sz="quarter" idx="1"/>
          </p:nvPr>
        </p:nvSpPr>
        <p:spPr/>
        <p:txBody>
          <a:bodyPr/>
          <a:lstStyle/>
          <a:p>
            <a:pPr marL="0" indent="0" algn="just">
              <a:buNone/>
            </a:pPr>
            <a:r>
              <a:rPr lang="tr-TR" dirty="0" smtClean="0"/>
              <a:t>Tat ve koku algılarının birleşimi olarak ifade edilir. </a:t>
            </a:r>
            <a:r>
              <a:rPr lang="tr-TR" u="sng" dirty="0" smtClean="0"/>
              <a:t>Lezzet;</a:t>
            </a:r>
            <a:r>
              <a:rPr lang="tr-TR" dirty="0" smtClean="0"/>
              <a:t> ağıza alınan gıdanın çiğnenmesi sırasında çıkan uçucu bileşenlerin burun ve yutak arka kısmında bulunan ve burun kanalına açılan kısımdan </a:t>
            </a:r>
            <a:r>
              <a:rPr lang="tr-TR" dirty="0" err="1" smtClean="0"/>
              <a:t>algınlanan</a:t>
            </a:r>
            <a:endParaRPr lang="tr-TR" dirty="0" smtClean="0"/>
          </a:p>
          <a:p>
            <a:pPr marL="0" indent="0" algn="just">
              <a:buNone/>
            </a:pPr>
            <a:r>
              <a:rPr lang="tr-TR" dirty="0" smtClean="0"/>
              <a:t>koku bileşenleri ile dil üzerinde çözünen, uçucu olmayan bileşenlerin algılanması ve bunlara sıcaklık, soğukluk acı hissi gibi </a:t>
            </a:r>
            <a:r>
              <a:rPr lang="tr-TR" dirty="0" err="1" smtClean="0"/>
              <a:t>somatosensorik</a:t>
            </a:r>
            <a:r>
              <a:rPr lang="tr-TR" dirty="0" smtClean="0"/>
              <a:t> algıların eşlik etmesi sonucu oluşan ortak algıya denir. </a:t>
            </a:r>
            <a:endParaRPr lang="tr-TR" dirty="0"/>
          </a:p>
        </p:txBody>
      </p:sp>
    </p:spTree>
    <p:extLst>
      <p:ext uri="{BB962C8B-B14F-4D97-AF65-F5344CB8AC3E}">
        <p14:creationId xmlns:p14="http://schemas.microsoft.com/office/powerpoint/2010/main" val="2498675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solidFill>
                  <a:srgbClr val="C00000"/>
                </a:solidFill>
              </a:rPr>
              <a:t>Kusur</a:t>
            </a:r>
          </a:p>
        </p:txBody>
      </p:sp>
      <p:sp>
        <p:nvSpPr>
          <p:cNvPr id="3" name="İçerik Yer Tutucusu 2"/>
          <p:cNvSpPr>
            <a:spLocks noGrp="1"/>
          </p:cNvSpPr>
          <p:nvPr>
            <p:ph sz="quarter" idx="1"/>
          </p:nvPr>
        </p:nvSpPr>
        <p:spPr/>
        <p:txBody>
          <a:bodyPr>
            <a:normAutofit/>
          </a:bodyPr>
          <a:lstStyle/>
          <a:p>
            <a:pPr marL="0" indent="0" algn="just">
              <a:buNone/>
            </a:pPr>
            <a:r>
              <a:rPr lang="tr-TR" sz="2400" dirty="0"/>
              <a:t>Duyusal olarak hem görünüş hem de lezzeti etkilediğinden </a:t>
            </a:r>
            <a:r>
              <a:rPr lang="tr-TR" sz="2400" dirty="0" err="1"/>
              <a:t>Kramer</a:t>
            </a:r>
            <a:r>
              <a:rPr lang="tr-TR" sz="2400" dirty="0"/>
              <a:t> çemberinde lezzet ile görünüş arasında yer alır.  Gıdayı oluşturan özelliklerden birinin eksikliği ve çeşitli sebeplerle (ürünün işlenmesi, depolanması, </a:t>
            </a:r>
            <a:r>
              <a:rPr lang="tr-TR" sz="2400" dirty="0" err="1"/>
              <a:t>kontaminatların</a:t>
            </a:r>
            <a:r>
              <a:rPr lang="tr-TR" sz="2400" dirty="0"/>
              <a:t> varlığı vb.) gıdanın bütünlüğünü bozacak herhangi bir etki sonucunda oluşabilir. </a:t>
            </a:r>
          </a:p>
        </p:txBody>
      </p:sp>
    </p:spTree>
    <p:extLst>
      <p:ext uri="{BB962C8B-B14F-4D97-AF65-F5344CB8AC3E}">
        <p14:creationId xmlns:p14="http://schemas.microsoft.com/office/powerpoint/2010/main" val="23139356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solidFill>
                  <a:schemeClr val="accent1">
                    <a:lumMod val="75000"/>
                  </a:schemeClr>
                </a:solidFill>
              </a:rPr>
              <a:t>II. DUYUSAL DEĞERLENDİRMENİN TANIMI</a:t>
            </a:r>
          </a:p>
        </p:txBody>
      </p:sp>
      <p:sp>
        <p:nvSpPr>
          <p:cNvPr id="3" name="İçerik Yer Tutucusu 2"/>
          <p:cNvSpPr>
            <a:spLocks noGrp="1"/>
          </p:cNvSpPr>
          <p:nvPr>
            <p:ph sz="quarter" idx="1"/>
          </p:nvPr>
        </p:nvSpPr>
        <p:spPr/>
        <p:txBody>
          <a:bodyPr>
            <a:normAutofit/>
          </a:bodyPr>
          <a:lstStyle/>
          <a:p>
            <a:pPr marL="0" indent="0" algn="just">
              <a:buNone/>
            </a:pPr>
            <a:r>
              <a:rPr lang="tr-TR" sz="2400" dirty="0"/>
              <a:t>Genel olarak; gıdaların çeşitli özelliklerini </a:t>
            </a:r>
            <a:r>
              <a:rPr lang="tr-TR" sz="2400" dirty="0" err="1"/>
              <a:t>özelliklerini</a:t>
            </a:r>
            <a:r>
              <a:rPr lang="tr-TR" sz="2400" dirty="0"/>
              <a:t> duyu organları vasıtasıyla görme, koklama, tatma, dokunma veya işitme duyularının tepkilerini oluşturan, ölçen, </a:t>
            </a:r>
            <a:r>
              <a:rPr lang="tr-TR" sz="2400" dirty="0" err="1"/>
              <a:t>analizleyen</a:t>
            </a:r>
            <a:r>
              <a:rPr lang="tr-TR" sz="2400" dirty="0"/>
              <a:t> ve yorumlayan bir disiplin olarak tanımlanmaktadır (Altuğ ve Elmacı 2011). </a:t>
            </a:r>
          </a:p>
          <a:p>
            <a:pPr marL="0" indent="0" algn="just">
              <a:buNone/>
            </a:pPr>
            <a:r>
              <a:rPr lang="tr-TR" sz="2400" dirty="0"/>
              <a:t>Duyusal değerlendirmenin aşamaları;</a:t>
            </a:r>
          </a:p>
          <a:p>
            <a:pPr algn="just"/>
            <a:r>
              <a:rPr lang="tr-TR" sz="2400" dirty="0"/>
              <a:t>Tepkinin oluşturulması (örneklerin hazırlanması, sunumu, değerlendirme koşulları vb.)</a:t>
            </a:r>
          </a:p>
          <a:p>
            <a:pPr algn="just"/>
            <a:r>
              <a:rPr lang="tr-TR" sz="2400" dirty="0"/>
              <a:t>Ölçüm (ürün özellikleri ile duyu organları arasındaki ilişkiyi sayısal verilerle ifade edebilecek uygun duyusal analiz)</a:t>
            </a:r>
          </a:p>
          <a:p>
            <a:pPr algn="just"/>
            <a:r>
              <a:rPr lang="tr-TR" sz="2400" dirty="0"/>
              <a:t>Analiz (elde edilen verilerdeki varyasyonların istatistik analizi)</a:t>
            </a:r>
          </a:p>
          <a:p>
            <a:pPr algn="just"/>
            <a:r>
              <a:rPr lang="tr-TR" sz="2400" dirty="0"/>
              <a:t>Sonuçların yorumlanması/değerlendirilmesi </a:t>
            </a:r>
          </a:p>
          <a:p>
            <a:endParaRPr lang="tr-TR" dirty="0" smtClean="0"/>
          </a:p>
          <a:p>
            <a:pPr marL="0" indent="0">
              <a:buNone/>
            </a:pPr>
            <a:endParaRPr lang="tr-TR" dirty="0"/>
          </a:p>
        </p:txBody>
      </p:sp>
    </p:spTree>
    <p:extLst>
      <p:ext uri="{BB962C8B-B14F-4D97-AF65-F5344CB8AC3E}">
        <p14:creationId xmlns:p14="http://schemas.microsoft.com/office/powerpoint/2010/main" val="37784802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2351584" y="304800"/>
          <a:ext cx="7943800" cy="647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8279092"/>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rgbClr val="C00000"/>
                </a:solidFill>
              </a:rPr>
              <a:t>Duyusal Algılama</a:t>
            </a:r>
          </a:p>
        </p:txBody>
      </p:sp>
      <p:sp>
        <p:nvSpPr>
          <p:cNvPr id="3" name="İçerik Yer Tutucusu 2"/>
          <p:cNvSpPr>
            <a:spLocks noGrp="1"/>
          </p:cNvSpPr>
          <p:nvPr>
            <p:ph sz="quarter" idx="1"/>
          </p:nvPr>
        </p:nvSpPr>
        <p:spPr/>
        <p:txBody>
          <a:bodyPr/>
          <a:lstStyle/>
          <a:p>
            <a:pPr marL="0" indent="0" algn="just">
              <a:buNone/>
            </a:pPr>
            <a:r>
              <a:rPr lang="tr-TR" sz="2400" dirty="0"/>
              <a:t>Algılama </a:t>
            </a:r>
            <a:r>
              <a:rPr lang="tr-TR" sz="2400" b="1" dirty="0">
                <a:solidFill>
                  <a:srgbClr val="C00000"/>
                </a:solidFill>
              </a:rPr>
              <a:t>UYARI- YANIT </a:t>
            </a:r>
            <a:r>
              <a:rPr lang="tr-TR" sz="2400" dirty="0"/>
              <a:t>tepkisini ölçümüdür. </a:t>
            </a:r>
          </a:p>
          <a:p>
            <a:pPr marL="0" indent="0" algn="just">
              <a:buNone/>
            </a:pPr>
            <a:r>
              <a:rPr lang="tr-TR" sz="2400" dirty="0"/>
              <a:t>Duyu organlarına yapılan uyarı ile başlar. </a:t>
            </a:r>
          </a:p>
          <a:p>
            <a:pPr marL="0" indent="0" algn="just">
              <a:buNone/>
            </a:pPr>
            <a:r>
              <a:rPr lang="tr-TR" sz="2400" dirty="0"/>
              <a:t>Yanıt tipinin en erken ve en az olgunlaşmış şekli sezme/yakalama olup </a:t>
            </a:r>
            <a:r>
              <a:rPr lang="tr-TR" sz="2400" b="1" dirty="0">
                <a:latin typeface="Garamond"/>
              </a:rPr>
              <a:t>"</a:t>
            </a:r>
            <a:r>
              <a:rPr lang="tr-TR" sz="2400" b="1" dirty="0"/>
              <a:t>Mutlak eşik</a:t>
            </a:r>
            <a:r>
              <a:rPr lang="tr-TR" sz="2400" b="1" dirty="0">
                <a:latin typeface="Garamond"/>
              </a:rPr>
              <a:t>" </a:t>
            </a:r>
            <a:r>
              <a:rPr lang="tr-TR" sz="2400" dirty="0"/>
              <a:t>tanımlanır.</a:t>
            </a:r>
          </a:p>
          <a:p>
            <a:pPr marL="0" indent="0" algn="just">
              <a:buNone/>
            </a:pPr>
            <a:r>
              <a:rPr lang="tr-TR" sz="2400" b="1" dirty="0"/>
              <a:t>Farklılaşma eşiği</a:t>
            </a:r>
            <a:r>
              <a:rPr lang="tr-TR" sz="2400" dirty="0"/>
              <a:t>; bir maddenin </a:t>
            </a:r>
            <a:r>
              <a:rPr lang="tr-TR" sz="2400" dirty="0" err="1"/>
              <a:t>derişimindeki</a:t>
            </a:r>
            <a:r>
              <a:rPr lang="tr-TR" sz="2400" dirty="0"/>
              <a:t> en düşük düzeyde değişimin </a:t>
            </a:r>
            <a:r>
              <a:rPr lang="tr-TR" sz="2400" dirty="0" err="1"/>
              <a:t>algınlanmasıdır</a:t>
            </a:r>
            <a:r>
              <a:rPr lang="tr-TR" sz="2400" dirty="0"/>
              <a:t>. </a:t>
            </a:r>
          </a:p>
          <a:p>
            <a:pPr marL="0" indent="0" algn="just">
              <a:buNone/>
            </a:pPr>
            <a:r>
              <a:rPr lang="tr-TR" sz="2400" b="1" dirty="0"/>
              <a:t>Tanıma eşiği</a:t>
            </a:r>
            <a:r>
              <a:rPr lang="tr-TR" sz="2400" dirty="0"/>
              <a:t>; bir bileşenin doğru olarak tanımlanabildiği en düşük konsantrasyondur. </a:t>
            </a:r>
          </a:p>
          <a:p>
            <a:pPr marL="0" indent="0" algn="just">
              <a:buNone/>
            </a:pPr>
            <a:r>
              <a:rPr lang="tr-TR" sz="2400" dirty="0"/>
              <a:t>Daha gelişmiş yanıt şekli, </a:t>
            </a:r>
            <a:r>
              <a:rPr lang="tr-TR" sz="2400" b="1" i="1" dirty="0" err="1"/>
              <a:t>ayırtetme</a:t>
            </a:r>
            <a:r>
              <a:rPr lang="tr-TR" sz="2400" dirty="0"/>
              <a:t>, en gelişmiş şekli </a:t>
            </a:r>
            <a:r>
              <a:rPr lang="tr-TR" sz="2400" b="1" i="1" dirty="0"/>
              <a:t>derecelendirmedir</a:t>
            </a:r>
            <a:r>
              <a:rPr lang="tr-TR" sz="2400" dirty="0"/>
              <a:t>.</a:t>
            </a:r>
          </a:p>
          <a:p>
            <a:pPr marL="0" indent="0" algn="just">
              <a:buNone/>
            </a:pPr>
            <a:endParaRPr lang="tr-TR" sz="2400" dirty="0"/>
          </a:p>
          <a:p>
            <a:pPr marL="0" indent="0">
              <a:buNone/>
            </a:pPr>
            <a:endParaRPr lang="tr-TR" dirty="0"/>
          </a:p>
        </p:txBody>
      </p:sp>
    </p:spTree>
    <p:extLst>
      <p:ext uri="{BB962C8B-B14F-4D97-AF65-F5344CB8AC3E}">
        <p14:creationId xmlns:p14="http://schemas.microsoft.com/office/powerpoint/2010/main" val="272836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lnSpcReduction="10000"/>
          </a:bodyPr>
          <a:lstStyle/>
          <a:p>
            <a:pPr marL="0" indent="0">
              <a:buNone/>
            </a:pPr>
            <a:r>
              <a:rPr lang="tr-TR" sz="2400" dirty="0"/>
              <a:t>Gıda kalitesi; </a:t>
            </a:r>
          </a:p>
          <a:p>
            <a:r>
              <a:rPr lang="tr-TR" sz="2400" dirty="0"/>
              <a:t>tüketicinin tercihinde rol oynayan,</a:t>
            </a:r>
          </a:p>
          <a:p>
            <a:r>
              <a:rPr lang="tr-TR" sz="2400" dirty="0"/>
              <a:t>her biri ayrı ayrı ölçülüp kontrol edilebilen, </a:t>
            </a:r>
          </a:p>
          <a:p>
            <a:r>
              <a:rPr lang="tr-TR" sz="2400" dirty="0"/>
              <a:t>söz konusu gıdayı diğerlerinden ayırt etmeye yarayan karakteristiklerin bileşimi olarak tanımlanmaktadır. </a:t>
            </a:r>
          </a:p>
          <a:p>
            <a:pPr marL="0" indent="0">
              <a:buNone/>
            </a:pPr>
            <a:endParaRPr lang="tr-TR" sz="2400" dirty="0"/>
          </a:p>
          <a:p>
            <a:pPr marL="0" indent="0">
              <a:buNone/>
            </a:pPr>
            <a:r>
              <a:rPr lang="tr-TR" sz="2400" dirty="0"/>
              <a:t>Gıdaların kalite özelliklerinin belirlenmesinde;</a:t>
            </a:r>
          </a:p>
          <a:p>
            <a:pPr marL="0" indent="0">
              <a:buNone/>
            </a:pPr>
            <a:r>
              <a:rPr lang="tr-TR" sz="2400" dirty="0"/>
              <a:t>fiziksel, </a:t>
            </a:r>
          </a:p>
          <a:p>
            <a:pPr marL="0" indent="0">
              <a:buNone/>
            </a:pPr>
            <a:r>
              <a:rPr lang="tr-TR" sz="2400" dirty="0"/>
              <a:t>kimyasal </a:t>
            </a:r>
          </a:p>
          <a:p>
            <a:pPr marL="0" indent="0">
              <a:buNone/>
            </a:pPr>
            <a:r>
              <a:rPr lang="tr-TR" sz="2400" dirty="0"/>
              <a:t>mikrobiyolojik yöntemler kullanılmaktadır.</a:t>
            </a:r>
          </a:p>
          <a:p>
            <a:pPr marL="0" indent="0">
              <a:buNone/>
            </a:pPr>
            <a:endParaRPr lang="tr-TR" sz="2400" dirty="0"/>
          </a:p>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552" y="332656"/>
            <a:ext cx="7651750"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05834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2 İçerik Yer Tutucusu"/>
          <p:cNvSpPr>
            <a:spLocks noGrp="1"/>
          </p:cNvSpPr>
          <p:nvPr>
            <p:ph sz="quarter" idx="1"/>
          </p:nvPr>
        </p:nvSpPr>
        <p:spPr>
          <a:xfrm>
            <a:off x="1992313" y="1556792"/>
            <a:ext cx="7632700" cy="4032796"/>
          </a:xfrm>
        </p:spPr>
        <p:txBody>
          <a:bodyPr/>
          <a:lstStyle/>
          <a:p>
            <a:pPr algn="just" eaLnBrk="1" hangingPunct="1">
              <a:buNone/>
            </a:pPr>
            <a:r>
              <a:rPr lang="tr-TR" sz="2400" b="1" dirty="0">
                <a:solidFill>
                  <a:srgbClr val="C00000"/>
                </a:solidFill>
              </a:rPr>
              <a:t>Gıda Kalite Karakteristikleri;</a:t>
            </a:r>
          </a:p>
          <a:p>
            <a:pPr marL="457200" indent="-457200" algn="just">
              <a:buAutoNum type="arabicPeriod"/>
            </a:pPr>
            <a:r>
              <a:rPr lang="tr-TR" sz="2400" dirty="0"/>
              <a:t>Kantitatif karakteristikler (ekonomik açıdan önemli olan)</a:t>
            </a:r>
          </a:p>
          <a:p>
            <a:pPr marL="457200" indent="-457200" algn="just">
              <a:buAutoNum type="arabicPeriod"/>
            </a:pPr>
            <a:r>
              <a:rPr lang="tr-TR" sz="2400" dirty="0"/>
              <a:t>Gizli karakteristikler (sağlık açısından önemli olan)</a:t>
            </a:r>
          </a:p>
          <a:p>
            <a:pPr marL="457200" indent="-457200" algn="just">
              <a:buAutoNum type="arabicPeriod"/>
            </a:pPr>
            <a:r>
              <a:rPr lang="tr-TR" sz="2400" dirty="0"/>
              <a:t>Duyusal karakteristikler (tüketicilerin duyuları ile değerlendirilebilen) </a:t>
            </a:r>
          </a:p>
          <a:p>
            <a:pPr marL="457200" indent="-457200" algn="just">
              <a:buAutoNum type="arabicPeriod"/>
            </a:pPr>
            <a:endParaRPr lang="tr-TR" sz="2400" dirty="0"/>
          </a:p>
          <a:p>
            <a:pPr algn="just" eaLnBrk="1" hangingPunct="1">
              <a:buNone/>
            </a:pPr>
            <a:r>
              <a:rPr lang="tr-TR" sz="2400" dirty="0"/>
              <a:t> </a:t>
            </a:r>
            <a:r>
              <a:rPr lang="tr-TR" sz="2400" dirty="0">
                <a:solidFill>
                  <a:schemeClr val="accent1">
                    <a:lumMod val="75000"/>
                  </a:schemeClr>
                </a:solidFill>
              </a:rPr>
              <a:t>Gıdaların duyusal özellikleri</a:t>
            </a:r>
            <a:r>
              <a:rPr lang="tr-TR" sz="2400" dirty="0"/>
              <a:t>, bir ürünün tekrar alınabilmesi için tüketici tarafından kabul edilebilirliğini ve tercihini etkileyen en önemli kriterlerden biridir. </a:t>
            </a:r>
          </a:p>
          <a:p>
            <a:pPr eaLnBrk="1" hangingPunct="1">
              <a:buNone/>
            </a:pPr>
            <a:endParaRPr lang="tr-TR" dirty="0" smtClean="0"/>
          </a:p>
          <a:p>
            <a:pPr eaLnBrk="1" hangingPunct="1">
              <a:buFont typeface="Wingdings 2" pitchFamily="18" charset="2"/>
              <a:buNone/>
            </a:pPr>
            <a:endParaRPr lang="tr-TR" dirty="0" smtClean="0"/>
          </a:p>
        </p:txBody>
      </p:sp>
    </p:spTree>
    <p:extLst>
      <p:ext uri="{BB962C8B-B14F-4D97-AF65-F5344CB8AC3E}">
        <p14:creationId xmlns:p14="http://schemas.microsoft.com/office/powerpoint/2010/main" val="640151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2171564" y="1648470"/>
            <a:ext cx="7848872" cy="5301208"/>
          </a:xfrm>
        </p:spPr>
        <p:txBody>
          <a:bodyPr>
            <a:normAutofit fontScale="70000" lnSpcReduction="20000"/>
          </a:bodyPr>
          <a:lstStyle/>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r>
              <a:rPr lang="tr-TR" dirty="0" smtClean="0"/>
              <a:t>Gıdaların duyusal kalite karakteristikleri açıklayan </a:t>
            </a:r>
            <a:r>
              <a:rPr lang="tr-TR" dirty="0" err="1" smtClean="0"/>
              <a:t>Kramer</a:t>
            </a:r>
            <a:r>
              <a:rPr lang="tr-TR" dirty="0" smtClean="0"/>
              <a:t> Çemberi </a:t>
            </a:r>
          </a:p>
          <a:p>
            <a:pPr marL="0" indent="0">
              <a:buNone/>
            </a:pPr>
            <a:r>
              <a:rPr lang="tr-TR" dirty="0" smtClean="0"/>
              <a:t>(</a:t>
            </a:r>
            <a:r>
              <a:rPr lang="tr-TR" dirty="0" err="1" smtClean="0"/>
              <a:t>Kramer</a:t>
            </a:r>
            <a:r>
              <a:rPr lang="tr-TR" dirty="0" smtClean="0"/>
              <a:t> ve </a:t>
            </a:r>
            <a:r>
              <a:rPr lang="tr-TR" dirty="0" err="1" smtClean="0"/>
              <a:t>Twing</a:t>
            </a:r>
            <a:r>
              <a:rPr lang="tr-TR" dirty="0" smtClean="0"/>
              <a:t>, 1984)</a:t>
            </a:r>
            <a:endParaRPr lang="tr-TR" dirty="0"/>
          </a:p>
        </p:txBody>
      </p:sp>
      <p:sp>
        <p:nvSpPr>
          <p:cNvPr id="5" name="Oval 4"/>
          <p:cNvSpPr/>
          <p:nvPr/>
        </p:nvSpPr>
        <p:spPr>
          <a:xfrm>
            <a:off x="3952136" y="2060848"/>
            <a:ext cx="3960440" cy="3960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Metin kutusu 5"/>
          <p:cNvSpPr txBox="1"/>
          <p:nvPr/>
        </p:nvSpPr>
        <p:spPr>
          <a:xfrm>
            <a:off x="5162560" y="1556792"/>
            <a:ext cx="2088232" cy="369332"/>
          </a:xfrm>
          <a:prstGeom prst="rect">
            <a:avLst/>
          </a:prstGeom>
          <a:noFill/>
        </p:spPr>
        <p:txBody>
          <a:bodyPr wrap="square" rtlCol="0">
            <a:spAutoFit/>
          </a:bodyPr>
          <a:lstStyle/>
          <a:p>
            <a:r>
              <a:rPr lang="tr-TR" b="1" dirty="0"/>
              <a:t>GÖRÜNÜŞ</a:t>
            </a:r>
          </a:p>
        </p:txBody>
      </p:sp>
      <p:sp>
        <p:nvSpPr>
          <p:cNvPr id="7" name="Metin kutusu 6"/>
          <p:cNvSpPr txBox="1"/>
          <p:nvPr/>
        </p:nvSpPr>
        <p:spPr>
          <a:xfrm>
            <a:off x="2571644" y="4725144"/>
            <a:ext cx="2016224" cy="369332"/>
          </a:xfrm>
          <a:prstGeom prst="rect">
            <a:avLst/>
          </a:prstGeom>
          <a:noFill/>
        </p:spPr>
        <p:txBody>
          <a:bodyPr wrap="square" rtlCol="0">
            <a:spAutoFit/>
          </a:bodyPr>
          <a:lstStyle/>
          <a:p>
            <a:r>
              <a:rPr lang="tr-TR" b="1" dirty="0"/>
              <a:t>LEZZET</a:t>
            </a:r>
          </a:p>
        </p:txBody>
      </p:sp>
      <p:sp>
        <p:nvSpPr>
          <p:cNvPr id="8" name="Metin kutusu 7"/>
          <p:cNvSpPr txBox="1"/>
          <p:nvPr/>
        </p:nvSpPr>
        <p:spPr>
          <a:xfrm>
            <a:off x="8112224" y="4688256"/>
            <a:ext cx="1728192" cy="369332"/>
          </a:xfrm>
          <a:prstGeom prst="rect">
            <a:avLst/>
          </a:prstGeom>
          <a:noFill/>
        </p:spPr>
        <p:txBody>
          <a:bodyPr wrap="square" rtlCol="0">
            <a:spAutoFit/>
          </a:bodyPr>
          <a:lstStyle/>
          <a:p>
            <a:r>
              <a:rPr lang="tr-TR" b="1" dirty="0"/>
              <a:t>KİNESTETİK</a:t>
            </a:r>
          </a:p>
        </p:txBody>
      </p:sp>
      <p:sp>
        <p:nvSpPr>
          <p:cNvPr id="9" name="Metin kutusu 8"/>
          <p:cNvSpPr txBox="1"/>
          <p:nvPr/>
        </p:nvSpPr>
        <p:spPr>
          <a:xfrm>
            <a:off x="4988064" y="2232978"/>
            <a:ext cx="2215872" cy="369332"/>
          </a:xfrm>
          <a:prstGeom prst="rect">
            <a:avLst/>
          </a:prstGeom>
          <a:noFill/>
        </p:spPr>
        <p:txBody>
          <a:bodyPr wrap="square" rtlCol="0">
            <a:spAutoFit/>
          </a:bodyPr>
          <a:lstStyle/>
          <a:p>
            <a:r>
              <a:rPr lang="tr-TR" dirty="0"/>
              <a:t>Renk, Boyut Şekil </a:t>
            </a:r>
          </a:p>
        </p:txBody>
      </p:sp>
      <p:sp>
        <p:nvSpPr>
          <p:cNvPr id="11" name="Metin kutusu 10"/>
          <p:cNvSpPr txBox="1"/>
          <p:nvPr/>
        </p:nvSpPr>
        <p:spPr>
          <a:xfrm>
            <a:off x="4223792" y="3244334"/>
            <a:ext cx="792088" cy="369332"/>
          </a:xfrm>
          <a:prstGeom prst="rect">
            <a:avLst/>
          </a:prstGeom>
          <a:noFill/>
        </p:spPr>
        <p:txBody>
          <a:bodyPr wrap="square" rtlCol="0">
            <a:spAutoFit/>
          </a:bodyPr>
          <a:lstStyle/>
          <a:p>
            <a:r>
              <a:rPr lang="tr-TR" dirty="0"/>
              <a:t>kusur</a:t>
            </a:r>
          </a:p>
        </p:txBody>
      </p:sp>
      <p:sp>
        <p:nvSpPr>
          <p:cNvPr id="12" name="Metin kutusu 11"/>
          <p:cNvSpPr txBox="1"/>
          <p:nvPr/>
        </p:nvSpPr>
        <p:spPr>
          <a:xfrm>
            <a:off x="4367808" y="4673017"/>
            <a:ext cx="1240512" cy="646331"/>
          </a:xfrm>
          <a:prstGeom prst="rect">
            <a:avLst/>
          </a:prstGeom>
          <a:noFill/>
        </p:spPr>
        <p:txBody>
          <a:bodyPr wrap="square" rtlCol="0">
            <a:spAutoFit/>
          </a:bodyPr>
          <a:lstStyle/>
          <a:p>
            <a:r>
              <a:rPr lang="tr-TR" dirty="0"/>
              <a:t>Tat     Aroma  </a:t>
            </a:r>
          </a:p>
        </p:txBody>
      </p:sp>
      <p:sp>
        <p:nvSpPr>
          <p:cNvPr id="13" name="Metin kutusu 12"/>
          <p:cNvSpPr txBox="1"/>
          <p:nvPr/>
        </p:nvSpPr>
        <p:spPr>
          <a:xfrm>
            <a:off x="6816080" y="2996953"/>
            <a:ext cx="1096496" cy="646331"/>
          </a:xfrm>
          <a:prstGeom prst="rect">
            <a:avLst/>
          </a:prstGeom>
          <a:noFill/>
        </p:spPr>
        <p:txBody>
          <a:bodyPr wrap="square" rtlCol="0">
            <a:spAutoFit/>
          </a:bodyPr>
          <a:lstStyle/>
          <a:p>
            <a:r>
              <a:rPr lang="tr-TR" dirty="0"/>
              <a:t>viskozite</a:t>
            </a:r>
          </a:p>
          <a:p>
            <a:r>
              <a:rPr lang="tr-TR" dirty="0"/>
              <a:t>kıvam </a:t>
            </a:r>
          </a:p>
        </p:txBody>
      </p:sp>
      <p:sp>
        <p:nvSpPr>
          <p:cNvPr id="14" name="Metin kutusu 13"/>
          <p:cNvSpPr txBox="1"/>
          <p:nvPr/>
        </p:nvSpPr>
        <p:spPr>
          <a:xfrm>
            <a:off x="6960096" y="4674955"/>
            <a:ext cx="720080" cy="369332"/>
          </a:xfrm>
          <a:prstGeom prst="rect">
            <a:avLst/>
          </a:prstGeom>
          <a:noFill/>
        </p:spPr>
        <p:txBody>
          <a:bodyPr wrap="square" rtlCol="0">
            <a:spAutoFit/>
          </a:bodyPr>
          <a:lstStyle/>
          <a:p>
            <a:r>
              <a:rPr lang="tr-TR" dirty="0"/>
              <a:t>Doku </a:t>
            </a:r>
          </a:p>
        </p:txBody>
      </p:sp>
    </p:spTree>
    <p:extLst>
      <p:ext uri="{BB962C8B-B14F-4D97-AF65-F5344CB8AC3E}">
        <p14:creationId xmlns:p14="http://schemas.microsoft.com/office/powerpoint/2010/main" val="1067201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solidFill>
                  <a:srgbClr val="C00000"/>
                </a:solidFill>
              </a:rPr>
              <a:t>1. Görünüş Özellikleri </a:t>
            </a:r>
          </a:p>
        </p:txBody>
      </p:sp>
      <p:sp>
        <p:nvSpPr>
          <p:cNvPr id="3" name="İçerik Yer Tutucusu 2"/>
          <p:cNvSpPr>
            <a:spLocks noGrp="1"/>
          </p:cNvSpPr>
          <p:nvPr>
            <p:ph sz="quarter" idx="1"/>
          </p:nvPr>
        </p:nvSpPr>
        <p:spPr/>
        <p:txBody>
          <a:bodyPr>
            <a:normAutofit/>
          </a:bodyPr>
          <a:lstStyle/>
          <a:p>
            <a:pPr marL="0" indent="0" algn="just">
              <a:buNone/>
            </a:pPr>
            <a:r>
              <a:rPr lang="tr-TR" sz="2400" dirty="0"/>
              <a:t>Görünüş bir gıdanın tüketici tarafından değerlendirilmesinde ilk etkiyi oluşturan bir ürünün satın alma ve tüketme kararını etkileyen en önemli duyusal kalite özelliğidir. </a:t>
            </a:r>
          </a:p>
          <a:p>
            <a:pPr algn="just">
              <a:buFont typeface="Wingdings" panose="05000000000000000000" pitchFamily="2" charset="2"/>
              <a:buChar char="v"/>
            </a:pPr>
            <a:r>
              <a:rPr lang="tr-TR" sz="2400" dirty="0">
                <a:solidFill>
                  <a:srgbClr val="C00000"/>
                </a:solidFill>
              </a:rPr>
              <a:t>Optik özellikler; </a:t>
            </a:r>
            <a:r>
              <a:rPr lang="tr-TR" sz="2400" dirty="0"/>
              <a:t>Bu grupta yer alan başlıca özellikler renk, parlaklık, yarı geçirgenlik, tekdüzelik ve görsel lezzettir.</a:t>
            </a:r>
          </a:p>
          <a:p>
            <a:pPr algn="just">
              <a:buFont typeface="Wingdings" panose="05000000000000000000" pitchFamily="2" charset="2"/>
              <a:buChar char="§"/>
            </a:pPr>
            <a:r>
              <a:rPr lang="tr-TR" sz="2400" u="sng" dirty="0"/>
              <a:t>Renk; </a:t>
            </a:r>
            <a:r>
              <a:rPr lang="tr-TR" sz="2400" dirty="0"/>
              <a:t>ışığın spektral dağılımından oluşan görsel bir özelliktir. Tüketici, gıdaların belirli renkte olmasını ister. Domates kırmızı, limon sarı, tereyağı sarı, et kırmızı olarak algılanır. Bir gıdanın ilk kalite kontrolü rengine bakılarak yapılır.</a:t>
            </a:r>
          </a:p>
          <a:p>
            <a:pPr algn="just">
              <a:buFont typeface="Wingdings" panose="05000000000000000000" pitchFamily="2" charset="2"/>
              <a:buChar char="§"/>
            </a:pPr>
            <a:r>
              <a:rPr lang="tr-TR" sz="2400" u="sng" dirty="0"/>
              <a:t>Parlaklık,</a:t>
            </a:r>
            <a:r>
              <a:rPr lang="tr-TR" sz="2400" dirty="0"/>
              <a:t> gıdanın yüzeyinde gözlenen renk ile tazelik imajını etkileyen ve albeni kazandırması nedeni ile gıdaların satın alınmasını olumlu yönde etkileyen görsel bir özelliktir.</a:t>
            </a:r>
          </a:p>
          <a:p>
            <a:pPr algn="just">
              <a:buFont typeface="Wingdings" panose="05000000000000000000" pitchFamily="2" charset="2"/>
              <a:buChar char="v"/>
            </a:pPr>
            <a:endParaRPr lang="tr-TR" sz="2400"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5881" y="6376035"/>
            <a:ext cx="55959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61761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buFont typeface="Wingdings" panose="05000000000000000000" pitchFamily="2" charset="2"/>
              <a:buChar char="§"/>
            </a:pPr>
            <a:r>
              <a:rPr lang="tr-TR" sz="2400" u="sng" dirty="0"/>
              <a:t>Yarı geçirgenlik; </a:t>
            </a:r>
            <a:r>
              <a:rPr lang="tr-TR" sz="2400" dirty="0" err="1"/>
              <a:t>opaklık</a:t>
            </a:r>
            <a:r>
              <a:rPr lang="tr-TR" sz="2400" dirty="0"/>
              <a:t> derecesi olarak da bilinmekte olup özellikle bira, jöle, elma püresi, reçel gibi gıdalar için önem taşımaktadır.</a:t>
            </a:r>
          </a:p>
          <a:p>
            <a:pPr algn="just">
              <a:buFont typeface="Wingdings" panose="05000000000000000000" pitchFamily="2" charset="2"/>
              <a:buChar char="§"/>
            </a:pPr>
            <a:r>
              <a:rPr lang="tr-TR" sz="2400" u="sng" dirty="0"/>
              <a:t>Tekdüzelik;</a:t>
            </a:r>
            <a:r>
              <a:rPr lang="tr-TR" sz="2400" dirty="0"/>
              <a:t> homojen görünümdeki gıdalar tüketici tarafından daha çok tercih edilmektedir.</a:t>
            </a:r>
          </a:p>
          <a:p>
            <a:pPr algn="just">
              <a:buFont typeface="Wingdings" panose="05000000000000000000" pitchFamily="2" charset="2"/>
              <a:buChar char="§"/>
            </a:pPr>
            <a:r>
              <a:rPr lang="tr-TR" sz="2400" u="sng" dirty="0"/>
              <a:t>Görsel lezzet;</a:t>
            </a:r>
            <a:r>
              <a:rPr lang="tr-TR" sz="2400" dirty="0"/>
              <a:t> görünüşten beklenen lezzet olarak tanımlanabilmektedir.</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2064" y="6391275"/>
            <a:ext cx="55959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6043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buFont typeface="Wingdings" panose="05000000000000000000" pitchFamily="2" charset="2"/>
              <a:buChar char="v"/>
            </a:pPr>
            <a:r>
              <a:rPr lang="tr-TR" sz="2400" dirty="0">
                <a:solidFill>
                  <a:srgbClr val="C00000"/>
                </a:solidFill>
              </a:rPr>
              <a:t>Fiziksel şekil özellikleri; </a:t>
            </a:r>
            <a:r>
              <a:rPr lang="tr-TR" sz="2400" dirty="0"/>
              <a:t>gıdaların boyut-şekil, yüzey dokusu ve görsel kıvam özellikleridir.</a:t>
            </a:r>
          </a:p>
          <a:p>
            <a:pPr algn="just">
              <a:buFont typeface="Wingdings" panose="05000000000000000000" pitchFamily="2" charset="2"/>
              <a:buChar char="§"/>
            </a:pPr>
            <a:r>
              <a:rPr lang="tr-TR" sz="2400" u="sng" dirty="0"/>
              <a:t>Boyut ve şekil özellikleri;</a:t>
            </a:r>
            <a:r>
              <a:rPr lang="tr-TR" sz="2400" dirty="0"/>
              <a:t>  genel olarak, uzunluk, kalınlık, genişlik, partikül büyüklüğü, geometrik şekil ve parçacık dağılımı olarak adlandırılmaktadır.</a:t>
            </a:r>
          </a:p>
          <a:p>
            <a:pPr algn="just">
              <a:buFont typeface="Wingdings" panose="05000000000000000000" pitchFamily="2" charset="2"/>
              <a:buChar char="§"/>
            </a:pPr>
            <a:r>
              <a:rPr lang="tr-TR" sz="2400" u="sng" dirty="0"/>
              <a:t>Yüzey dokusu; </a:t>
            </a:r>
            <a:r>
              <a:rPr lang="tr-TR" sz="2400" dirty="0"/>
              <a:t>yüzeyin düzgünlüğü, pürüzlülüğü, ıslak veya kuru görünmesi gibi karakterleri içermektedir.</a:t>
            </a:r>
          </a:p>
          <a:p>
            <a:pPr algn="just">
              <a:buFont typeface="Wingdings" panose="05000000000000000000" pitchFamily="2" charset="2"/>
              <a:buChar char="§"/>
            </a:pPr>
            <a:r>
              <a:rPr lang="tr-TR" sz="2400" u="sng" dirty="0"/>
              <a:t>Görsel kıvam özelliği</a:t>
            </a:r>
            <a:r>
              <a:rPr lang="tr-TR" sz="2400" dirty="0"/>
              <a:t>, Örneğin yoğurt gibi gıdaların akışkanlık</a:t>
            </a:r>
          </a:p>
          <a:p>
            <a:pPr marL="0" indent="0" algn="just">
              <a:buNone/>
            </a:pPr>
            <a:r>
              <a:rPr lang="tr-TR" sz="2400" dirty="0"/>
              <a:t>    özellikleri görsel kıvamları oluşturmaktadır.</a:t>
            </a:r>
          </a:p>
          <a:p>
            <a:pPr marL="0" indent="0" algn="just">
              <a:buNone/>
            </a:pPr>
            <a:endParaRPr lang="tr-TR" sz="2400" dirty="0"/>
          </a:p>
          <a:p>
            <a:endParaRPr lang="tr-T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2064" y="6394450"/>
            <a:ext cx="55959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1374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847528" y="1600200"/>
            <a:ext cx="8531352" cy="5257800"/>
          </a:xfrm>
        </p:spPr>
        <p:txBody>
          <a:bodyPr>
            <a:normAutofit/>
          </a:bodyPr>
          <a:lstStyle/>
          <a:p>
            <a:pPr algn="just">
              <a:buFont typeface="Wingdings" panose="05000000000000000000" pitchFamily="2" charset="2"/>
              <a:buChar char="v"/>
            </a:pPr>
            <a:r>
              <a:rPr lang="tr-TR" sz="2400" dirty="0">
                <a:solidFill>
                  <a:srgbClr val="C00000"/>
                </a:solidFill>
              </a:rPr>
              <a:t>Sunuş şekli özellikleri: </a:t>
            </a:r>
            <a:r>
              <a:rPr lang="tr-TR" sz="2400" dirty="0"/>
              <a:t>Bu grupta yer alan başlıca özellikler ürün tanımı, ambalaj, ışıklandırma ve kontrast karakteristikleridir.</a:t>
            </a:r>
          </a:p>
          <a:p>
            <a:pPr algn="just">
              <a:buFont typeface="Wingdings" panose="05000000000000000000" pitchFamily="2" charset="2"/>
              <a:buChar char="§"/>
            </a:pPr>
            <a:r>
              <a:rPr lang="tr-TR" sz="2400" u="sng" dirty="0"/>
              <a:t>Ürün tanımı açısından; </a:t>
            </a:r>
            <a:r>
              <a:rPr lang="tr-TR" sz="2400" dirty="0"/>
              <a:t>raftaki ürünün ve üretici firmanın isimlerinin kolaylıkla okunması ve ürünün fiyatının belirtilmiş olması önem taşımaktadır. </a:t>
            </a:r>
          </a:p>
          <a:p>
            <a:pPr algn="just">
              <a:buFont typeface="Wingdings" panose="05000000000000000000" pitchFamily="2" charset="2"/>
              <a:buChar char="§"/>
            </a:pPr>
            <a:r>
              <a:rPr lang="tr-TR" sz="2400" u="sng" dirty="0"/>
              <a:t>Ambalaj açısından; </a:t>
            </a:r>
            <a:r>
              <a:rPr lang="tr-TR" sz="2400" dirty="0"/>
              <a:t>özellikle etiket dizaynı, ambalajın gıdayı bozulmalara karşı koruyucu özelliği taşıması, kullanım kolaylığı, kirli olmaması ve albenisi satın almayı etkileyen faktörlerdir.</a:t>
            </a:r>
          </a:p>
          <a:p>
            <a:pPr algn="just">
              <a:buFont typeface="Wingdings" panose="05000000000000000000" pitchFamily="2" charset="2"/>
              <a:buChar char="§"/>
            </a:pPr>
            <a:r>
              <a:rPr lang="tr-TR" sz="2400" u="sng" dirty="0"/>
              <a:t>Işıklandırma</a:t>
            </a:r>
            <a:r>
              <a:rPr lang="tr-TR" sz="2400" dirty="0"/>
              <a:t>; bir gıdanın rengi aydınlatmada kullanılan ışığa bağlı olarak değişmektedir. Raftaki gıdaların taze görünümünü belirginleştirecek bir aydınlatma sisteminin kullanılması satın almayı olumlu yönde etkilemektedir.</a:t>
            </a:r>
          </a:p>
          <a:p>
            <a:pPr algn="just">
              <a:buFont typeface="Wingdings" panose="05000000000000000000" pitchFamily="2" charset="2"/>
              <a:buChar char="§"/>
            </a:pPr>
            <a:endParaRPr lang="tr-TR" sz="2400" dirty="0"/>
          </a:p>
        </p:txBody>
      </p:sp>
    </p:spTree>
    <p:extLst>
      <p:ext uri="{BB962C8B-B14F-4D97-AF65-F5344CB8AC3E}">
        <p14:creationId xmlns:p14="http://schemas.microsoft.com/office/powerpoint/2010/main" val="3985884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rgbClr val="C00000"/>
                </a:solidFill>
              </a:rPr>
              <a:t>2. Doku Özellikleri </a:t>
            </a:r>
          </a:p>
        </p:txBody>
      </p:sp>
      <p:sp>
        <p:nvSpPr>
          <p:cNvPr id="3" name="İçerik Yer Tutucusu 2"/>
          <p:cNvSpPr>
            <a:spLocks noGrp="1"/>
          </p:cNvSpPr>
          <p:nvPr>
            <p:ph sz="quarter" idx="1"/>
          </p:nvPr>
        </p:nvSpPr>
        <p:spPr/>
        <p:txBody>
          <a:bodyPr>
            <a:normAutofit/>
          </a:bodyPr>
          <a:lstStyle/>
          <a:p>
            <a:pPr marL="0" indent="0" algn="just">
              <a:buNone/>
            </a:pPr>
            <a:r>
              <a:rPr lang="tr-TR" sz="2400" dirty="0"/>
              <a:t>Görünüşte sonra algılanan doku, dokunma-hissetme duyularıyla ilişkili özelliklerdir. </a:t>
            </a:r>
          </a:p>
          <a:p>
            <a:pPr algn="just">
              <a:buFont typeface="Wingdings" panose="05000000000000000000" pitchFamily="2" charset="2"/>
              <a:buChar char="v"/>
            </a:pPr>
            <a:r>
              <a:rPr lang="tr-TR" sz="2400" dirty="0">
                <a:solidFill>
                  <a:srgbClr val="C00000"/>
                </a:solidFill>
              </a:rPr>
              <a:t>Parmak hissi </a:t>
            </a:r>
            <a:r>
              <a:rPr lang="tr-TR" sz="2400" dirty="0" err="1">
                <a:solidFill>
                  <a:srgbClr val="C00000"/>
                </a:solidFill>
              </a:rPr>
              <a:t>dokusal</a:t>
            </a:r>
            <a:r>
              <a:rPr lang="tr-TR" sz="2400" dirty="0">
                <a:solidFill>
                  <a:srgbClr val="C00000"/>
                </a:solidFill>
              </a:rPr>
              <a:t> özellikler; </a:t>
            </a:r>
            <a:r>
              <a:rPr lang="tr-TR" sz="2400" dirty="0"/>
              <a:t>sertlik, yumuşaklık ve sululuk özellikleridir. </a:t>
            </a:r>
          </a:p>
          <a:p>
            <a:pPr algn="just">
              <a:buFont typeface="Wingdings" panose="05000000000000000000" pitchFamily="2" charset="2"/>
              <a:buChar char="§"/>
            </a:pPr>
            <a:r>
              <a:rPr lang="tr-TR" sz="2400" u="sng" dirty="0"/>
              <a:t>Sertlik;</a:t>
            </a:r>
            <a:r>
              <a:rPr lang="tr-TR" sz="2400" dirty="0"/>
              <a:t> parmaklar arasında gıdayı sıkıştırmak suretiyle uygulanan fiziksel kuvvete karşı algılanan histir.</a:t>
            </a:r>
          </a:p>
          <a:p>
            <a:pPr algn="just">
              <a:buFont typeface="Wingdings" panose="05000000000000000000" pitchFamily="2" charset="2"/>
              <a:buChar char="§"/>
            </a:pPr>
            <a:r>
              <a:rPr lang="tr-TR" sz="2400" u="sng" dirty="0"/>
              <a:t>Yumuşaklık</a:t>
            </a:r>
            <a:r>
              <a:rPr lang="tr-TR" sz="2400" dirty="0"/>
              <a:t>; fiziksel sıkıştırma sonucu algılanan gevşek, yumuşak histir.</a:t>
            </a:r>
          </a:p>
          <a:p>
            <a:pPr algn="just">
              <a:buFont typeface="Wingdings" panose="05000000000000000000" pitchFamily="2" charset="2"/>
              <a:buChar char="§"/>
            </a:pPr>
            <a:r>
              <a:rPr lang="tr-TR" sz="2400" u="sng" dirty="0"/>
              <a:t>Sululuk; </a:t>
            </a:r>
            <a:r>
              <a:rPr lang="tr-TR" sz="2400" dirty="0"/>
              <a:t>parmağımızı yada kaşığı bastırdığımızda gıdadan serbest hale geçen su sızması ile gözlenmektedir.  </a:t>
            </a:r>
          </a:p>
          <a:p>
            <a:pPr algn="just">
              <a:buFont typeface="Wingdings" panose="05000000000000000000" pitchFamily="2" charset="2"/>
              <a:buChar char="v"/>
            </a:pPr>
            <a:endParaRPr lang="tr-TR"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2896" y="6376035"/>
            <a:ext cx="55959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7313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1033</Words>
  <Application>Microsoft Office PowerPoint</Application>
  <PresentationFormat>Geniş ekran</PresentationFormat>
  <Paragraphs>104</Paragraphs>
  <Slides>17</Slides>
  <Notes>2</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17</vt:i4>
      </vt:variant>
    </vt:vector>
  </HeadingPairs>
  <TitlesOfParts>
    <vt:vector size="26" baseType="lpstr">
      <vt:lpstr>Arial</vt:lpstr>
      <vt:lpstr>Broadway</vt:lpstr>
      <vt:lpstr>Calibri</vt:lpstr>
      <vt:lpstr>Calibri Light</vt:lpstr>
      <vt:lpstr>Garamond</vt:lpstr>
      <vt:lpstr>Symbol</vt:lpstr>
      <vt:lpstr>Wingdings</vt:lpstr>
      <vt:lpstr>Wingdings 2</vt:lpstr>
      <vt:lpstr>Office Teması</vt:lpstr>
      <vt:lpstr>SÜT ÜRÜNLERİNDE DUYUSAL DEĞERLENDİRME </vt:lpstr>
      <vt:lpstr>PowerPoint Sunusu</vt:lpstr>
      <vt:lpstr>PowerPoint Sunusu</vt:lpstr>
      <vt:lpstr>PowerPoint Sunusu</vt:lpstr>
      <vt:lpstr>1. Görünüş Özellikleri </vt:lpstr>
      <vt:lpstr>PowerPoint Sunusu</vt:lpstr>
      <vt:lpstr>PowerPoint Sunusu</vt:lpstr>
      <vt:lpstr>PowerPoint Sunusu</vt:lpstr>
      <vt:lpstr>2. Doku Özellikleri </vt:lpstr>
      <vt:lpstr>PowerPoint Sunusu</vt:lpstr>
      <vt:lpstr>Viskozite ve Kıvam</vt:lpstr>
      <vt:lpstr>PowerPoint Sunusu</vt:lpstr>
      <vt:lpstr>3. Lezzet </vt:lpstr>
      <vt:lpstr>Kusur</vt:lpstr>
      <vt:lpstr>II. DUYUSAL DEĞERLENDİRMENİN TANIMI</vt:lpstr>
      <vt:lpstr>PowerPoint Sunusu</vt:lpstr>
      <vt:lpstr>Duyusal Algılama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ÜRÜNLERİNDE DUYUSAL DEĞERLENDİRME</dc:title>
  <dc:creator>ebru</dc:creator>
  <cp:lastModifiedBy>Ebru</cp:lastModifiedBy>
  <cp:revision>2</cp:revision>
  <dcterms:created xsi:type="dcterms:W3CDTF">2020-10-08T11:24:50Z</dcterms:created>
  <dcterms:modified xsi:type="dcterms:W3CDTF">2021-02-09T11:50:44Z</dcterms:modified>
</cp:coreProperties>
</file>