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3" r:id="rId3"/>
    <p:sldId id="269" r:id="rId4"/>
    <p:sldId id="270" r:id="rId5"/>
    <p:sldId id="274" r:id="rId6"/>
    <p:sldId id="271" r:id="rId7"/>
    <p:sldId id="272" r:id="rId8"/>
    <p:sldId id="257" r:id="rId9"/>
    <p:sldId id="258" r:id="rId10"/>
    <p:sldId id="259" r:id="rId11"/>
    <p:sldId id="267" r:id="rId12"/>
    <p:sldId id="268" r:id="rId1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92" autoAdjust="0"/>
    <p:restoredTop sz="94660"/>
  </p:normalViewPr>
  <p:slideViewPr>
    <p:cSldViewPr snapToGrid="0">
      <p:cViewPr>
        <p:scale>
          <a:sx n="125" d="100"/>
          <a:sy n="125" d="100"/>
        </p:scale>
        <p:origin x="-132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A291-F618-4D26-ADCA-1131F5706C58}" type="datetimeFigureOut">
              <a:rPr lang="tr-TR" smtClean="0"/>
              <a:t>09.06.2021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74550-7F1B-4535-8BE2-2B3FA0BADDE0}" type="slidenum">
              <a:rPr lang="tr-TR" smtClean="0"/>
              <a:t>‹#›</a:t>
            </a:fld>
            <a:endParaRPr lang="tr-T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238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A291-F618-4D26-ADCA-1131F5706C58}" type="datetimeFigureOut">
              <a:rPr lang="tr-TR" smtClean="0"/>
              <a:t>09.06.2021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74550-7F1B-4535-8BE2-2B3FA0BADD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5288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A291-F618-4D26-ADCA-1131F5706C58}" type="datetimeFigureOut">
              <a:rPr lang="tr-TR" smtClean="0"/>
              <a:t>09.06.2021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74550-7F1B-4535-8BE2-2B3FA0BADD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43734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A291-F618-4D26-ADCA-1131F5706C58}" type="datetimeFigureOut">
              <a:rPr lang="tr-TR" smtClean="0"/>
              <a:t>09.06.2021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74550-7F1B-4535-8BE2-2B3FA0BADD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8154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A291-F618-4D26-ADCA-1131F5706C58}" type="datetimeFigureOut">
              <a:rPr lang="tr-TR" smtClean="0"/>
              <a:t>09.06.2021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74550-7F1B-4535-8BE2-2B3FA0BADDE0}" type="slidenum">
              <a:rPr lang="tr-TR" smtClean="0"/>
              <a:t>‹#›</a:t>
            </a:fld>
            <a:endParaRPr lang="tr-T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4397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A291-F618-4D26-ADCA-1131F5706C58}" type="datetimeFigureOut">
              <a:rPr lang="tr-TR" smtClean="0"/>
              <a:t>09.06.2021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74550-7F1B-4535-8BE2-2B3FA0BADD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56088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A291-F618-4D26-ADCA-1131F5706C58}" type="datetimeFigureOut">
              <a:rPr lang="tr-TR" smtClean="0"/>
              <a:t>09.06.2021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74550-7F1B-4535-8BE2-2B3FA0BADD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2389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A291-F618-4D26-ADCA-1131F5706C58}" type="datetimeFigureOut">
              <a:rPr lang="tr-TR" smtClean="0"/>
              <a:t>09.06.2021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74550-7F1B-4535-8BE2-2B3FA0BADD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6331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A291-F618-4D26-ADCA-1131F5706C58}" type="datetimeFigureOut">
              <a:rPr lang="tr-TR" smtClean="0"/>
              <a:t>09.06.2021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74550-7F1B-4535-8BE2-2B3FA0BADD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3051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416A291-F618-4D26-ADCA-1131F5706C58}" type="datetimeFigureOut">
              <a:rPr lang="tr-TR" smtClean="0"/>
              <a:t>09.06.2021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0A74550-7F1B-4535-8BE2-2B3FA0BADD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18312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A291-F618-4D26-ADCA-1131F5706C58}" type="datetimeFigureOut">
              <a:rPr lang="tr-TR" smtClean="0"/>
              <a:t>09.06.2021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74550-7F1B-4535-8BE2-2B3FA0BADD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6363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416A291-F618-4D26-ADCA-1131F5706C58}" type="datetimeFigureOut">
              <a:rPr lang="tr-TR" smtClean="0"/>
              <a:t>09.06.2021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0A74550-7F1B-4535-8BE2-2B3FA0BADDE0}" type="slidenum">
              <a:rPr lang="tr-TR" smtClean="0"/>
              <a:t>‹#›</a:t>
            </a:fld>
            <a:endParaRPr lang="tr-T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3198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tr-TR" sz="4400" dirty="0"/>
              <a:t>TÜRKİYE SİYASAL HAYATI VE KURUMLARI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tr-TR" sz="4000" dirty="0"/>
              <a:t>6. Hafta: DEMOKRAT PARTİ DÖNEMİ-I</a:t>
            </a:r>
          </a:p>
        </p:txBody>
      </p:sp>
    </p:spTree>
    <p:extLst>
      <p:ext uri="{BB962C8B-B14F-4D97-AF65-F5344CB8AC3E}">
        <p14:creationId xmlns:p14="http://schemas.microsoft.com/office/powerpoint/2010/main" val="1322618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Siyasal gelişmeler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97280" y="1845734"/>
            <a:ext cx="5838541" cy="4023360"/>
          </a:xfrm>
        </p:spPr>
        <p:txBody>
          <a:bodyPr>
            <a:normAutofit fontScale="70000" lnSpcReduction="20000"/>
          </a:bodyPr>
          <a:lstStyle/>
          <a:p>
            <a:r>
              <a:rPr lang="tr-TR" dirty="0"/>
              <a:t>DP’nin seçim kampanyalarında kullandığı ‘Yeter! Söz Milletindir’ sloganı bir yandan</a:t>
            </a:r>
          </a:p>
          <a:p>
            <a:r>
              <a:rPr lang="tr-TR" dirty="0"/>
              <a:t>1950 öncesinde CHP’nin milletten kopuk ve seçkinci olduğuna dair kanaati</a:t>
            </a:r>
          </a:p>
          <a:p>
            <a:r>
              <a:rPr lang="tr-TR" dirty="0"/>
              <a:t>pekiştirirken diğer yandan da DP’yi millet iradesinin temsilcisi, halktan gelen bir</a:t>
            </a:r>
          </a:p>
          <a:p>
            <a:r>
              <a:rPr lang="tr-TR" dirty="0"/>
              <a:t>parti olarak yansıtmaya yönelikti. Bu sloganın </a:t>
            </a:r>
            <a:r>
              <a:rPr lang="tr-TR" dirty="0" err="1"/>
              <a:t>türevleri</a:t>
            </a:r>
            <a:r>
              <a:rPr lang="tr-TR" dirty="0"/>
              <a:t> ve arkasındaki </a:t>
            </a:r>
            <a:r>
              <a:rPr lang="tr-TR" dirty="0" err="1"/>
              <a:t>düşünce</a:t>
            </a:r>
            <a:endParaRPr lang="tr-TR" dirty="0"/>
          </a:p>
          <a:p>
            <a:r>
              <a:rPr lang="tr-TR" dirty="0"/>
              <a:t>kalıbı sonraki dönemlerde Adalet Partisi, Anavatan Partisi, Doğru Yol Partisi</a:t>
            </a:r>
          </a:p>
          <a:p>
            <a:r>
              <a:rPr lang="tr-TR" dirty="0"/>
              <a:t>ve en son olarak da Adalet ve Kalkınma Partisi tarafından </a:t>
            </a:r>
            <a:r>
              <a:rPr lang="tr-TR" dirty="0" err="1"/>
              <a:t>tüketilen</a:t>
            </a:r>
            <a:r>
              <a:rPr lang="tr-TR" dirty="0"/>
              <a:t> bir klişeye</a:t>
            </a:r>
          </a:p>
          <a:p>
            <a:r>
              <a:rPr lang="tr-TR" dirty="0" err="1"/>
              <a:t>dönüştu</a:t>
            </a:r>
            <a:r>
              <a:rPr lang="tr-TR" dirty="0"/>
              <a:t>̈. “Yeter! Söz Milletindir” sloganını kitlelere ulaştıran afiş, DP’nin seçim</a:t>
            </a:r>
          </a:p>
          <a:p>
            <a:r>
              <a:rPr lang="tr-TR" dirty="0"/>
              <a:t>başarısında rol oynayacak ve yıllar boyunca unutulmayacak kadar etkileyiciydi.</a:t>
            </a:r>
          </a:p>
          <a:p>
            <a:r>
              <a:rPr lang="tr-TR" dirty="0"/>
              <a:t>Afişin tasarımı mimar Selçuk </a:t>
            </a:r>
            <a:r>
              <a:rPr lang="tr-TR" dirty="0" err="1"/>
              <a:t>Milar</a:t>
            </a:r>
            <a:r>
              <a:rPr lang="tr-TR" dirty="0"/>
              <a:t> tarafından yapılmıştı.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14AFDE1E-69C9-E449-864E-14F32470C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0644" y="1737360"/>
            <a:ext cx="2855036" cy="433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1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Siyasal gelişmeler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DP, </a:t>
            </a:r>
            <a:r>
              <a:rPr lang="tr-TR" dirty="0" err="1"/>
              <a:t>Türkiye’yi</a:t>
            </a:r>
            <a:r>
              <a:rPr lang="tr-TR" dirty="0"/>
              <a:t> siyasal bakımdan demokratikleştirme vaadiyle iktidara geldi. Ancak, dönemin</a:t>
            </a:r>
          </a:p>
          <a:p>
            <a:r>
              <a:rPr lang="tr-TR" dirty="0"/>
              <a:t>sonunda </a:t>
            </a:r>
            <a:r>
              <a:rPr lang="tr-TR" dirty="0" err="1"/>
              <a:t>ülke</a:t>
            </a:r>
            <a:r>
              <a:rPr lang="tr-TR" dirty="0"/>
              <a:t> baskıcı, otoriter bir cumhuriyet </a:t>
            </a:r>
            <a:r>
              <a:rPr lang="tr-TR" dirty="0" err="1"/>
              <a:t>görünümündeydi</a:t>
            </a:r>
            <a:r>
              <a:rPr lang="tr-TR" dirty="0"/>
              <a:t>. </a:t>
            </a:r>
            <a:r>
              <a:rPr lang="tr-TR" dirty="0" err="1"/>
              <a:t>Muhalefett</a:t>
            </a:r>
            <a:r>
              <a:rPr lang="tr-TR" dirty="0"/>
              <a:t> </a:t>
            </a:r>
            <a:r>
              <a:rPr lang="tr-TR" dirty="0" err="1"/>
              <a:t>eyken</a:t>
            </a:r>
            <a:endParaRPr lang="tr-TR" dirty="0"/>
          </a:p>
          <a:p>
            <a:r>
              <a:rPr lang="tr-TR" dirty="0"/>
              <a:t>meydan meydan “antidemokratik kanunları kaldıracağız!” diye ses </a:t>
            </a:r>
            <a:r>
              <a:rPr lang="tr-TR" dirty="0" err="1"/>
              <a:t>yükselten</a:t>
            </a:r>
            <a:r>
              <a:rPr lang="tr-TR" dirty="0"/>
              <a:t> DP liderleri,</a:t>
            </a:r>
          </a:p>
          <a:p>
            <a:r>
              <a:rPr lang="tr-TR" dirty="0"/>
              <a:t>iktidarları döneminde bu vaatlerine sırt çevirdiler. İçişleri Bakanı Fevzi </a:t>
            </a:r>
            <a:r>
              <a:rPr lang="tr-TR" dirty="0" err="1"/>
              <a:t>Lütfi</a:t>
            </a:r>
            <a:r>
              <a:rPr lang="tr-TR" dirty="0"/>
              <a:t> Karaosmanoğlu</a:t>
            </a:r>
          </a:p>
          <a:p>
            <a:r>
              <a:rPr lang="tr-TR" dirty="0"/>
              <a:t>tarafından demokratikleşmenin </a:t>
            </a:r>
            <a:r>
              <a:rPr lang="tr-TR" dirty="0" err="1"/>
              <a:t>önünde</a:t>
            </a:r>
            <a:r>
              <a:rPr lang="tr-TR" dirty="0"/>
              <a:t> engel olarak saptanan 60 kadar antidemokratik</a:t>
            </a:r>
          </a:p>
          <a:p>
            <a:r>
              <a:rPr lang="tr-TR" dirty="0"/>
              <a:t>kanun, icabına bakılması için Başbakanlığa sevk edildiğinde Başbakan Menderes, “Ben</a:t>
            </a:r>
          </a:p>
          <a:p>
            <a:r>
              <a:rPr lang="tr-TR" dirty="0"/>
              <a:t>onları tetkik </a:t>
            </a:r>
            <a:r>
              <a:rPr lang="tr-TR" dirty="0" err="1"/>
              <a:t>ett</a:t>
            </a:r>
            <a:r>
              <a:rPr lang="tr-TR" dirty="0"/>
              <a:t> im, hiçbiri incir çekirdeğini doldurmaz” diyebilecekti.</a:t>
            </a:r>
          </a:p>
        </p:txBody>
      </p:sp>
    </p:spTree>
    <p:extLst>
      <p:ext uri="{BB962C8B-B14F-4D97-AF65-F5344CB8AC3E}">
        <p14:creationId xmlns:p14="http://schemas.microsoft.com/office/powerpoint/2010/main" val="4001157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Siyasal gelişmeler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DP tarafından siyasetin tam kalbine yerleştirilen ‘ milli irade’ kavramının bu partinin</a:t>
            </a:r>
          </a:p>
          <a:p>
            <a:r>
              <a:rPr lang="tr-TR" dirty="0"/>
              <a:t>hegemonya projesindeki önemli rollerinden biri, oy çokluğu ile millet iradesi arasında</a:t>
            </a:r>
          </a:p>
          <a:p>
            <a:r>
              <a:rPr lang="tr-TR" dirty="0"/>
              <a:t>tam bir özdeşlik kurmaya imkân vermesi oldu. Bu imkân, </a:t>
            </a:r>
            <a:r>
              <a:rPr lang="tr-TR" dirty="0" err="1"/>
              <a:t>yürürlükte</a:t>
            </a:r>
            <a:r>
              <a:rPr lang="tr-TR" dirty="0"/>
              <a:t> bulunan ve</a:t>
            </a:r>
          </a:p>
          <a:p>
            <a:r>
              <a:rPr lang="tr-TR" dirty="0"/>
              <a:t>20 Nisan 1924’te kabul edilen anayasaya dayandırıldı. Zira, 1924 Anayasası, “</a:t>
            </a:r>
            <a:r>
              <a:rPr lang="tr-TR" dirty="0" err="1"/>
              <a:t>Türkiye</a:t>
            </a:r>
            <a:endParaRPr lang="tr-TR" dirty="0"/>
          </a:p>
          <a:p>
            <a:r>
              <a:rPr lang="tr-TR" dirty="0" err="1"/>
              <a:t>Büyük</a:t>
            </a:r>
            <a:r>
              <a:rPr lang="tr-TR" dirty="0"/>
              <a:t> Millet Meclisi, milletin yegâne ve hakikî </a:t>
            </a:r>
            <a:r>
              <a:rPr lang="tr-TR" dirty="0" err="1"/>
              <a:t>mümessili</a:t>
            </a:r>
            <a:r>
              <a:rPr lang="tr-TR" dirty="0"/>
              <a:t> olup millet namına hakkı</a:t>
            </a:r>
          </a:p>
          <a:p>
            <a:r>
              <a:rPr lang="tr-TR" dirty="0"/>
              <a:t>hâkimiyeti istimal eder [kullanır]” diyordu. Cumhuriyetin kuruluşu </a:t>
            </a:r>
            <a:r>
              <a:rPr lang="tr-TR" dirty="0" err="1"/>
              <a:t>sürecinde</a:t>
            </a:r>
            <a:r>
              <a:rPr lang="tr-TR" dirty="0"/>
              <a:t> bu madde,</a:t>
            </a:r>
          </a:p>
          <a:p>
            <a:r>
              <a:rPr lang="tr-TR" dirty="0"/>
              <a:t>o zamana kadar hep olagelen padişahın iktidarını sınırlama çabalarından </a:t>
            </a:r>
            <a:r>
              <a:rPr lang="tr-TR" dirty="0" err="1"/>
              <a:t>bütüncu</a:t>
            </a:r>
            <a:r>
              <a:rPr lang="tr-TR" dirty="0"/>
              <a:t>̈</a:t>
            </a:r>
          </a:p>
          <a:p>
            <a:r>
              <a:rPr lang="tr-TR"/>
              <a:t>bir egemenlik anlayışına sıçrayışın bir ifadesiydi.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35344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F2967AD9-D341-5A4C-8DC3-0B9C164B1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Başlangıç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B5450685-99F1-8B41-BE25-8A7956909F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Demokrat Parti ( DP ) dönemi (Mayıs 1950-Mayıs 1960), tarım, ticaret ve topraktaki hâkim</a:t>
            </a:r>
          </a:p>
          <a:p>
            <a:r>
              <a:rPr lang="tr-TR" dirty="0" err="1"/>
              <a:t>sınıfl</a:t>
            </a:r>
            <a:r>
              <a:rPr lang="tr-TR" dirty="0"/>
              <a:t> arın </a:t>
            </a:r>
            <a:r>
              <a:rPr lang="tr-TR" dirty="0" err="1"/>
              <a:t>bürokrasiyi</a:t>
            </a:r>
            <a:r>
              <a:rPr lang="tr-TR" dirty="0"/>
              <a:t> dışlayarak iktidar bloğunu yeniden kurma girişimiydi. Bu girişim, sosyal</a:t>
            </a:r>
          </a:p>
          <a:p>
            <a:r>
              <a:rPr lang="tr-TR" dirty="0"/>
              <a:t>haktan, sendikadan, grevden, mahrum, Milli Koruma Kanunu gibi uygulamalarla fakirliğe</a:t>
            </a:r>
          </a:p>
          <a:p>
            <a:r>
              <a:rPr lang="tr-TR" dirty="0"/>
              <a:t>ve açlığa mahkûm işçi sınıfını... kırlarda ağır vergilerden, hep </a:t>
            </a:r>
            <a:r>
              <a:rPr lang="tr-TR" dirty="0" err="1"/>
              <a:t>böğürlerinde</a:t>
            </a:r>
            <a:r>
              <a:rPr lang="tr-TR" dirty="0"/>
              <a:t> </a:t>
            </a:r>
            <a:r>
              <a:rPr lang="tr-TR" dirty="0" err="1"/>
              <a:t>hissett</a:t>
            </a:r>
            <a:r>
              <a:rPr lang="tr-TR" dirty="0"/>
              <a:t> </a:t>
            </a:r>
            <a:r>
              <a:rPr lang="tr-TR" dirty="0" err="1"/>
              <a:t>ikleri</a:t>
            </a:r>
            <a:endParaRPr lang="tr-TR" dirty="0"/>
          </a:p>
          <a:p>
            <a:r>
              <a:rPr lang="tr-TR" dirty="0"/>
              <a:t>jandarma dipçiğinden, ağalığın getirdiği bin bir </a:t>
            </a:r>
            <a:r>
              <a:rPr lang="tr-TR" dirty="0" err="1"/>
              <a:t>türlu</a:t>
            </a:r>
            <a:r>
              <a:rPr lang="tr-TR" dirty="0"/>
              <a:t>̈ </a:t>
            </a:r>
            <a:r>
              <a:rPr lang="tr-TR" dirty="0" err="1"/>
              <a:t>esarett</a:t>
            </a:r>
            <a:r>
              <a:rPr lang="tr-TR" dirty="0"/>
              <a:t> en bitkin ırgatları, az topraklı</a:t>
            </a:r>
          </a:p>
          <a:p>
            <a:r>
              <a:rPr lang="tr-TR" dirty="0" err="1"/>
              <a:t>köylüleri</a:t>
            </a:r>
            <a:r>
              <a:rPr lang="tr-TR" dirty="0"/>
              <a:t> ve </a:t>
            </a:r>
            <a:r>
              <a:rPr lang="tr-TR" dirty="0" err="1"/>
              <a:t>küçük</a:t>
            </a:r>
            <a:r>
              <a:rPr lang="tr-TR" dirty="0"/>
              <a:t> </a:t>
            </a:r>
            <a:r>
              <a:rPr lang="tr-TR" dirty="0" err="1"/>
              <a:t>üreticileri</a:t>
            </a:r>
            <a:r>
              <a:rPr lang="tr-TR" dirty="0"/>
              <a:t> DP’nin sancağı altında toplayarak başarılı oldu. DP ve destekçileri</a:t>
            </a:r>
          </a:p>
          <a:p>
            <a:r>
              <a:rPr lang="tr-TR" dirty="0"/>
              <a:t>için CHP ruhsuz, </a:t>
            </a:r>
            <a:r>
              <a:rPr lang="tr-TR" dirty="0" err="1"/>
              <a:t>köksüz</a:t>
            </a:r>
            <a:r>
              <a:rPr lang="tr-TR" dirty="0"/>
              <a:t>, nemrut, hantal, ceberut ve halkın değerlerine yabancı bir iktidarı</a:t>
            </a:r>
          </a:p>
          <a:p>
            <a:r>
              <a:rPr lang="tr-TR" dirty="0"/>
              <a:t>temsil ediyordu.</a:t>
            </a:r>
          </a:p>
        </p:txBody>
      </p:sp>
    </p:spTree>
    <p:extLst>
      <p:ext uri="{BB962C8B-B14F-4D97-AF65-F5344CB8AC3E}">
        <p14:creationId xmlns:p14="http://schemas.microsoft.com/office/powerpoint/2010/main" val="1018020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16E32F7F-C2C0-2842-902B-556BC59C9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Ekonomik ve toplumsal koşullar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D736A70C-3FCB-E843-AB71-CD8860C6E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Tarım ve </a:t>
            </a:r>
            <a:r>
              <a:rPr lang="tr-TR" dirty="0" err="1"/>
              <a:t>ticarett</a:t>
            </a:r>
            <a:r>
              <a:rPr lang="tr-TR" dirty="0"/>
              <a:t> eki hâkim </a:t>
            </a:r>
            <a:r>
              <a:rPr lang="tr-TR" dirty="0" err="1"/>
              <a:t>sınıfl</a:t>
            </a:r>
            <a:r>
              <a:rPr lang="tr-TR" dirty="0"/>
              <a:t> arın siyasi temsilciğini </a:t>
            </a:r>
            <a:r>
              <a:rPr lang="tr-TR" dirty="0" err="1"/>
              <a:t>üstlenen</a:t>
            </a:r>
            <a:r>
              <a:rPr lang="tr-TR" dirty="0"/>
              <a:t> DP , </a:t>
            </a:r>
            <a:r>
              <a:rPr lang="tr-TR" dirty="0" err="1"/>
              <a:t>Türkiye</a:t>
            </a:r>
            <a:r>
              <a:rPr lang="tr-TR" dirty="0"/>
              <a:t> kapitalizmini</a:t>
            </a:r>
          </a:p>
          <a:p>
            <a:r>
              <a:rPr lang="tr-TR" dirty="0"/>
              <a:t>tarımsal önceliklere göre yeniden biçimlendirmek istedi. Bu yöneliş, DP’nin bir resmî yayınında</a:t>
            </a:r>
          </a:p>
          <a:p>
            <a:r>
              <a:rPr lang="tr-TR" dirty="0"/>
              <a:t>“[</a:t>
            </a:r>
            <a:r>
              <a:rPr lang="tr-TR" dirty="0" err="1"/>
              <a:t>Hükûmet</a:t>
            </a:r>
            <a:r>
              <a:rPr lang="tr-TR" dirty="0"/>
              <a:t>] </a:t>
            </a:r>
            <a:r>
              <a:rPr lang="tr-TR" dirty="0" err="1"/>
              <a:t>ziraatin</a:t>
            </a:r>
            <a:r>
              <a:rPr lang="tr-TR" dirty="0"/>
              <a:t> kalkınmasını politikasına mihver </a:t>
            </a:r>
            <a:r>
              <a:rPr lang="tr-TR" dirty="0" err="1"/>
              <a:t>itt</a:t>
            </a:r>
            <a:r>
              <a:rPr lang="tr-TR" dirty="0"/>
              <a:t> </a:t>
            </a:r>
            <a:r>
              <a:rPr lang="tr-TR" dirty="0" err="1"/>
              <a:t>ihaz</a:t>
            </a:r>
            <a:r>
              <a:rPr lang="tr-TR" dirty="0"/>
              <a:t> et[</a:t>
            </a:r>
            <a:r>
              <a:rPr lang="tr-TR" dirty="0" err="1"/>
              <a:t>miştir</a:t>
            </a:r>
            <a:r>
              <a:rPr lang="tr-TR" dirty="0"/>
              <a:t>] (eksen yapmıştır)”</a:t>
            </a:r>
          </a:p>
          <a:p>
            <a:r>
              <a:rPr lang="tr-TR" dirty="0"/>
              <a:t>sözleriyle özetlenmişti.</a:t>
            </a:r>
          </a:p>
        </p:txBody>
      </p:sp>
    </p:spTree>
    <p:extLst>
      <p:ext uri="{BB962C8B-B14F-4D97-AF65-F5344CB8AC3E}">
        <p14:creationId xmlns:p14="http://schemas.microsoft.com/office/powerpoint/2010/main" val="637275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16BB74CD-2DB5-D642-AE20-D4C95BEF1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Ekonomik ve toplumsal koşullar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6B934344-639E-9C46-A44E-3C445A4FBD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DP döneminin tarımsal kapitalizminin iki </a:t>
            </a:r>
            <a:r>
              <a:rPr lang="tr-TR" dirty="0" err="1"/>
              <a:t>mümkünlük</a:t>
            </a:r>
            <a:r>
              <a:rPr lang="tr-TR" dirty="0"/>
              <a:t> koşulu vardı. Bunlardan biri, II.</a:t>
            </a:r>
          </a:p>
          <a:p>
            <a:r>
              <a:rPr lang="tr-TR" dirty="0" err="1"/>
              <a:t>Dünya</a:t>
            </a:r>
            <a:r>
              <a:rPr lang="tr-TR" dirty="0"/>
              <a:t> Savaşı sonrasında uluslararası kapitalist </a:t>
            </a:r>
            <a:r>
              <a:rPr lang="tr-TR" dirty="0" err="1"/>
              <a:t>düzen</a:t>
            </a:r>
            <a:r>
              <a:rPr lang="tr-TR" dirty="0"/>
              <a:t> yeniden kurulurken tarımsal yapıları</a:t>
            </a:r>
          </a:p>
          <a:p>
            <a:r>
              <a:rPr lang="tr-TR" dirty="0"/>
              <a:t>harap olmuş Avrupa’nın Marshall Planı ile yeniden inşasında </a:t>
            </a:r>
            <a:r>
              <a:rPr lang="tr-TR" dirty="0" err="1"/>
              <a:t>Türkiye’ye</a:t>
            </a:r>
            <a:r>
              <a:rPr lang="tr-TR" dirty="0"/>
              <a:t> </a:t>
            </a:r>
            <a:r>
              <a:rPr lang="tr-TR" dirty="0" err="1"/>
              <a:t>yüklenen</a:t>
            </a:r>
            <a:r>
              <a:rPr lang="tr-TR" dirty="0"/>
              <a:t> tarımsal</a:t>
            </a:r>
          </a:p>
          <a:p>
            <a:r>
              <a:rPr lang="tr-TR" dirty="0" err="1"/>
              <a:t>üretim</a:t>
            </a:r>
            <a:r>
              <a:rPr lang="tr-TR" dirty="0"/>
              <a:t> işleviydi. İkincisi de savaş koşullarında aşırı derecede </a:t>
            </a:r>
            <a:r>
              <a:rPr lang="tr-TR" dirty="0" err="1"/>
              <a:t>güçlenen</a:t>
            </a:r>
            <a:r>
              <a:rPr lang="tr-TR" dirty="0"/>
              <a:t> </a:t>
            </a:r>
            <a:r>
              <a:rPr lang="tr-TR" dirty="0" err="1"/>
              <a:t>büyük</a:t>
            </a:r>
            <a:r>
              <a:rPr lang="tr-TR" dirty="0"/>
              <a:t> toprak sahipleri</a:t>
            </a:r>
          </a:p>
          <a:p>
            <a:r>
              <a:rPr lang="tr-TR" dirty="0"/>
              <a:t>ve </a:t>
            </a:r>
            <a:r>
              <a:rPr lang="tr-TR" dirty="0" err="1"/>
              <a:t>tüccarların</a:t>
            </a:r>
            <a:r>
              <a:rPr lang="tr-TR" dirty="0"/>
              <a:t> CHP yönetimiyle çelişkiye </a:t>
            </a:r>
            <a:r>
              <a:rPr lang="tr-TR" dirty="0" err="1"/>
              <a:t>düşerek</a:t>
            </a:r>
            <a:r>
              <a:rPr lang="tr-TR" dirty="0"/>
              <a:t> </a:t>
            </a:r>
            <a:r>
              <a:rPr lang="tr-TR" dirty="0" err="1"/>
              <a:t>ülke</a:t>
            </a:r>
            <a:r>
              <a:rPr lang="tr-TR" dirty="0"/>
              <a:t> yönetimini ele alma durumuna</a:t>
            </a:r>
          </a:p>
          <a:p>
            <a:r>
              <a:rPr lang="tr-TR" dirty="0"/>
              <a:t>gelmeleriydi; ki bu </a:t>
            </a:r>
            <a:r>
              <a:rPr lang="tr-TR" dirty="0" err="1"/>
              <a:t>sınıfl</a:t>
            </a:r>
            <a:r>
              <a:rPr lang="tr-TR" dirty="0"/>
              <a:t> ar sancaklarını ilk kez 1945’teki Çift çiyi Topraklandırma Kanunu</a:t>
            </a:r>
          </a:p>
          <a:p>
            <a:r>
              <a:rPr lang="tr-TR" dirty="0"/>
              <a:t>tasarısı tartışılırken kaldırmışlardı.</a:t>
            </a:r>
          </a:p>
        </p:txBody>
      </p:sp>
    </p:spTree>
    <p:extLst>
      <p:ext uri="{BB962C8B-B14F-4D97-AF65-F5344CB8AC3E}">
        <p14:creationId xmlns:p14="http://schemas.microsoft.com/office/powerpoint/2010/main" val="3526956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FF1B3152-EAFD-5248-88C6-D5941C741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Ekonomik ve toplumsal koşullar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FA9E66CD-92DA-5A4D-91A7-BAF30A696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Demokrat Parti döneminde kırsal kesimin yapısında </a:t>
            </a:r>
            <a:r>
              <a:rPr lang="tr-TR" dirty="0" err="1"/>
              <a:t>köklu</a:t>
            </a:r>
            <a:r>
              <a:rPr lang="tr-TR" dirty="0"/>
              <a:t>̈ değişimler meydana geldi. Bu değişimler, arazinin mirastan </a:t>
            </a:r>
            <a:r>
              <a:rPr lang="tr-TR" dirty="0" err="1"/>
              <a:t>ötüru</a:t>
            </a:r>
            <a:r>
              <a:rPr lang="tr-TR" dirty="0"/>
              <a:t>̈ </a:t>
            </a:r>
            <a:r>
              <a:rPr lang="tr-TR" dirty="0" err="1"/>
              <a:t>bölünmesi</a:t>
            </a:r>
            <a:r>
              <a:rPr lang="tr-TR" dirty="0"/>
              <a:t>, dolayısıyla arazi </a:t>
            </a:r>
            <a:r>
              <a:rPr lang="tr-TR" dirty="0" err="1"/>
              <a:t>büyüklüğünün</a:t>
            </a:r>
            <a:r>
              <a:rPr lang="tr-TR" dirty="0"/>
              <a:t> </a:t>
            </a:r>
            <a:r>
              <a:rPr lang="tr-TR" dirty="0" err="1"/>
              <a:t>düşmesi</a:t>
            </a:r>
            <a:r>
              <a:rPr lang="tr-TR" dirty="0"/>
              <a:t>, makineli tarıma geçilmesi ve savaş sonrasının ekonomik koşullarından kaynaklanıyordu. Bu değişimlerin yol açtığı en önemli toplumsal sonuçlardan biri de köyden kente </a:t>
            </a:r>
            <a:r>
              <a:rPr lang="tr-TR" dirty="0" err="1"/>
              <a:t>göçtu</a:t>
            </a:r>
            <a:r>
              <a:rPr lang="tr-TR" dirty="0"/>
              <a:t>̈.</a:t>
            </a:r>
          </a:p>
        </p:txBody>
      </p:sp>
    </p:spTree>
    <p:extLst>
      <p:ext uri="{BB962C8B-B14F-4D97-AF65-F5344CB8AC3E}">
        <p14:creationId xmlns:p14="http://schemas.microsoft.com/office/powerpoint/2010/main" val="2191395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E84CE646-BE60-E542-9EF6-7527F11F5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Siyasal gelişmeler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6345D17D-3EC6-614C-90EF-C4C0EF2AD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DP’nin iktidar yıllarında </a:t>
            </a:r>
            <a:r>
              <a:rPr lang="tr-TR" dirty="0" err="1"/>
              <a:t>Türkiye</a:t>
            </a:r>
            <a:r>
              <a:rPr lang="tr-TR" dirty="0"/>
              <a:t>, bazı önemli özellikleri sonraki on yıllara da devredecek</a:t>
            </a:r>
          </a:p>
          <a:p>
            <a:r>
              <a:rPr lang="tr-TR" dirty="0"/>
              <a:t>yeni bir siyaset tarzıyla, yeni bir siyaset </a:t>
            </a:r>
            <a:r>
              <a:rPr lang="tr-TR" dirty="0" err="1"/>
              <a:t>üslubuyla</a:t>
            </a:r>
            <a:r>
              <a:rPr lang="tr-TR" dirty="0"/>
              <a:t> tanıştı. Bu siyaset tarzı; ‘ milli irade’,</a:t>
            </a:r>
          </a:p>
          <a:p>
            <a:r>
              <a:rPr lang="tr-TR" dirty="0"/>
              <a:t>‘</a:t>
            </a:r>
            <a:r>
              <a:rPr lang="tr-TR" dirty="0" err="1"/>
              <a:t>görülmemiş</a:t>
            </a:r>
            <a:r>
              <a:rPr lang="tr-TR" dirty="0"/>
              <a:t> kalkınma’, ‘nurlu ufuklar’ sloganları </a:t>
            </a:r>
            <a:r>
              <a:rPr lang="tr-TR" dirty="0" err="1"/>
              <a:t>üzerine</a:t>
            </a:r>
            <a:r>
              <a:rPr lang="tr-TR" dirty="0"/>
              <a:t> kuruluydu.</a:t>
            </a:r>
          </a:p>
        </p:txBody>
      </p:sp>
    </p:spTree>
    <p:extLst>
      <p:ext uri="{BB962C8B-B14F-4D97-AF65-F5344CB8AC3E}">
        <p14:creationId xmlns:p14="http://schemas.microsoft.com/office/powerpoint/2010/main" val="464455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638C680E-9404-D94F-97C0-EB68F6916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Siyasal gelişmeler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64B3FF3F-2EC7-1246-94EC-8EA1BCFC4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3669273" cy="4023360"/>
          </a:xfrm>
        </p:spPr>
        <p:txBody>
          <a:bodyPr/>
          <a:lstStyle/>
          <a:p>
            <a:r>
              <a:rPr lang="tr-TR" dirty="0"/>
              <a:t>Milli irade; önceden aşağılanmış, adam yerine konmamış, fikri sorulmamış, inançları ve gelenekleri horlanmış </a:t>
            </a:r>
            <a:r>
              <a:rPr lang="tr-TR" dirty="0" err="1"/>
              <a:t>büyük</a:t>
            </a:r>
            <a:r>
              <a:rPr lang="tr-TR" dirty="0"/>
              <a:t> kitlelerin tercihleri, seçimleri ve beğenilerine karşılık geliyordu.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6E60B3D3-8309-0248-AA39-6715F3217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6060" y="1845734"/>
            <a:ext cx="6229620" cy="379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621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Siyasal gelişmeler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Kalkınma; bu kitleye maddi menfaatler sağlamak ve </a:t>
            </a:r>
            <a:r>
              <a:rPr lang="tr-TR" dirty="0" err="1"/>
              <a:t>ülkeyi</a:t>
            </a:r>
            <a:r>
              <a:rPr lang="tr-TR" dirty="0"/>
              <a:t> baştan başa geliştirmek, imar etmek, ayağa kaldırmak anlamı taşıyordu; kalkınma fiilinin ‘kalkmak’, ‘ayağa </a:t>
            </a:r>
            <a:r>
              <a:rPr lang="tr-TR" dirty="0" err="1"/>
              <a:t>kalkmak’tan</a:t>
            </a:r>
            <a:r>
              <a:rPr lang="tr-TR" dirty="0"/>
              <a:t> geldiğini hatırlayalım.</a:t>
            </a:r>
          </a:p>
          <a:p>
            <a:endParaRPr lang="tr-TR" dirty="0"/>
          </a:p>
          <a:p>
            <a:r>
              <a:rPr lang="tr-TR" dirty="0"/>
              <a:t>Nurlu ufuklar ise, milliyetçilik, İslamcılık ve liberalizmin yerli ve </a:t>
            </a:r>
            <a:r>
              <a:rPr lang="tr-TR" dirty="0" err="1"/>
              <a:t>özgün</a:t>
            </a:r>
            <a:r>
              <a:rPr lang="tr-TR" dirty="0"/>
              <a:t> bir</a:t>
            </a:r>
          </a:p>
          <a:p>
            <a:r>
              <a:rPr lang="tr-TR" dirty="0"/>
              <a:t>bileşiminin yaratmak istediği seferberliği ifade ediyordu.</a:t>
            </a:r>
          </a:p>
          <a:p>
            <a:pPr lvl="1"/>
            <a:endParaRPr lang="tr-TR" dirty="0"/>
          </a:p>
          <a:p>
            <a:pPr lvl="1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65498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Siyasal gelişmeler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97280" y="1845734"/>
            <a:ext cx="4340482" cy="4023360"/>
          </a:xfrm>
        </p:spPr>
        <p:txBody>
          <a:bodyPr>
            <a:normAutofit/>
          </a:bodyPr>
          <a:lstStyle/>
          <a:p>
            <a:r>
              <a:rPr lang="tr-TR" dirty="0"/>
              <a:t>Demokrat Parti, emekçilerin kurtuluş </a:t>
            </a:r>
            <a:r>
              <a:rPr lang="tr-TR" dirty="0" err="1"/>
              <a:t>ümidi</a:t>
            </a:r>
            <a:r>
              <a:rPr lang="tr-TR" dirty="0"/>
              <a:t> olarak </a:t>
            </a:r>
            <a:r>
              <a:rPr lang="tr-TR" dirty="0" err="1"/>
              <a:t>büyük</a:t>
            </a:r>
            <a:r>
              <a:rPr lang="tr-TR" dirty="0"/>
              <a:t> bir oy desteği sağlamayı başarmış, kırsal kesimlerdeki emekçiler kadar </a:t>
            </a:r>
            <a:r>
              <a:rPr lang="tr-TR" dirty="0" err="1"/>
              <a:t>özgürlük</a:t>
            </a:r>
            <a:r>
              <a:rPr lang="tr-TR" dirty="0"/>
              <a:t> vaatlerine bağlanan kentli </a:t>
            </a:r>
            <a:r>
              <a:rPr lang="tr-TR" dirty="0" err="1"/>
              <a:t>entelektüellerin</a:t>
            </a:r>
            <a:r>
              <a:rPr lang="tr-TR" dirty="0"/>
              <a:t> </a:t>
            </a:r>
            <a:r>
              <a:rPr lang="tr-TR" dirty="0" err="1"/>
              <a:t>büyük</a:t>
            </a:r>
            <a:r>
              <a:rPr lang="tr-TR" dirty="0"/>
              <a:t> bir </a:t>
            </a:r>
            <a:r>
              <a:rPr lang="tr-TR" dirty="0" err="1"/>
              <a:t>bölümünün</a:t>
            </a:r>
            <a:r>
              <a:rPr lang="tr-TR" dirty="0"/>
              <a:t> de desteğini kazanmıştı. İlk başlardaki şenlik havasının çabuk söneceğini pek umulmamıştı. Gelgelelim, DP’ye bağlanan </a:t>
            </a:r>
            <a:r>
              <a:rPr lang="tr-TR" dirty="0" err="1"/>
              <a:t>ümitler</a:t>
            </a:r>
            <a:r>
              <a:rPr lang="tr-TR" dirty="0"/>
              <a:t> ve hayaller 1955’ten itibaren kırılmaya başlayacaktı.</a:t>
            </a:r>
          </a:p>
          <a:p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B2E64360-7CE2-EB4D-A1F2-F3CA98E02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4240" y="1567037"/>
            <a:ext cx="3507785" cy="458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77811"/>
      </p:ext>
    </p:extLst>
  </p:cSld>
  <p:clrMapOvr>
    <a:masterClrMapping/>
  </p:clrMapOvr>
</p:sld>
</file>

<file path=ppt/theme/theme1.xml><?xml version="1.0" encoding="utf-8"?>
<a:theme xmlns:a="http://schemas.openxmlformats.org/drawingml/2006/main" name="Geçmişe bakış">
  <a:themeElements>
    <a:clrScheme name="Geçmişe bakış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Geçmişe bakış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eçmişe bakış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1410</TotalTime>
  <Words>935</Words>
  <Application>Microsoft Office PowerPoint</Application>
  <PresentationFormat>Özel</PresentationFormat>
  <Paragraphs>66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12</vt:i4>
      </vt:variant>
    </vt:vector>
  </HeadingPairs>
  <TitlesOfParts>
    <vt:vector size="13" baseType="lpstr">
      <vt:lpstr>Geçmişe bakış</vt:lpstr>
      <vt:lpstr>TÜRKİYE SİYASAL HAYATI VE KURUMLARI</vt:lpstr>
      <vt:lpstr>Başlangıç</vt:lpstr>
      <vt:lpstr>Ekonomik ve toplumsal koşullar</vt:lpstr>
      <vt:lpstr>Ekonomik ve toplumsal koşullar</vt:lpstr>
      <vt:lpstr>Ekonomik ve toplumsal koşullar</vt:lpstr>
      <vt:lpstr>Siyasal gelişmeler</vt:lpstr>
      <vt:lpstr>Siyasal gelişmeler</vt:lpstr>
      <vt:lpstr>Siyasal gelişmeler</vt:lpstr>
      <vt:lpstr>Siyasal gelişmeler</vt:lpstr>
      <vt:lpstr>Siyasal gelişmeler</vt:lpstr>
      <vt:lpstr>Siyasal gelişmeler</vt:lpstr>
      <vt:lpstr>Siyasal gelişmeler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Siyaset Bilimi I</dc:title>
  <dc:creator>EZGIKAYA</dc:creator>
  <cp:lastModifiedBy>ismail - [2010]</cp:lastModifiedBy>
  <cp:revision>51</cp:revision>
  <dcterms:created xsi:type="dcterms:W3CDTF">2018-02-12T08:58:47Z</dcterms:created>
  <dcterms:modified xsi:type="dcterms:W3CDTF">2021-06-09T11:42:15Z</dcterms:modified>
</cp:coreProperties>
</file>