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84" r:id="rId19"/>
    <p:sldId id="285" r:id="rId20"/>
    <p:sldId id="286" r:id="rId21"/>
    <p:sldId id="287" r:id="rId22"/>
    <p:sldId id="275" r:id="rId23"/>
    <p:sldId id="277" r:id="rId24"/>
    <p:sldId id="279" r:id="rId25"/>
    <p:sldId id="281" r:id="rId26"/>
    <p:sldId id="283" r:id="rId27"/>
    <p:sldId id="288" r:id="rId28"/>
    <p:sldId id="290" r:id="rId29"/>
    <p:sldId id="291" r:id="rId30"/>
    <p:sldId id="292" r:id="rId31"/>
    <p:sldId id="293" r:id="rId32"/>
    <p:sldId id="295" r:id="rId33"/>
    <p:sldId id="294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1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2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9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0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4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8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D0D1-53D5-0F47-A013-E97DBC416939}" type="datetimeFigureOut">
              <a:rPr lang="en-US" smtClean="0"/>
              <a:t>6.09.15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7FFA6-9317-0843-8DFB-1D2E18A3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Sekonder</a:t>
            </a:r>
            <a:r>
              <a:rPr lang="en-US" dirty="0" smtClean="0"/>
              <a:t> </a:t>
            </a:r>
            <a:r>
              <a:rPr lang="en-US" dirty="0" err="1" smtClean="0"/>
              <a:t>Glomerüler</a:t>
            </a:r>
            <a:r>
              <a:rPr lang="en-US" dirty="0" smtClean="0"/>
              <a:t> </a:t>
            </a:r>
            <a:r>
              <a:rPr lang="en-US" dirty="0" err="1" smtClean="0"/>
              <a:t>Patolojiler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Kenan</a:t>
            </a:r>
            <a:r>
              <a:rPr lang="en-US" dirty="0" smtClean="0"/>
              <a:t> Keven</a:t>
            </a:r>
          </a:p>
          <a:p>
            <a:r>
              <a:rPr lang="en-US" dirty="0" err="1" smtClean="0"/>
              <a:t>Nefroloji</a:t>
            </a:r>
            <a:r>
              <a:rPr lang="en-US" dirty="0" smtClean="0"/>
              <a:t> B.D.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9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Sınıflama</a:t>
            </a:r>
            <a:r>
              <a:rPr lang="en-US" dirty="0" smtClean="0"/>
              <a:t>: </a:t>
            </a:r>
            <a:r>
              <a:rPr lang="en-US" dirty="0" err="1" smtClean="0"/>
              <a:t>Histopatoloji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Minimal </a:t>
            </a:r>
            <a:r>
              <a:rPr lang="en-US" dirty="0" err="1" smtClean="0"/>
              <a:t>Mezangial</a:t>
            </a:r>
            <a:r>
              <a:rPr lang="en-US" dirty="0" smtClean="0"/>
              <a:t> Lupus </a:t>
            </a:r>
            <a:r>
              <a:rPr lang="en-US" dirty="0" err="1" smtClean="0"/>
              <a:t>Nefriti</a:t>
            </a:r>
            <a:r>
              <a:rPr lang="en-US" dirty="0" smtClean="0"/>
              <a:t> (Class I)</a:t>
            </a:r>
          </a:p>
          <a:p>
            <a:r>
              <a:rPr lang="en-US" dirty="0" smtClean="0"/>
              <a:t>Normal </a:t>
            </a:r>
            <a:r>
              <a:rPr lang="en-US" dirty="0" err="1" smtClean="0"/>
              <a:t>idrar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Minimal </a:t>
            </a:r>
            <a:r>
              <a:rPr lang="en-US" dirty="0" err="1" smtClean="0"/>
              <a:t>proteinüri</a:t>
            </a:r>
            <a:r>
              <a:rPr lang="en-US" dirty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ematüri</a:t>
            </a:r>
            <a:endParaRPr lang="en-US" dirty="0" smtClean="0"/>
          </a:p>
          <a:p>
            <a:r>
              <a:rPr lang="en-US" dirty="0" smtClean="0"/>
              <a:t>Normal GFR</a:t>
            </a:r>
          </a:p>
          <a:p>
            <a:r>
              <a:rPr lang="en-US" dirty="0" err="1" smtClean="0"/>
              <a:t>Biyopside</a:t>
            </a:r>
            <a:r>
              <a:rPr lang="en-US" dirty="0" smtClean="0"/>
              <a:t> </a:t>
            </a:r>
            <a:r>
              <a:rPr lang="en-US" dirty="0" err="1" smtClean="0"/>
              <a:t>immünfölorasan</a:t>
            </a:r>
            <a:r>
              <a:rPr lang="en-US" dirty="0" smtClean="0"/>
              <a:t> </a:t>
            </a:r>
            <a:r>
              <a:rPr lang="en-US" dirty="0" err="1" smtClean="0"/>
              <a:t>incelemede</a:t>
            </a:r>
            <a:r>
              <a:rPr lang="en-US" dirty="0" smtClean="0"/>
              <a:t> </a:t>
            </a:r>
            <a:r>
              <a:rPr lang="en-US" dirty="0" err="1" smtClean="0"/>
              <a:t>mezangial</a:t>
            </a:r>
            <a:r>
              <a:rPr lang="en-US" dirty="0" smtClean="0"/>
              <a:t> </a:t>
            </a:r>
            <a:r>
              <a:rPr lang="en-US" dirty="0" err="1" smtClean="0"/>
              <a:t>Ig</a:t>
            </a:r>
            <a:r>
              <a:rPr lang="en-US" dirty="0" smtClean="0"/>
              <a:t> </a:t>
            </a:r>
            <a:r>
              <a:rPr lang="en-US" dirty="0" err="1" smtClean="0"/>
              <a:t>depolanması</a:t>
            </a:r>
            <a:endParaRPr lang="en-US" dirty="0" smtClean="0"/>
          </a:p>
          <a:p>
            <a:r>
              <a:rPr lang="en-US" dirty="0" err="1" smtClean="0"/>
              <a:t>Işık</a:t>
            </a:r>
            <a:r>
              <a:rPr lang="en-US" dirty="0" smtClean="0"/>
              <a:t> </a:t>
            </a:r>
            <a:r>
              <a:rPr lang="en-US" dirty="0" err="1" smtClean="0"/>
              <a:t>mikroskopi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prognoz</a:t>
            </a:r>
            <a:endParaRPr lang="en-US" dirty="0" smtClean="0"/>
          </a:p>
          <a:p>
            <a:r>
              <a:rPr lang="en-US" dirty="0" err="1" smtClean="0"/>
              <a:t>Tedavisiz</a:t>
            </a:r>
            <a:r>
              <a:rPr lang="en-US" dirty="0" smtClean="0"/>
              <a:t> </a:t>
            </a:r>
            <a:r>
              <a:rPr lang="en-US" dirty="0" err="1" smtClean="0"/>
              <a:t>izlem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3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270"/>
            <a:ext cx="8229600" cy="528489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Mezangial</a:t>
            </a:r>
            <a:r>
              <a:rPr lang="en-US" dirty="0" smtClean="0"/>
              <a:t> </a:t>
            </a:r>
            <a:r>
              <a:rPr lang="en-US" dirty="0" err="1" smtClean="0"/>
              <a:t>proliferatif</a:t>
            </a:r>
            <a:r>
              <a:rPr lang="en-US" dirty="0" smtClean="0"/>
              <a:t> LN (Class II)</a:t>
            </a:r>
          </a:p>
          <a:p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proteinüri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/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hematüri</a:t>
            </a:r>
            <a:endParaRPr lang="en-US" dirty="0" smtClean="0"/>
          </a:p>
          <a:p>
            <a:r>
              <a:rPr lang="en-US" dirty="0" smtClean="0"/>
              <a:t>GFR normal</a:t>
            </a:r>
          </a:p>
          <a:p>
            <a:r>
              <a:rPr lang="en-US" dirty="0" smtClean="0"/>
              <a:t>HT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endParaRPr lang="en-US" dirty="0" smtClean="0"/>
          </a:p>
          <a:p>
            <a:r>
              <a:rPr lang="en-US" dirty="0" err="1" smtClean="0"/>
              <a:t>Işık</a:t>
            </a:r>
            <a:r>
              <a:rPr lang="en-US" dirty="0" smtClean="0"/>
              <a:t> </a:t>
            </a:r>
            <a:r>
              <a:rPr lang="en-US" dirty="0" err="1" smtClean="0"/>
              <a:t>Mik</a:t>
            </a:r>
            <a:r>
              <a:rPr lang="en-US" dirty="0" smtClean="0"/>
              <a:t>: </a:t>
            </a:r>
            <a:r>
              <a:rPr lang="en-US" dirty="0" err="1" smtClean="0"/>
              <a:t>mezngiyal</a:t>
            </a:r>
            <a:r>
              <a:rPr lang="en-US" dirty="0" smtClean="0"/>
              <a:t> matrix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mezangial</a:t>
            </a:r>
            <a:r>
              <a:rPr lang="en-US" dirty="0" smtClean="0"/>
              <a:t> </a:t>
            </a:r>
            <a:r>
              <a:rPr lang="en-US" dirty="0" err="1" smtClean="0"/>
              <a:t>proliferasyon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Sunendotelyal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sunepitelyal</a:t>
            </a:r>
            <a:r>
              <a:rPr lang="en-US" dirty="0" smtClean="0"/>
              <a:t> </a:t>
            </a:r>
            <a:r>
              <a:rPr lang="en-US" dirty="0" err="1" smtClean="0"/>
              <a:t>immün</a:t>
            </a:r>
            <a:r>
              <a:rPr lang="en-US" dirty="0" smtClean="0"/>
              <a:t> </a:t>
            </a:r>
            <a:r>
              <a:rPr lang="en-US" dirty="0" err="1" smtClean="0"/>
              <a:t>depolanma</a:t>
            </a:r>
            <a:endParaRPr lang="en-US" dirty="0" smtClean="0"/>
          </a:p>
          <a:p>
            <a:r>
              <a:rPr lang="en-US" dirty="0" err="1" smtClean="0"/>
              <a:t>Prognozu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.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gerektirmez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7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0"/>
            <a:ext cx="8229600" cy="546634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Fokal</a:t>
            </a:r>
            <a:r>
              <a:rPr lang="en-US" dirty="0" smtClean="0"/>
              <a:t> Lupus </a:t>
            </a:r>
            <a:r>
              <a:rPr lang="en-US" dirty="0" err="1" smtClean="0"/>
              <a:t>Nefriti</a:t>
            </a:r>
            <a:endParaRPr lang="en-US" dirty="0" smtClean="0"/>
          </a:p>
          <a:p>
            <a:r>
              <a:rPr lang="en-US" dirty="0" err="1" smtClean="0"/>
              <a:t>Proteinüri</a:t>
            </a:r>
            <a:r>
              <a:rPr lang="en-US" dirty="0" smtClean="0"/>
              <a:t>/</a:t>
            </a:r>
            <a:r>
              <a:rPr lang="en-US" dirty="0" err="1" smtClean="0"/>
              <a:t>hematüri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r>
              <a:rPr lang="en-US" dirty="0" smtClean="0"/>
              <a:t>GFR </a:t>
            </a:r>
            <a:r>
              <a:rPr lang="en-US" dirty="0" err="1" smtClean="0"/>
              <a:t>düşüklüğü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HT </a:t>
            </a:r>
            <a:r>
              <a:rPr lang="en-US" dirty="0" err="1" smtClean="0"/>
              <a:t>gözlenebilir</a:t>
            </a:r>
            <a:endParaRPr lang="en-US" dirty="0" smtClean="0"/>
          </a:p>
          <a:p>
            <a:r>
              <a:rPr lang="en-US" dirty="0" err="1" smtClean="0"/>
              <a:t>Nefrotik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endParaRPr lang="en-US" dirty="0" smtClean="0"/>
          </a:p>
          <a:p>
            <a:r>
              <a:rPr lang="en-US" dirty="0" err="1" smtClean="0"/>
              <a:t>Aktif</a:t>
            </a:r>
            <a:r>
              <a:rPr lang="en-US" dirty="0" smtClean="0"/>
              <a:t> (A)-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/>
              <a:t> </a:t>
            </a:r>
            <a:r>
              <a:rPr lang="en-US" dirty="0" smtClean="0"/>
              <a:t>(A-C),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alt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endParaRPr lang="en-US" dirty="0" smtClean="0"/>
          </a:p>
          <a:p>
            <a:r>
              <a:rPr lang="en-US" dirty="0" err="1" smtClean="0"/>
              <a:t>Prognozu</a:t>
            </a:r>
            <a:r>
              <a:rPr lang="en-US" dirty="0" smtClean="0"/>
              <a:t> </a:t>
            </a:r>
            <a:r>
              <a:rPr lang="en-US" dirty="0" err="1" smtClean="0"/>
              <a:t>değişkendir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gerektirebilir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6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Diffüz</a:t>
            </a:r>
            <a:r>
              <a:rPr lang="en-US" dirty="0" smtClean="0"/>
              <a:t> Lupus </a:t>
            </a:r>
            <a:r>
              <a:rPr lang="en-US" dirty="0" err="1" smtClean="0"/>
              <a:t>Nefriti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en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prognoza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türdür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Proteinüri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hematüri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r>
              <a:rPr lang="en-US" dirty="0" smtClean="0"/>
              <a:t>GFR </a:t>
            </a:r>
            <a:r>
              <a:rPr lang="en-US" dirty="0" err="1" smtClean="0"/>
              <a:t>azalma</a:t>
            </a:r>
            <a:r>
              <a:rPr lang="en-US" dirty="0" smtClean="0"/>
              <a:t>, </a:t>
            </a:r>
            <a:r>
              <a:rPr lang="en-US" dirty="0" err="1" smtClean="0"/>
              <a:t>Hipertansiyon</a:t>
            </a:r>
            <a:r>
              <a:rPr lang="en-US" dirty="0" smtClean="0"/>
              <a:t>, </a:t>
            </a:r>
            <a:r>
              <a:rPr lang="en-US" dirty="0" err="1" smtClean="0"/>
              <a:t>nefrotik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Hipokomplemantemi</a:t>
            </a:r>
            <a:r>
              <a:rPr lang="en-US" dirty="0" smtClean="0"/>
              <a:t> (C3 </a:t>
            </a:r>
            <a:r>
              <a:rPr lang="en-US" dirty="0" err="1" smtClean="0"/>
              <a:t>düşüklüğü</a:t>
            </a:r>
            <a:r>
              <a:rPr lang="en-US" dirty="0" smtClean="0"/>
              <a:t>), </a:t>
            </a:r>
            <a:r>
              <a:rPr lang="en-US" dirty="0" err="1" smtClean="0"/>
              <a:t>andi</a:t>
            </a:r>
            <a:r>
              <a:rPr lang="en-US" dirty="0" smtClean="0"/>
              <a:t> ds DNA </a:t>
            </a:r>
            <a:r>
              <a:rPr lang="en-US" dirty="0" err="1" smtClean="0"/>
              <a:t>pozitifliği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endParaRPr lang="en-US" dirty="0" smtClean="0"/>
          </a:p>
          <a:p>
            <a:r>
              <a:rPr lang="en-US" dirty="0" err="1" smtClean="0"/>
              <a:t>Tutulum</a:t>
            </a:r>
            <a:r>
              <a:rPr lang="en-US" dirty="0" smtClean="0"/>
              <a:t> </a:t>
            </a:r>
            <a:r>
              <a:rPr lang="en-US" dirty="0" err="1" smtClean="0"/>
              <a:t>özelliğine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S segmental, G global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tanımlanmaktadır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Kresent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fibrinoid</a:t>
            </a:r>
            <a:r>
              <a:rPr lang="en-US" dirty="0" smtClean="0"/>
              <a:t> </a:t>
            </a:r>
            <a:r>
              <a:rPr lang="en-US" dirty="0" err="1" smtClean="0"/>
              <a:t>nekroz</a:t>
            </a:r>
            <a:r>
              <a:rPr lang="en-US" dirty="0" smtClean="0"/>
              <a:t>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edebilir</a:t>
            </a:r>
            <a:endParaRPr lang="en-US" dirty="0" smtClean="0"/>
          </a:p>
          <a:p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gerektirir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7955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474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Membranöz</a:t>
            </a:r>
            <a:r>
              <a:rPr lang="en-US" dirty="0" smtClean="0"/>
              <a:t> Lupus </a:t>
            </a:r>
            <a:r>
              <a:rPr lang="en-US" dirty="0" err="1" smtClean="0"/>
              <a:t>Nefriti</a:t>
            </a:r>
            <a:r>
              <a:rPr lang="en-US" dirty="0" smtClean="0"/>
              <a:t> (Class V)</a:t>
            </a:r>
          </a:p>
          <a:p>
            <a:r>
              <a:rPr lang="en-US" dirty="0" err="1" smtClean="0"/>
              <a:t>Nefrotik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, HT </a:t>
            </a:r>
          </a:p>
          <a:p>
            <a:r>
              <a:rPr lang="en-US" dirty="0" smtClean="0"/>
              <a:t>GFR </a:t>
            </a:r>
            <a:r>
              <a:rPr lang="en-US" dirty="0" err="1" smtClean="0"/>
              <a:t>düşüklüğü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endParaRPr lang="en-US" dirty="0" smtClean="0"/>
          </a:p>
          <a:p>
            <a:r>
              <a:rPr lang="en-US" dirty="0" smtClean="0"/>
              <a:t>Lupus </a:t>
            </a:r>
            <a:r>
              <a:rPr lang="en-US" dirty="0" err="1" smtClean="0"/>
              <a:t>serolojisi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endParaRPr lang="en-US" dirty="0" smtClean="0"/>
          </a:p>
          <a:p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gerektirir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8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1600201"/>
            <a:ext cx="8455880" cy="2903068"/>
          </a:xfrm>
        </p:spPr>
        <p:txBody>
          <a:bodyPr>
            <a:normAutofit/>
          </a:bodyPr>
          <a:lstStyle/>
          <a:p>
            <a:r>
              <a:rPr lang="en-US" dirty="0" err="1" smtClean="0"/>
              <a:t>İndüksiyon</a:t>
            </a:r>
            <a:endParaRPr lang="en-US" dirty="0" smtClean="0"/>
          </a:p>
          <a:p>
            <a:pPr lvl="1"/>
            <a:r>
              <a:rPr lang="en-US" dirty="0" err="1" smtClean="0"/>
              <a:t>Mikofenolat</a:t>
            </a:r>
            <a:r>
              <a:rPr lang="en-US" dirty="0" smtClean="0"/>
              <a:t> </a:t>
            </a:r>
            <a:r>
              <a:rPr lang="en-US" dirty="0" err="1" smtClean="0"/>
              <a:t>mofetil</a:t>
            </a:r>
            <a:r>
              <a:rPr lang="en-US" dirty="0" smtClean="0"/>
              <a:t>, </a:t>
            </a:r>
            <a:r>
              <a:rPr lang="en-US" dirty="0" err="1" smtClean="0"/>
              <a:t>Siklofosfamid</a:t>
            </a:r>
            <a:r>
              <a:rPr lang="en-US" dirty="0" smtClean="0"/>
              <a:t>, Steroid, Rituximab, </a:t>
            </a:r>
            <a:r>
              <a:rPr lang="en-US" dirty="0" err="1" smtClean="0"/>
              <a:t>Takrolimus</a:t>
            </a:r>
            <a:endParaRPr lang="en-US" dirty="0" smtClean="0"/>
          </a:p>
          <a:p>
            <a:r>
              <a:rPr lang="en-US" dirty="0" err="1" smtClean="0"/>
              <a:t>İdame</a:t>
            </a:r>
            <a:endParaRPr lang="en-US" dirty="0" smtClean="0"/>
          </a:p>
          <a:p>
            <a:pPr lvl="1"/>
            <a:r>
              <a:rPr lang="en-US" dirty="0" smtClean="0"/>
              <a:t>MMF, </a:t>
            </a:r>
            <a:r>
              <a:rPr lang="en-US" dirty="0" err="1" smtClean="0"/>
              <a:t>Azathioprin</a:t>
            </a:r>
            <a:r>
              <a:rPr lang="en-US" dirty="0" smtClean="0"/>
              <a:t>, Steroid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4770" y="5097106"/>
            <a:ext cx="3775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18-24 ay </a:t>
            </a:r>
            <a:r>
              <a:rPr lang="en-US" sz="3200" dirty="0" err="1" smtClean="0"/>
              <a:t>süren</a:t>
            </a:r>
            <a:r>
              <a:rPr lang="en-US" sz="3200" dirty="0" smtClean="0"/>
              <a:t> </a:t>
            </a:r>
            <a:r>
              <a:rPr lang="en-US" sz="3200" dirty="0" err="1" smtClean="0"/>
              <a:t>tedavi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086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Cevabı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2645"/>
          </a:xfrm>
        </p:spPr>
        <p:txBody>
          <a:bodyPr/>
          <a:lstStyle/>
          <a:p>
            <a:r>
              <a:rPr lang="en-US" dirty="0" smtClean="0"/>
              <a:t>GFR </a:t>
            </a:r>
            <a:r>
              <a:rPr lang="en-US" dirty="0" err="1" smtClean="0"/>
              <a:t>izlemi</a:t>
            </a:r>
            <a:endParaRPr lang="en-US" dirty="0" smtClean="0"/>
          </a:p>
          <a:p>
            <a:r>
              <a:rPr lang="en-US" dirty="0" err="1" smtClean="0"/>
              <a:t>Proteinüri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endParaRPr lang="en-US" dirty="0" smtClean="0"/>
          </a:p>
          <a:p>
            <a:r>
              <a:rPr lang="en-US" dirty="0" err="1" smtClean="0"/>
              <a:t>Histopatoloji</a:t>
            </a:r>
            <a:endParaRPr lang="en-US" dirty="0" smtClean="0"/>
          </a:p>
          <a:p>
            <a:r>
              <a:rPr lang="en-US" dirty="0" err="1" smtClean="0"/>
              <a:t>Seroloji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14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Amiloidozis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52555"/>
          </a:xfrm>
        </p:spPr>
        <p:txBody>
          <a:bodyPr/>
          <a:lstStyle/>
          <a:p>
            <a:r>
              <a:rPr lang="en-US" dirty="0" smtClean="0"/>
              <a:t>1854 Rudolph Virchow: </a:t>
            </a:r>
            <a:r>
              <a:rPr lang="en-US" dirty="0" err="1" smtClean="0"/>
              <a:t>Amorf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hyalen</a:t>
            </a:r>
            <a:r>
              <a:rPr lang="en-US" dirty="0" smtClean="0"/>
              <a:t> </a:t>
            </a:r>
            <a:r>
              <a:rPr lang="en-US" dirty="0" err="1" smtClean="0"/>
              <a:t>depolanma</a:t>
            </a:r>
            <a:endParaRPr lang="en-US" dirty="0" smtClean="0"/>
          </a:p>
          <a:p>
            <a:r>
              <a:rPr lang="en-US" dirty="0" smtClean="0"/>
              <a:t>1883 </a:t>
            </a:r>
            <a:r>
              <a:rPr lang="en-US" dirty="0" err="1" smtClean="0"/>
              <a:t>Bottinger</a:t>
            </a:r>
            <a:r>
              <a:rPr lang="en-US" dirty="0" smtClean="0"/>
              <a:t> </a:t>
            </a:r>
            <a:r>
              <a:rPr lang="en-US" dirty="0" err="1" smtClean="0"/>
              <a:t>Kongo</a:t>
            </a:r>
            <a:r>
              <a:rPr lang="en-US" dirty="0" smtClean="0"/>
              <a:t> </a:t>
            </a:r>
            <a:r>
              <a:rPr lang="en-US" dirty="0" err="1" smtClean="0"/>
              <a:t>kırmızısı</a:t>
            </a:r>
            <a:r>
              <a:rPr lang="en-US" dirty="0" smtClean="0"/>
              <a:t>: Elma </a:t>
            </a:r>
            <a:r>
              <a:rPr lang="en-US" dirty="0" err="1" smtClean="0"/>
              <a:t>yeşili</a:t>
            </a:r>
            <a:r>
              <a:rPr lang="en-US" dirty="0" smtClean="0"/>
              <a:t> (polarize </a:t>
            </a:r>
            <a:r>
              <a:rPr lang="en-US" dirty="0" err="1" smtClean="0"/>
              <a:t>mikroskopta</a:t>
            </a:r>
            <a:r>
              <a:rPr lang="en-US" dirty="0" smtClean="0"/>
              <a:t>) </a:t>
            </a:r>
            <a:r>
              <a:rPr lang="en-US" dirty="0" err="1" smtClean="0"/>
              <a:t>görüntü</a:t>
            </a:r>
            <a:endParaRPr lang="en-US" dirty="0" smtClean="0"/>
          </a:p>
          <a:p>
            <a:r>
              <a:rPr lang="en-US" dirty="0" smtClean="0"/>
              <a:t>1959’da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mikroskopik</a:t>
            </a:r>
            <a:r>
              <a:rPr lang="en-US" dirty="0" smtClean="0"/>
              <a:t> </a:t>
            </a:r>
            <a:r>
              <a:rPr lang="en-US" dirty="0" err="1" smtClean="0"/>
              <a:t>görünüm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6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Dallanmayan</a:t>
            </a:r>
            <a:r>
              <a:rPr lang="en-US" dirty="0" smtClean="0"/>
              <a:t>, 8-10 nm </a:t>
            </a:r>
            <a:r>
              <a:rPr lang="en-US" dirty="0" err="1" smtClean="0"/>
              <a:t>boyunda</a:t>
            </a:r>
            <a:r>
              <a:rPr lang="en-US" dirty="0" smtClean="0"/>
              <a:t> </a:t>
            </a:r>
            <a:r>
              <a:rPr lang="en-US" dirty="0" err="1" smtClean="0"/>
              <a:t>fibriler</a:t>
            </a:r>
            <a:r>
              <a:rPr lang="en-US" dirty="0" smtClean="0"/>
              <a:t> protein</a:t>
            </a:r>
          </a:p>
          <a:p>
            <a:r>
              <a:rPr lang="en-US" dirty="0" err="1" smtClean="0"/>
              <a:t>Patolojik</a:t>
            </a:r>
            <a:r>
              <a:rPr lang="en-US" dirty="0" smtClean="0"/>
              <a:t> protein</a:t>
            </a:r>
          </a:p>
          <a:p>
            <a:r>
              <a:rPr lang="en-US" dirty="0" smtClean="0"/>
              <a:t>Non-soluble</a:t>
            </a:r>
          </a:p>
          <a:p>
            <a:r>
              <a:rPr lang="en-US" dirty="0" err="1" smtClean="0"/>
              <a:t>Ekstrasellüler</a:t>
            </a:r>
            <a:r>
              <a:rPr lang="en-US" dirty="0" smtClean="0"/>
              <a:t> </a:t>
            </a:r>
            <a:r>
              <a:rPr lang="en-US" dirty="0" err="1" smtClean="0"/>
              <a:t>birikime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04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0"/>
            <a:ext cx="44958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13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Glomerüler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172"/>
            <a:ext cx="8229600" cy="4882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Klinik</a:t>
            </a:r>
            <a:r>
              <a:rPr lang="en-US" sz="2400" dirty="0" smtClean="0"/>
              <a:t> </a:t>
            </a:r>
            <a:r>
              <a:rPr lang="en-US" sz="2400" dirty="0" err="1" smtClean="0"/>
              <a:t>Tablo</a:t>
            </a:r>
            <a:endParaRPr lang="en-US" sz="2400" dirty="0" smtClean="0"/>
          </a:p>
          <a:p>
            <a:r>
              <a:rPr lang="en-US" sz="2400" dirty="0" err="1" smtClean="0"/>
              <a:t>Nefrotik</a:t>
            </a:r>
            <a:r>
              <a:rPr lang="en-US" sz="2400" dirty="0" smtClean="0"/>
              <a:t> Pattern</a:t>
            </a:r>
          </a:p>
          <a:p>
            <a:r>
              <a:rPr lang="en-US" sz="2400" dirty="0" err="1" smtClean="0"/>
              <a:t>Nefritik</a:t>
            </a:r>
            <a:r>
              <a:rPr lang="en-US" sz="2400" dirty="0" smtClean="0"/>
              <a:t> Pattern</a:t>
            </a:r>
          </a:p>
          <a:p>
            <a:r>
              <a:rPr lang="en-US" sz="2400" dirty="0" err="1" smtClean="0"/>
              <a:t>Akut</a:t>
            </a:r>
            <a:r>
              <a:rPr lang="en-US" sz="2400" dirty="0" smtClean="0"/>
              <a:t> </a:t>
            </a:r>
            <a:r>
              <a:rPr lang="en-US" sz="2400" dirty="0" err="1" smtClean="0"/>
              <a:t>böbrek</a:t>
            </a:r>
            <a:r>
              <a:rPr lang="en-US" sz="2400" dirty="0" smtClean="0"/>
              <a:t> </a:t>
            </a:r>
            <a:r>
              <a:rPr lang="en-US" sz="2400" dirty="0" err="1" smtClean="0"/>
              <a:t>hasarı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Histopatolojik</a:t>
            </a:r>
            <a:r>
              <a:rPr lang="en-US" sz="2400" dirty="0" smtClean="0"/>
              <a:t> </a:t>
            </a:r>
            <a:r>
              <a:rPr lang="en-US" sz="2400" dirty="0" err="1" smtClean="0"/>
              <a:t>Tanı</a:t>
            </a:r>
            <a:endParaRPr lang="en-US" sz="2400" dirty="0" smtClean="0"/>
          </a:p>
          <a:p>
            <a:r>
              <a:rPr lang="en-US" sz="2400" dirty="0" smtClean="0"/>
              <a:t>Minimal </a:t>
            </a:r>
            <a:r>
              <a:rPr lang="en-US" sz="2400" dirty="0" err="1" smtClean="0"/>
              <a:t>değişiklik</a:t>
            </a:r>
            <a:r>
              <a:rPr lang="en-US" sz="2400" dirty="0" smtClean="0"/>
              <a:t> </a:t>
            </a:r>
            <a:r>
              <a:rPr lang="en-US" sz="2400" dirty="0" err="1" smtClean="0"/>
              <a:t>hastalığı</a:t>
            </a:r>
            <a:endParaRPr lang="en-US" sz="2400" dirty="0" smtClean="0"/>
          </a:p>
          <a:p>
            <a:r>
              <a:rPr lang="en-US" sz="2400" dirty="0" err="1" smtClean="0"/>
              <a:t>Membranöz</a:t>
            </a:r>
            <a:r>
              <a:rPr lang="en-US" sz="2400" dirty="0" smtClean="0"/>
              <a:t> GN</a:t>
            </a:r>
          </a:p>
          <a:p>
            <a:r>
              <a:rPr lang="en-US" sz="2400" dirty="0" smtClean="0"/>
              <a:t>FSGS</a:t>
            </a:r>
          </a:p>
          <a:p>
            <a:r>
              <a:rPr lang="en-US" sz="2400" dirty="0" smtClean="0"/>
              <a:t>MPGN</a:t>
            </a:r>
          </a:p>
          <a:p>
            <a:r>
              <a:rPr lang="en-US" sz="2400" dirty="0" err="1" smtClean="0"/>
              <a:t>IgAN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Primer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Sekonder</a:t>
            </a:r>
            <a:r>
              <a:rPr lang="en-US" sz="2400" dirty="0" smtClean="0"/>
              <a:t> GN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AL (Primer) </a:t>
            </a:r>
            <a:r>
              <a:rPr lang="en-US" sz="2800" dirty="0" err="1" smtClean="0"/>
              <a:t>amiloidozis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(myeloma)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zincirden</a:t>
            </a:r>
            <a:r>
              <a:rPr lang="en-US" dirty="0" smtClean="0"/>
              <a:t> </a:t>
            </a:r>
            <a:r>
              <a:rPr lang="en-US" dirty="0" err="1" smtClean="0"/>
              <a:t>türeyen</a:t>
            </a:r>
            <a:r>
              <a:rPr lang="en-US" dirty="0" smtClean="0"/>
              <a:t> </a:t>
            </a:r>
            <a:r>
              <a:rPr lang="en-US" dirty="0" err="1" smtClean="0"/>
              <a:t>amiloid</a:t>
            </a:r>
            <a:r>
              <a:rPr lang="en-US" dirty="0" smtClean="0"/>
              <a:t> tipi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AA (</a:t>
            </a:r>
            <a:r>
              <a:rPr lang="en-US" sz="2800" dirty="0" err="1" smtClean="0"/>
              <a:t>Sekonder</a:t>
            </a:r>
            <a:r>
              <a:rPr lang="en-US" sz="2800" dirty="0" smtClean="0"/>
              <a:t>) </a:t>
            </a:r>
            <a:r>
              <a:rPr lang="en-US" sz="2800" dirty="0" err="1" smtClean="0"/>
              <a:t>Amilodizos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Kronik</a:t>
            </a:r>
            <a:r>
              <a:rPr lang="en-US" sz="2800" dirty="0" smtClean="0"/>
              <a:t> </a:t>
            </a:r>
            <a:r>
              <a:rPr lang="en-US" sz="2800" dirty="0" err="1" smtClean="0"/>
              <a:t>rekürren</a:t>
            </a:r>
            <a:r>
              <a:rPr lang="en-US" sz="2800" dirty="0" smtClean="0"/>
              <a:t> </a:t>
            </a:r>
            <a:r>
              <a:rPr lang="en-US" sz="2800" dirty="0" err="1" smtClean="0"/>
              <a:t>inflamasyon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karaterize</a:t>
            </a:r>
            <a:r>
              <a:rPr lang="en-US" sz="2800" dirty="0" smtClean="0"/>
              <a:t> </a:t>
            </a:r>
            <a:r>
              <a:rPr lang="en-US" sz="2800" dirty="0" err="1" smtClean="0"/>
              <a:t>hastalıklarda</a:t>
            </a:r>
            <a:r>
              <a:rPr lang="en-US" sz="2800" dirty="0" smtClean="0"/>
              <a:t> </a:t>
            </a:r>
            <a:r>
              <a:rPr lang="en-US" sz="2800" dirty="0" err="1" smtClean="0"/>
              <a:t>ortaya</a:t>
            </a:r>
            <a:r>
              <a:rPr lang="en-US" sz="2800" dirty="0" smtClean="0"/>
              <a:t> </a:t>
            </a:r>
            <a:r>
              <a:rPr lang="en-US" sz="2800" dirty="0" err="1" smtClean="0"/>
              <a:t>çıkan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inflamasyon</a:t>
            </a:r>
            <a:r>
              <a:rPr lang="en-US" sz="2800" dirty="0" smtClean="0"/>
              <a:t> </a:t>
            </a:r>
            <a:r>
              <a:rPr lang="en-US" sz="2800" dirty="0" err="1" smtClean="0"/>
              <a:t>belirteci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amiloid</a:t>
            </a:r>
            <a:r>
              <a:rPr lang="en-US" sz="2800" dirty="0" smtClean="0"/>
              <a:t> A </a:t>
            </a:r>
            <a:r>
              <a:rPr lang="en-US" sz="2800" dirty="0" err="1" smtClean="0"/>
              <a:t>prekürsor</a:t>
            </a:r>
            <a:r>
              <a:rPr lang="en-US" sz="2800" dirty="0" smtClean="0"/>
              <a:t> </a:t>
            </a:r>
            <a:r>
              <a:rPr lang="en-US" sz="2800" dirty="0" err="1" smtClean="0"/>
              <a:t>proteinden</a:t>
            </a:r>
            <a:r>
              <a:rPr lang="en-US" sz="2800" dirty="0" smtClean="0"/>
              <a:t> </a:t>
            </a:r>
            <a:r>
              <a:rPr lang="en-US" sz="2800" dirty="0" err="1" smtClean="0"/>
              <a:t>gelişen</a:t>
            </a:r>
            <a:r>
              <a:rPr lang="en-US" sz="2800" dirty="0" smtClean="0"/>
              <a:t> </a:t>
            </a:r>
            <a:r>
              <a:rPr lang="en-US" sz="2800" dirty="0" err="1" smtClean="0"/>
              <a:t>amiloidozis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Diğerleri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Diyaliz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ilişkili</a:t>
            </a:r>
            <a:r>
              <a:rPr lang="en-US" sz="2800" dirty="0" smtClean="0"/>
              <a:t> (beta 2 </a:t>
            </a:r>
            <a:r>
              <a:rPr lang="en-US" sz="2800" dirty="0" err="1" smtClean="0"/>
              <a:t>mikroglobülin</a:t>
            </a:r>
            <a:r>
              <a:rPr lang="en-US" sz="2800" dirty="0" smtClean="0"/>
              <a:t>, </a:t>
            </a:r>
            <a:r>
              <a:rPr lang="en-US" sz="2800" dirty="0" err="1" smtClean="0"/>
              <a:t>yaş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ilişkili</a:t>
            </a:r>
            <a:r>
              <a:rPr lang="en-US" sz="2800" dirty="0" smtClean="0"/>
              <a:t>, </a:t>
            </a:r>
            <a:r>
              <a:rPr lang="en-US" sz="2800" dirty="0" err="1" smtClean="0"/>
              <a:t>herediter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471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9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0"/>
            <a:ext cx="6578600" cy="657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214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0"/>
            <a:ext cx="6578600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621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0"/>
            <a:ext cx="65786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634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0"/>
            <a:ext cx="6578600" cy="54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480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0"/>
            <a:ext cx="6578600" cy="570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355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1437" y="331538"/>
            <a:ext cx="260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 </a:t>
            </a:r>
            <a:r>
              <a:rPr lang="en-US" sz="3200" dirty="0" err="1" smtClean="0"/>
              <a:t>Amiloidozis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80402" y="1833317"/>
            <a:ext cx="83955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Plazma</a:t>
            </a:r>
            <a:r>
              <a:rPr lang="en-US" sz="2800" dirty="0" smtClean="0"/>
              <a:t> </a:t>
            </a:r>
            <a:r>
              <a:rPr lang="en-US" sz="2800" dirty="0" err="1" smtClean="0"/>
              <a:t>hücre</a:t>
            </a:r>
            <a:r>
              <a:rPr lang="en-US" sz="2800" dirty="0" smtClean="0"/>
              <a:t> </a:t>
            </a:r>
            <a:r>
              <a:rPr lang="en-US" sz="2800" dirty="0" err="1" smtClean="0"/>
              <a:t>hastalığı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sonucu</a:t>
            </a:r>
            <a:r>
              <a:rPr lang="en-US" sz="2800" dirty="0"/>
              <a:t> </a:t>
            </a:r>
            <a:r>
              <a:rPr lang="en-US" sz="2800" dirty="0" err="1" smtClean="0"/>
              <a:t>serumda</a:t>
            </a:r>
            <a:r>
              <a:rPr lang="en-US" sz="2800" dirty="0" smtClean="0"/>
              <a:t> </a:t>
            </a:r>
            <a:r>
              <a:rPr lang="en-US" sz="2800" dirty="0" err="1" smtClean="0"/>
              <a:t>immünfiksasyon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elektroforezle</a:t>
            </a:r>
            <a:r>
              <a:rPr lang="en-US" sz="2800" dirty="0" smtClean="0"/>
              <a:t> </a:t>
            </a:r>
            <a:r>
              <a:rPr lang="en-US" sz="2800" dirty="0" err="1" smtClean="0"/>
              <a:t>saptanan</a:t>
            </a:r>
            <a:r>
              <a:rPr lang="en-US" sz="2800" dirty="0" smtClean="0"/>
              <a:t> </a:t>
            </a:r>
            <a:r>
              <a:rPr lang="en-US" sz="2800" dirty="0" err="1" smtClean="0"/>
              <a:t>monoklonal</a:t>
            </a:r>
            <a:r>
              <a:rPr lang="en-US" sz="2800" dirty="0" smtClean="0"/>
              <a:t> protein (light chain)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gelişen</a:t>
            </a:r>
            <a:r>
              <a:rPr lang="en-US" sz="2800" dirty="0" smtClean="0"/>
              <a:t> </a:t>
            </a:r>
            <a:r>
              <a:rPr lang="en-US" sz="2800" dirty="0" err="1" smtClean="0"/>
              <a:t>amiloid</a:t>
            </a:r>
            <a:r>
              <a:rPr lang="en-US" sz="2800" dirty="0" smtClean="0"/>
              <a:t> tipi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Nefrotik</a:t>
            </a:r>
            <a:r>
              <a:rPr lang="en-US" sz="2800" dirty="0" smtClean="0"/>
              <a:t> </a:t>
            </a:r>
            <a:r>
              <a:rPr lang="en-US" sz="2800" dirty="0" err="1" smtClean="0"/>
              <a:t>proteinüri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Kardiak</a:t>
            </a:r>
            <a:r>
              <a:rPr lang="en-US" sz="2800" dirty="0" smtClean="0"/>
              <a:t> </a:t>
            </a:r>
            <a:r>
              <a:rPr lang="en-US" sz="2800" dirty="0" err="1" smtClean="0"/>
              <a:t>tutulum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kalp</a:t>
            </a:r>
            <a:r>
              <a:rPr lang="en-US" sz="2800" dirty="0" smtClean="0"/>
              <a:t> </a:t>
            </a:r>
            <a:r>
              <a:rPr lang="en-US" sz="2800" dirty="0" err="1" smtClean="0"/>
              <a:t>yetmezliği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Hepatosplenomegali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Karpal</a:t>
            </a:r>
            <a:r>
              <a:rPr lang="en-US" sz="2800" dirty="0" smtClean="0"/>
              <a:t> </a:t>
            </a:r>
            <a:r>
              <a:rPr lang="en-US" sz="2800" dirty="0" err="1" smtClean="0"/>
              <a:t>tünel</a:t>
            </a:r>
            <a:r>
              <a:rPr lang="en-US" sz="2800" dirty="0" smtClean="0"/>
              <a:t> </a:t>
            </a:r>
            <a:r>
              <a:rPr lang="en-US" sz="2800" dirty="0" err="1" smtClean="0"/>
              <a:t>sendromu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Makroglossi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err="1"/>
              <a:t>C</a:t>
            </a:r>
            <a:r>
              <a:rPr lang="en-US" sz="2800" dirty="0" err="1" smtClean="0"/>
              <a:t>ilt</a:t>
            </a:r>
            <a:r>
              <a:rPr lang="en-US" sz="2800" dirty="0" smtClean="0"/>
              <a:t> </a:t>
            </a:r>
            <a:r>
              <a:rPr lang="en-US" sz="2800" dirty="0" err="1" smtClean="0"/>
              <a:t>bulguları</a:t>
            </a:r>
            <a:r>
              <a:rPr lang="en-US" sz="2800" dirty="0" smtClean="0"/>
              <a:t>, </a:t>
            </a:r>
            <a:r>
              <a:rPr lang="en-US" sz="2800" dirty="0" err="1" smtClean="0"/>
              <a:t>döküntüler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752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amiloidozis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Serumda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monoklonal</a:t>
            </a:r>
            <a:r>
              <a:rPr lang="en-US" dirty="0" smtClean="0"/>
              <a:t> </a:t>
            </a:r>
            <a:r>
              <a:rPr lang="en-US" dirty="0" err="1" smtClean="0"/>
              <a:t>proteinin</a:t>
            </a:r>
            <a:r>
              <a:rPr lang="en-US" dirty="0" smtClean="0"/>
              <a:t> </a:t>
            </a:r>
            <a:r>
              <a:rPr lang="en-US" dirty="0" err="1" smtClean="0"/>
              <a:t>gösterilmesi</a:t>
            </a:r>
            <a:r>
              <a:rPr lang="en-US" dirty="0" smtClean="0"/>
              <a:t> (lambda/kappa) : Serum protein </a:t>
            </a:r>
            <a:r>
              <a:rPr lang="en-US" dirty="0" err="1" smtClean="0"/>
              <a:t>elektroforezi</a:t>
            </a:r>
            <a:r>
              <a:rPr lang="en-US" dirty="0" smtClean="0"/>
              <a:t>, </a:t>
            </a:r>
            <a:r>
              <a:rPr lang="en-US" dirty="0" err="1"/>
              <a:t>i</a:t>
            </a:r>
            <a:r>
              <a:rPr lang="en-US" dirty="0" err="1" smtClean="0"/>
              <a:t>mmün</a:t>
            </a:r>
            <a:r>
              <a:rPr lang="en-US" dirty="0" smtClean="0"/>
              <a:t> </a:t>
            </a:r>
            <a:r>
              <a:rPr lang="en-US" dirty="0" err="1" smtClean="0"/>
              <a:t>fiksasyon</a:t>
            </a:r>
            <a:r>
              <a:rPr lang="en-US" dirty="0" smtClean="0"/>
              <a:t> </a:t>
            </a:r>
            <a:r>
              <a:rPr lang="en-US" dirty="0" err="1" smtClean="0"/>
              <a:t>elektroforez</a:t>
            </a:r>
            <a:endParaRPr lang="en-US" dirty="0" smtClean="0"/>
          </a:p>
          <a:p>
            <a:r>
              <a:rPr lang="en-US" dirty="0" err="1" smtClean="0"/>
              <a:t>Dokuda</a:t>
            </a:r>
            <a:r>
              <a:rPr lang="en-US" dirty="0" smtClean="0"/>
              <a:t> </a:t>
            </a:r>
            <a:r>
              <a:rPr lang="en-US" dirty="0" err="1" smtClean="0"/>
              <a:t>amiloid</a:t>
            </a:r>
            <a:r>
              <a:rPr lang="en-US" dirty="0" smtClean="0"/>
              <a:t> </a:t>
            </a:r>
            <a:r>
              <a:rPr lang="en-US" dirty="0" err="1" smtClean="0"/>
              <a:t>birikiminin</a:t>
            </a:r>
            <a:r>
              <a:rPr lang="en-US" dirty="0" smtClean="0"/>
              <a:t> </a:t>
            </a:r>
            <a:r>
              <a:rPr lang="en-US" dirty="0" err="1" smtClean="0"/>
              <a:t>gösterilmesi</a:t>
            </a:r>
            <a:endParaRPr lang="en-US" dirty="0" smtClean="0"/>
          </a:p>
          <a:p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iliğinde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monoklonal</a:t>
            </a:r>
            <a:r>
              <a:rPr lang="en-US" dirty="0" smtClean="0"/>
              <a:t>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hastalığının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konulması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 MM, </a:t>
            </a:r>
            <a:r>
              <a:rPr lang="en-US" dirty="0" err="1" smtClean="0"/>
              <a:t>Waldenström</a:t>
            </a:r>
            <a:r>
              <a:rPr lang="en-US" dirty="0" smtClean="0"/>
              <a:t> </a:t>
            </a:r>
            <a:r>
              <a:rPr lang="en-US" dirty="0" err="1" smtClean="0"/>
              <a:t>Makroglobülinemisi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19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8627"/>
          </a:xfrm>
        </p:spPr>
        <p:txBody>
          <a:bodyPr/>
          <a:lstStyle/>
          <a:p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hastalığının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endParaRPr lang="en-US" dirty="0" smtClean="0"/>
          </a:p>
          <a:p>
            <a:pPr lvl="1"/>
            <a:r>
              <a:rPr lang="en-US" dirty="0" smtClean="0"/>
              <a:t>MM</a:t>
            </a:r>
          </a:p>
          <a:p>
            <a:r>
              <a:rPr lang="en-US" dirty="0" smtClean="0"/>
              <a:t>KİT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3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0"/>
            <a:ext cx="5397500" cy="66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305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 </a:t>
            </a:r>
            <a:r>
              <a:rPr lang="en-US" dirty="0" err="1" smtClean="0"/>
              <a:t>amiloidozis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07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Ailevi</a:t>
            </a:r>
            <a:r>
              <a:rPr lang="en-US" dirty="0" smtClean="0"/>
              <a:t> </a:t>
            </a:r>
            <a:r>
              <a:rPr lang="en-US" dirty="0" err="1" smtClean="0"/>
              <a:t>Akdeniz</a:t>
            </a:r>
            <a:r>
              <a:rPr lang="en-US" dirty="0" smtClean="0"/>
              <a:t> </a:t>
            </a:r>
            <a:r>
              <a:rPr lang="en-US" dirty="0" err="1" smtClean="0"/>
              <a:t>ateşi</a:t>
            </a:r>
            <a:r>
              <a:rPr lang="en-US" dirty="0" smtClean="0"/>
              <a:t> (FMF) </a:t>
            </a:r>
          </a:p>
          <a:p>
            <a:r>
              <a:rPr lang="en-US" dirty="0" err="1" smtClean="0"/>
              <a:t>İnflamatuar</a:t>
            </a:r>
            <a:r>
              <a:rPr lang="en-US" dirty="0" smtClean="0"/>
              <a:t> </a:t>
            </a:r>
            <a:r>
              <a:rPr lang="en-US" dirty="0" err="1" smtClean="0"/>
              <a:t>bağırsak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(</a:t>
            </a:r>
            <a:r>
              <a:rPr lang="en-US" dirty="0" err="1" smtClean="0"/>
              <a:t>Crohn</a:t>
            </a:r>
            <a:r>
              <a:rPr lang="en-US" dirty="0" smtClean="0"/>
              <a:t>, </a:t>
            </a:r>
            <a:r>
              <a:rPr lang="en-US" dirty="0" err="1" smtClean="0"/>
              <a:t>Ülseratif</a:t>
            </a:r>
            <a:r>
              <a:rPr lang="en-US" dirty="0" smtClean="0"/>
              <a:t> </a:t>
            </a:r>
            <a:r>
              <a:rPr lang="en-US" dirty="0" err="1" smtClean="0"/>
              <a:t>kolit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Romatoid</a:t>
            </a:r>
            <a:r>
              <a:rPr lang="en-US" dirty="0" smtClean="0"/>
              <a:t> </a:t>
            </a:r>
            <a:r>
              <a:rPr lang="en-US" dirty="0" err="1" smtClean="0"/>
              <a:t>artrit</a:t>
            </a:r>
            <a:endParaRPr lang="en-US" dirty="0" smtClean="0"/>
          </a:p>
          <a:p>
            <a:r>
              <a:rPr lang="en-US" dirty="0" err="1" smtClean="0"/>
              <a:t>Spondilartropatiler</a:t>
            </a:r>
            <a:endParaRPr lang="en-US" dirty="0" smtClean="0"/>
          </a:p>
          <a:p>
            <a:r>
              <a:rPr lang="en-US" dirty="0" err="1" smtClean="0"/>
              <a:t>Behçet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Tüberküloz</a:t>
            </a:r>
            <a:endParaRPr lang="en-US" dirty="0" smtClean="0"/>
          </a:p>
          <a:p>
            <a:r>
              <a:rPr lang="en-US" dirty="0" err="1" smtClean="0"/>
              <a:t>Osteomyelit</a:t>
            </a:r>
            <a:endParaRPr lang="en-US" dirty="0" smtClean="0"/>
          </a:p>
          <a:p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bronşiektazi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24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erum amyloid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AA </a:t>
            </a:r>
            <a:r>
              <a:rPr lang="en-US" dirty="0" err="1" smtClean="0"/>
              <a:t>amiloidin</a:t>
            </a:r>
            <a:r>
              <a:rPr lang="en-US" dirty="0" smtClean="0"/>
              <a:t> </a:t>
            </a:r>
            <a:r>
              <a:rPr lang="en-US" dirty="0" err="1" smtClean="0"/>
              <a:t>prekursor</a:t>
            </a:r>
            <a:r>
              <a:rPr lang="en-US" dirty="0" smtClean="0"/>
              <a:t> </a:t>
            </a:r>
            <a:r>
              <a:rPr lang="en-US" dirty="0" err="1" smtClean="0"/>
              <a:t>proteinidir</a:t>
            </a:r>
            <a:endParaRPr lang="en-US" dirty="0" smtClean="0"/>
          </a:p>
          <a:p>
            <a:r>
              <a:rPr lang="en-US" dirty="0" err="1" smtClean="0"/>
              <a:t>Karaciğerden</a:t>
            </a:r>
            <a:r>
              <a:rPr lang="en-US" dirty="0" smtClean="0"/>
              <a:t> </a:t>
            </a:r>
            <a:r>
              <a:rPr lang="en-US" dirty="0" err="1" smtClean="0"/>
              <a:t>sentezlenir</a:t>
            </a:r>
            <a:endParaRPr lang="en-US" dirty="0" smtClean="0"/>
          </a:p>
          <a:p>
            <a:r>
              <a:rPr lang="en-US" dirty="0" err="1" smtClean="0"/>
              <a:t>İnflamasyon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 smtClean="0"/>
              <a:t>yüzlerce</a:t>
            </a:r>
            <a:r>
              <a:rPr lang="en-US" dirty="0" smtClean="0"/>
              <a:t> </a:t>
            </a:r>
            <a:r>
              <a:rPr lang="en-US" dirty="0" err="1" smtClean="0"/>
              <a:t>kat</a:t>
            </a:r>
            <a:r>
              <a:rPr lang="en-US" dirty="0" smtClean="0"/>
              <a:t> serum </a:t>
            </a:r>
            <a:r>
              <a:rPr lang="en-US" dirty="0" err="1" smtClean="0"/>
              <a:t>seviyesi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endParaRPr lang="en-US" dirty="0" smtClean="0"/>
          </a:p>
          <a:p>
            <a:r>
              <a:rPr lang="en-US" dirty="0" err="1" smtClean="0"/>
              <a:t>Dokuda</a:t>
            </a:r>
            <a:r>
              <a:rPr lang="en-US" dirty="0" smtClean="0"/>
              <a:t> </a:t>
            </a:r>
            <a:r>
              <a:rPr lang="en-US" dirty="0" err="1" smtClean="0"/>
              <a:t>fibriler</a:t>
            </a:r>
            <a:r>
              <a:rPr lang="en-US" dirty="0" smtClean="0"/>
              <a:t> insoluble AA </a:t>
            </a:r>
            <a:r>
              <a:rPr lang="en-US" dirty="0" err="1" smtClean="0"/>
              <a:t>amiloide</a:t>
            </a:r>
            <a:r>
              <a:rPr lang="en-US" dirty="0" smtClean="0"/>
              <a:t> </a:t>
            </a:r>
            <a:r>
              <a:rPr lang="en-US" dirty="0" err="1" smtClean="0"/>
              <a:t>dönüşür</a:t>
            </a:r>
            <a:endParaRPr lang="en-US" dirty="0" smtClean="0"/>
          </a:p>
          <a:p>
            <a:r>
              <a:rPr lang="en-US" dirty="0" err="1" smtClean="0"/>
              <a:t>Nefrotik</a:t>
            </a:r>
            <a:r>
              <a:rPr lang="en-US" dirty="0" smtClean="0"/>
              <a:t> </a:t>
            </a:r>
            <a:r>
              <a:rPr lang="en-US" dirty="0" err="1" smtClean="0"/>
              <a:t>proteinüri</a:t>
            </a:r>
            <a:endParaRPr lang="en-US" dirty="0" smtClean="0"/>
          </a:p>
          <a:p>
            <a:r>
              <a:rPr lang="en-US" dirty="0" smtClean="0"/>
              <a:t>GIS </a:t>
            </a:r>
            <a:r>
              <a:rPr lang="en-US" dirty="0" err="1" smtClean="0"/>
              <a:t>tutulum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diyareye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en-US" dirty="0" smtClean="0"/>
          </a:p>
          <a:p>
            <a:r>
              <a:rPr lang="en-US" dirty="0" err="1" smtClean="0"/>
              <a:t>Kardiyak</a:t>
            </a:r>
            <a:r>
              <a:rPr lang="en-US" dirty="0" smtClean="0"/>
              <a:t> </a:t>
            </a:r>
            <a:r>
              <a:rPr lang="en-US" dirty="0" err="1" smtClean="0"/>
              <a:t>tutulum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nadirdir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38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3914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Dokuda</a:t>
            </a:r>
            <a:r>
              <a:rPr lang="en-US" dirty="0" smtClean="0"/>
              <a:t> </a:t>
            </a:r>
            <a:r>
              <a:rPr lang="en-US" dirty="0" err="1" smtClean="0"/>
              <a:t>amiloid</a:t>
            </a:r>
            <a:r>
              <a:rPr lang="en-US" dirty="0" smtClean="0"/>
              <a:t> </a:t>
            </a:r>
            <a:r>
              <a:rPr lang="en-US" dirty="0" err="1" smtClean="0"/>
              <a:t>birikimi</a:t>
            </a:r>
            <a:r>
              <a:rPr lang="en-US" dirty="0" smtClean="0"/>
              <a:t> </a:t>
            </a:r>
            <a:r>
              <a:rPr lang="en-US" dirty="0" err="1" smtClean="0"/>
              <a:t>biopsi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gösterilmelidir</a:t>
            </a:r>
            <a:endParaRPr lang="en-US" dirty="0" smtClean="0"/>
          </a:p>
          <a:p>
            <a:pPr lvl="1"/>
            <a:r>
              <a:rPr lang="en-US" dirty="0" err="1" smtClean="0"/>
              <a:t>Böbrek</a:t>
            </a:r>
            <a:r>
              <a:rPr lang="en-US" dirty="0" smtClean="0"/>
              <a:t>, abdominal </a:t>
            </a:r>
            <a:r>
              <a:rPr lang="en-US" dirty="0" err="1" smtClean="0"/>
              <a:t>yağ</a:t>
            </a:r>
            <a:r>
              <a:rPr lang="en-US" dirty="0" smtClean="0"/>
              <a:t> </a:t>
            </a:r>
            <a:r>
              <a:rPr lang="en-US" dirty="0" err="1" smtClean="0"/>
              <a:t>dokusu</a:t>
            </a:r>
            <a:r>
              <a:rPr lang="en-US" dirty="0" smtClean="0"/>
              <a:t>, </a:t>
            </a:r>
            <a:r>
              <a:rPr lang="en-US" dirty="0" err="1" smtClean="0"/>
              <a:t>rektum</a:t>
            </a:r>
            <a:r>
              <a:rPr lang="en-US" dirty="0" smtClean="0"/>
              <a:t> </a:t>
            </a:r>
            <a:r>
              <a:rPr lang="en-US" dirty="0" err="1" smtClean="0"/>
              <a:t>biyopsisi</a:t>
            </a:r>
            <a:r>
              <a:rPr lang="en-US" dirty="0" smtClean="0"/>
              <a:t>,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duodenum </a:t>
            </a:r>
            <a:r>
              <a:rPr lang="en-US" dirty="0" err="1" smtClean="0"/>
              <a:t>biyopsisi</a:t>
            </a:r>
            <a:r>
              <a:rPr lang="en-US" dirty="0" smtClean="0"/>
              <a:t>,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 smtClean="0"/>
              <a:t>biyopsisi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boyama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(</a:t>
            </a:r>
            <a:r>
              <a:rPr lang="en-US" dirty="0" err="1" smtClean="0"/>
              <a:t>Kongo</a:t>
            </a:r>
            <a:r>
              <a:rPr lang="en-US" dirty="0" smtClean="0"/>
              <a:t> </a:t>
            </a:r>
            <a:r>
              <a:rPr lang="en-US" dirty="0" err="1" smtClean="0"/>
              <a:t>kırmızı</a:t>
            </a:r>
            <a:r>
              <a:rPr lang="en-US" dirty="0" smtClean="0"/>
              <a:t>) </a:t>
            </a:r>
            <a:r>
              <a:rPr lang="en-US" dirty="0" err="1" smtClean="0"/>
              <a:t>boyanır</a:t>
            </a:r>
            <a:endParaRPr lang="en-US" dirty="0" smtClean="0"/>
          </a:p>
          <a:p>
            <a:r>
              <a:rPr lang="en-US" dirty="0" err="1" smtClean="0"/>
              <a:t>Tiplendirme</a:t>
            </a:r>
            <a:r>
              <a:rPr lang="en-US" dirty="0" smtClean="0"/>
              <a:t> AA </a:t>
            </a:r>
            <a:r>
              <a:rPr lang="en-US" dirty="0" err="1" smtClean="0"/>
              <a:t>amiloid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96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5394"/>
          </a:xfrm>
        </p:spPr>
        <p:txBody>
          <a:bodyPr/>
          <a:lstStyle/>
          <a:p>
            <a:r>
              <a:rPr lang="en-US" dirty="0" smtClean="0"/>
              <a:t>Primer </a:t>
            </a:r>
            <a:r>
              <a:rPr lang="en-US" dirty="0" err="1" smtClean="0"/>
              <a:t>hastalığın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r>
              <a:rPr lang="en-US" dirty="0" err="1" smtClean="0"/>
              <a:t>Kolşisin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23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Postinfeksiyoz</a:t>
            </a:r>
            <a:r>
              <a:rPr lang="en-US" dirty="0" smtClean="0"/>
              <a:t> 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Postreptokoksik</a:t>
            </a:r>
            <a:r>
              <a:rPr lang="en-US" dirty="0" smtClean="0"/>
              <a:t> </a:t>
            </a:r>
            <a:r>
              <a:rPr lang="en-US" dirty="0" err="1" smtClean="0"/>
              <a:t>glomerülonefrit</a:t>
            </a:r>
            <a:endParaRPr lang="en-US" dirty="0" smtClean="0"/>
          </a:p>
          <a:p>
            <a:r>
              <a:rPr lang="en-US" dirty="0" err="1" smtClean="0"/>
              <a:t>Stafilokokkus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 (</a:t>
            </a:r>
            <a:r>
              <a:rPr lang="en-US" dirty="0" err="1" smtClean="0"/>
              <a:t>İnfektif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ndokardit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Streptokokkus</a:t>
            </a:r>
            <a:r>
              <a:rPr lang="en-US" dirty="0" smtClean="0"/>
              <a:t> </a:t>
            </a:r>
            <a:r>
              <a:rPr lang="en-US" dirty="0" err="1" smtClean="0"/>
              <a:t>viridans</a:t>
            </a:r>
            <a:r>
              <a:rPr lang="en-US" dirty="0" smtClean="0"/>
              <a:t> (</a:t>
            </a:r>
            <a:r>
              <a:rPr lang="en-US" dirty="0" err="1" smtClean="0"/>
              <a:t>Subakut</a:t>
            </a:r>
            <a:r>
              <a:rPr lang="en-US" dirty="0" smtClean="0"/>
              <a:t> </a:t>
            </a:r>
            <a:r>
              <a:rPr lang="en-US" dirty="0" err="1" smtClean="0"/>
              <a:t>infektif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ndokardit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Stafilokokkus</a:t>
            </a:r>
            <a:r>
              <a:rPr lang="en-US" dirty="0" smtClean="0"/>
              <a:t> </a:t>
            </a:r>
            <a:r>
              <a:rPr lang="en-US" dirty="0" err="1" smtClean="0"/>
              <a:t>epidermidis</a:t>
            </a:r>
            <a:r>
              <a:rPr lang="en-US" dirty="0" smtClean="0"/>
              <a:t> (Shunt </a:t>
            </a:r>
            <a:r>
              <a:rPr lang="en-US" dirty="0" err="1" smtClean="0"/>
              <a:t>nefriti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80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695"/>
            <a:ext cx="8229600" cy="4525963"/>
          </a:xfrm>
        </p:spPr>
        <p:txBody>
          <a:bodyPr/>
          <a:lstStyle/>
          <a:p>
            <a:r>
              <a:rPr lang="en-US" dirty="0" err="1" smtClean="0"/>
              <a:t>İmmün</a:t>
            </a:r>
            <a:r>
              <a:rPr lang="en-US" dirty="0" smtClean="0"/>
              <a:t> </a:t>
            </a:r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glomerülonefrit</a:t>
            </a:r>
            <a:endParaRPr lang="en-US" dirty="0" smtClean="0"/>
          </a:p>
          <a:p>
            <a:r>
              <a:rPr lang="en-US" dirty="0" err="1" smtClean="0"/>
              <a:t>Kresentik</a:t>
            </a:r>
            <a:r>
              <a:rPr lang="en-US" dirty="0" smtClean="0"/>
              <a:t> GN</a:t>
            </a:r>
          </a:p>
          <a:p>
            <a:r>
              <a:rPr lang="en-US" dirty="0" err="1" smtClean="0"/>
              <a:t>Kortikal</a:t>
            </a:r>
            <a:r>
              <a:rPr lang="en-US" dirty="0" smtClean="0"/>
              <a:t> </a:t>
            </a:r>
            <a:r>
              <a:rPr lang="en-US" dirty="0" err="1" smtClean="0"/>
              <a:t>nekroz</a:t>
            </a:r>
            <a:r>
              <a:rPr lang="en-US" dirty="0" smtClean="0"/>
              <a:t> (</a:t>
            </a:r>
            <a:r>
              <a:rPr lang="en-US" dirty="0" err="1" smtClean="0"/>
              <a:t>septik</a:t>
            </a:r>
            <a:r>
              <a:rPr lang="en-US" dirty="0" smtClean="0"/>
              <a:t> emboli)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03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İdrarda</a:t>
            </a:r>
            <a:r>
              <a:rPr lang="en-US" dirty="0" smtClean="0"/>
              <a:t> </a:t>
            </a:r>
            <a:r>
              <a:rPr lang="en-US" dirty="0" err="1" smtClean="0"/>
              <a:t>hemetüri</a:t>
            </a:r>
            <a:endParaRPr lang="en-US" dirty="0" smtClean="0"/>
          </a:p>
          <a:p>
            <a:r>
              <a:rPr lang="en-US" dirty="0" err="1" smtClean="0"/>
              <a:t>Eritrosit</a:t>
            </a:r>
            <a:r>
              <a:rPr lang="en-US" dirty="0" smtClean="0"/>
              <a:t> </a:t>
            </a:r>
            <a:r>
              <a:rPr lang="en-US" dirty="0" err="1" smtClean="0"/>
              <a:t>silendirleri</a:t>
            </a:r>
            <a:endParaRPr lang="en-US" dirty="0" smtClean="0"/>
          </a:p>
          <a:p>
            <a:r>
              <a:rPr lang="en-US" dirty="0" smtClean="0"/>
              <a:t>GFR de </a:t>
            </a:r>
            <a:r>
              <a:rPr lang="en-US" dirty="0" err="1" smtClean="0"/>
              <a:t>düşme</a:t>
            </a:r>
            <a:endParaRPr lang="en-US" dirty="0" smtClean="0"/>
          </a:p>
          <a:p>
            <a:r>
              <a:rPr lang="en-US" dirty="0" err="1" smtClean="0"/>
              <a:t>Hipertansiyon</a:t>
            </a:r>
            <a:endParaRPr lang="en-US" dirty="0" smtClean="0"/>
          </a:p>
          <a:p>
            <a:r>
              <a:rPr lang="en-US" dirty="0" err="1" smtClean="0"/>
              <a:t>Proteinüri</a:t>
            </a:r>
            <a:endParaRPr lang="en-US" dirty="0" smtClean="0"/>
          </a:p>
          <a:p>
            <a:r>
              <a:rPr lang="en-US" dirty="0" err="1" smtClean="0"/>
              <a:t>Hipokomplemantemi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07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94789"/>
          </a:xfrm>
        </p:spPr>
        <p:txBody>
          <a:bodyPr/>
          <a:lstStyle/>
          <a:p>
            <a:r>
              <a:rPr lang="en-US" dirty="0" err="1" smtClean="0"/>
              <a:t>İlaç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interstisyel</a:t>
            </a:r>
            <a:r>
              <a:rPr lang="en-US" dirty="0" smtClean="0"/>
              <a:t> </a:t>
            </a:r>
            <a:r>
              <a:rPr lang="en-US" dirty="0" err="1" smtClean="0"/>
              <a:t>nefrit</a:t>
            </a:r>
            <a:endParaRPr lang="en-US" dirty="0" smtClean="0"/>
          </a:p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böbrek</a:t>
            </a:r>
            <a:r>
              <a:rPr lang="en-US" dirty="0" smtClean="0"/>
              <a:t> </a:t>
            </a:r>
            <a:r>
              <a:rPr lang="en-US" dirty="0" err="1" smtClean="0"/>
              <a:t>hasarı</a:t>
            </a:r>
            <a:r>
              <a:rPr lang="en-US" dirty="0" smtClean="0"/>
              <a:t> (sepsis)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81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83430"/>
          </a:xfrm>
        </p:spPr>
        <p:txBody>
          <a:bodyPr/>
          <a:lstStyle/>
          <a:p>
            <a:r>
              <a:rPr lang="en-US" dirty="0" err="1" smtClean="0"/>
              <a:t>İnfeksiyonun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2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2010"/>
          </a:xfrm>
        </p:spPr>
        <p:txBody>
          <a:bodyPr/>
          <a:lstStyle/>
          <a:p>
            <a:r>
              <a:rPr lang="en-US" dirty="0" err="1" smtClean="0"/>
              <a:t>Glomerüler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￼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4425" y="1417638"/>
            <a:ext cx="3315345" cy="29371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FSGS/Minimal DH</a:t>
            </a:r>
          </a:p>
          <a:p>
            <a:pPr algn="ctr"/>
            <a:r>
              <a:rPr lang="en-US" sz="2800" dirty="0" err="1" smtClean="0"/>
              <a:t>Membranöz</a:t>
            </a:r>
            <a:r>
              <a:rPr lang="en-US" sz="2800" dirty="0" smtClean="0"/>
              <a:t> GN</a:t>
            </a:r>
          </a:p>
          <a:p>
            <a:pPr algn="ctr"/>
            <a:r>
              <a:rPr lang="en-US" sz="2800" dirty="0" smtClean="0"/>
              <a:t>MPGN</a:t>
            </a:r>
          </a:p>
          <a:p>
            <a:pPr algn="ctr"/>
            <a:r>
              <a:rPr lang="en-US" sz="2800" dirty="0" err="1" smtClean="0"/>
              <a:t>IgAN</a:t>
            </a:r>
            <a:endParaRPr lang="en-US" sz="2800" dirty="0" smtClean="0"/>
          </a:p>
          <a:p>
            <a:pPr algn="ctr"/>
            <a:r>
              <a:rPr lang="en-US" sz="2800" dirty="0" smtClean="0"/>
              <a:t>PSGN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742133" y="1417638"/>
            <a:ext cx="3133908" cy="29371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Lupus</a:t>
            </a:r>
          </a:p>
          <a:p>
            <a:pPr algn="ctr"/>
            <a:r>
              <a:rPr lang="en-US" sz="2400" dirty="0" err="1" smtClean="0"/>
              <a:t>Vasculitis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Henoch-Schönlein</a:t>
            </a:r>
            <a:r>
              <a:rPr lang="en-US" sz="2400" dirty="0" smtClean="0"/>
              <a:t> </a:t>
            </a:r>
            <a:r>
              <a:rPr lang="en-US" sz="2400" dirty="0" err="1" smtClean="0"/>
              <a:t>nefriti</a:t>
            </a:r>
            <a:r>
              <a:rPr lang="en-US" sz="2400" dirty="0" smtClean="0"/>
              <a:t> </a:t>
            </a:r>
            <a:r>
              <a:rPr lang="en-US" sz="2400" dirty="0" err="1" smtClean="0"/>
              <a:t>Cryoglobulinaemia</a:t>
            </a:r>
            <a:r>
              <a:rPr lang="en-US" sz="2400" dirty="0" smtClean="0"/>
              <a:t> Anti-GBM </a:t>
            </a:r>
            <a:r>
              <a:rPr lang="en-US" sz="2400" dirty="0" err="1" smtClean="0"/>
              <a:t>nefriti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7066755" y="1691887"/>
            <a:ext cx="1665919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Diyabetik</a:t>
            </a:r>
            <a:r>
              <a:rPr lang="en-US" dirty="0" smtClean="0"/>
              <a:t> </a:t>
            </a:r>
            <a:r>
              <a:rPr lang="en-US" dirty="0" err="1" smtClean="0"/>
              <a:t>Nefropati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09138" y="4557429"/>
            <a:ext cx="265557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Amiloidozis</a:t>
            </a:r>
            <a:endParaRPr lang="en-US" dirty="0" smtClean="0"/>
          </a:p>
          <a:p>
            <a:pPr algn="ctr"/>
            <a:r>
              <a:rPr lang="en-US" dirty="0" smtClean="0"/>
              <a:t>LCDD</a:t>
            </a:r>
          </a:p>
          <a:p>
            <a:pPr algn="ctr"/>
            <a:r>
              <a:rPr lang="en-US" dirty="0" err="1" smtClean="0"/>
              <a:t>Fibriler</a:t>
            </a:r>
            <a:r>
              <a:rPr lang="en-US" dirty="0" smtClean="0"/>
              <a:t> GN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66755" y="3244333"/>
            <a:ext cx="1790657" cy="26846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HEREDITER</a:t>
            </a:r>
          </a:p>
          <a:p>
            <a:pPr algn="ctr"/>
            <a:r>
              <a:rPr lang="en-US" dirty="0" err="1" smtClean="0"/>
              <a:t>Alport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Fabry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Nail-patella LCAT </a:t>
            </a:r>
            <a:r>
              <a:rPr lang="en-US" dirty="0" err="1" smtClean="0"/>
              <a:t>eksikliği</a:t>
            </a:r>
            <a:endParaRPr lang="en-US" dirty="0" smtClean="0"/>
          </a:p>
          <a:p>
            <a:pPr algn="ctr"/>
            <a:r>
              <a:rPr lang="en-US" dirty="0" err="1" smtClean="0"/>
              <a:t>vb</a:t>
            </a:r>
            <a:endParaRPr lang="en-US" dirty="0" smtClean="0"/>
          </a:p>
          <a:p>
            <a:pPr algn="ctr"/>
            <a:r>
              <a:rPr lang="en-US" dirty="0" smtClean="0"/>
              <a:t>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5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64827" y="2606287"/>
            <a:ext cx="265557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Sekonder</a:t>
            </a:r>
            <a:r>
              <a:rPr lang="en-US" sz="2800" dirty="0" smtClean="0"/>
              <a:t> FSGS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44310" y="478368"/>
            <a:ext cx="1764885" cy="17980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İlaçlar</a:t>
            </a:r>
            <a:endParaRPr lang="en-US" sz="2000" dirty="0" smtClean="0"/>
          </a:p>
          <a:p>
            <a:pPr algn="ctr"/>
            <a:r>
              <a:rPr lang="en-US" sz="2000" dirty="0" err="1" smtClean="0"/>
              <a:t>Pamidronat</a:t>
            </a:r>
            <a:endParaRPr lang="en-US" sz="2000" dirty="0" smtClean="0"/>
          </a:p>
          <a:p>
            <a:pPr algn="ctr"/>
            <a:r>
              <a:rPr lang="en-US" sz="2000" dirty="0" smtClean="0"/>
              <a:t>IV </a:t>
            </a:r>
            <a:r>
              <a:rPr lang="en-US" sz="2000" dirty="0" err="1" smtClean="0"/>
              <a:t>Eroin</a:t>
            </a:r>
            <a:endParaRPr lang="en-US" sz="2000" dirty="0" smtClean="0"/>
          </a:p>
          <a:p>
            <a:pPr algn="ctr"/>
            <a:r>
              <a:rPr lang="en-US" sz="2000" dirty="0" smtClean="0"/>
              <a:t>İnterferon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4425" y="4107377"/>
            <a:ext cx="3381322" cy="22103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dirty="0" err="1" smtClean="0"/>
              <a:t>Azalmış</a:t>
            </a:r>
            <a:r>
              <a:rPr lang="en-US" sz="2000" dirty="0" smtClean="0"/>
              <a:t> renal </a:t>
            </a:r>
            <a:r>
              <a:rPr lang="en-US" sz="2000" dirty="0" err="1" smtClean="0"/>
              <a:t>kitle</a:t>
            </a:r>
            <a:r>
              <a:rPr lang="en-US" sz="2000" dirty="0" smtClean="0"/>
              <a:t> </a:t>
            </a:r>
            <a:r>
              <a:rPr lang="en-US" sz="2000" dirty="0" err="1" smtClean="0"/>
              <a:t>adaptif</a:t>
            </a:r>
            <a:r>
              <a:rPr lang="en-US" sz="2000" dirty="0" smtClean="0"/>
              <a:t> </a:t>
            </a:r>
            <a:r>
              <a:rPr lang="en-US" sz="2000" dirty="0" err="1" smtClean="0"/>
              <a:t>cevap</a:t>
            </a:r>
            <a:endParaRPr lang="en-US" sz="2000" dirty="0" smtClean="0"/>
          </a:p>
          <a:p>
            <a:r>
              <a:rPr lang="en-US" sz="2000" dirty="0" smtClean="0"/>
              <a:t>Renal </a:t>
            </a:r>
            <a:r>
              <a:rPr lang="en-US" sz="2000" dirty="0" err="1" smtClean="0"/>
              <a:t>agenezi-displazi</a:t>
            </a:r>
            <a:endParaRPr lang="en-US" sz="2000" dirty="0" smtClean="0"/>
          </a:p>
          <a:p>
            <a:r>
              <a:rPr lang="en-US" sz="2000" dirty="0" err="1" smtClean="0"/>
              <a:t>Reflü</a:t>
            </a:r>
            <a:r>
              <a:rPr lang="en-US" sz="2000" dirty="0" smtClean="0"/>
              <a:t> </a:t>
            </a:r>
            <a:r>
              <a:rPr lang="en-US" sz="2000" dirty="0" err="1" smtClean="0"/>
              <a:t>nefropati</a:t>
            </a:r>
            <a:endParaRPr lang="en-US" sz="2000" dirty="0" smtClean="0"/>
          </a:p>
          <a:p>
            <a:r>
              <a:rPr lang="en-US" sz="2000" dirty="0" err="1" smtClean="0"/>
              <a:t>Cerrahi</a:t>
            </a:r>
            <a:r>
              <a:rPr lang="en-US" sz="2000" dirty="0" smtClean="0"/>
              <a:t> renal </a:t>
            </a:r>
            <a:r>
              <a:rPr lang="en-US" sz="2000" dirty="0" err="1" smtClean="0"/>
              <a:t>ablasyon</a:t>
            </a:r>
            <a:endParaRPr lang="en-US" sz="2000" dirty="0" smtClean="0"/>
          </a:p>
          <a:p>
            <a:r>
              <a:rPr lang="en-US" sz="2000" dirty="0" err="1" smtClean="0"/>
              <a:t>Kortikal</a:t>
            </a:r>
            <a:r>
              <a:rPr lang="en-US" sz="2000" dirty="0" smtClean="0"/>
              <a:t> </a:t>
            </a:r>
            <a:r>
              <a:rPr lang="en-US" sz="2000" dirty="0" err="1" smtClean="0"/>
              <a:t>Nekroz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27643" y="4107377"/>
            <a:ext cx="3381322" cy="22103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dirty="0" smtClean="0"/>
              <a:t>Normal renal </a:t>
            </a:r>
            <a:r>
              <a:rPr lang="en-US" sz="2000" dirty="0" err="1" smtClean="0"/>
              <a:t>kitle</a:t>
            </a:r>
            <a:r>
              <a:rPr lang="en-US" sz="2000" dirty="0" smtClean="0"/>
              <a:t> </a:t>
            </a:r>
            <a:r>
              <a:rPr lang="en-US" sz="2000" dirty="0" err="1" smtClean="0"/>
              <a:t>adaptif</a:t>
            </a:r>
            <a:r>
              <a:rPr lang="en-US" sz="2000" dirty="0" smtClean="0"/>
              <a:t> </a:t>
            </a:r>
            <a:r>
              <a:rPr lang="en-US" sz="2000" dirty="0" err="1" smtClean="0"/>
              <a:t>cevap</a:t>
            </a:r>
            <a:endParaRPr lang="en-US" sz="2000" dirty="0" smtClean="0"/>
          </a:p>
          <a:p>
            <a:r>
              <a:rPr lang="en-US" sz="2000" dirty="0" err="1" smtClean="0"/>
              <a:t>Obezite</a:t>
            </a:r>
            <a:endParaRPr lang="en-US" sz="2000" dirty="0" smtClean="0"/>
          </a:p>
          <a:p>
            <a:r>
              <a:rPr lang="en-US" sz="2000" dirty="0" err="1" smtClean="0"/>
              <a:t>Orak</a:t>
            </a:r>
            <a:r>
              <a:rPr lang="en-US" sz="2000" dirty="0" smtClean="0"/>
              <a:t> </a:t>
            </a:r>
            <a:r>
              <a:rPr lang="en-US" sz="2000" dirty="0" err="1" smtClean="0"/>
              <a:t>hücreli</a:t>
            </a:r>
            <a:r>
              <a:rPr lang="en-US" sz="2000" dirty="0" smtClean="0"/>
              <a:t> </a:t>
            </a:r>
            <a:r>
              <a:rPr lang="en-US" sz="2000" dirty="0" err="1" smtClean="0"/>
              <a:t>anemi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168850" y="478368"/>
            <a:ext cx="2049239" cy="17980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Viruslar</a:t>
            </a:r>
            <a:endParaRPr lang="en-US" sz="2000" dirty="0" smtClean="0"/>
          </a:p>
          <a:p>
            <a:pPr algn="ctr"/>
            <a:r>
              <a:rPr lang="en-US" sz="2000" dirty="0" smtClean="0"/>
              <a:t>Parvovirus B19</a:t>
            </a:r>
          </a:p>
          <a:p>
            <a:pPr algn="ctr"/>
            <a:r>
              <a:rPr lang="en-US" sz="2000" dirty="0" smtClean="0"/>
              <a:t>HIV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6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Membranöz</a:t>
            </a:r>
            <a:r>
              <a:rPr lang="en-US" dirty="0" smtClean="0"/>
              <a:t> GN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74638"/>
            <a:ext cx="63119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40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Sekonder</a:t>
            </a:r>
            <a:r>
              <a:rPr lang="en-US" dirty="0" smtClean="0"/>
              <a:t> MPGN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İnfeksiyonlar</a:t>
            </a:r>
            <a:r>
              <a:rPr lang="en-US" sz="2400" dirty="0" smtClean="0"/>
              <a:t>								</a:t>
            </a:r>
            <a:r>
              <a:rPr lang="en-US" sz="2400" dirty="0" err="1" smtClean="0"/>
              <a:t>Malignite</a:t>
            </a:r>
            <a:endParaRPr lang="en-US" sz="2400" dirty="0" smtClean="0"/>
          </a:p>
          <a:p>
            <a:r>
              <a:rPr lang="en-US" sz="2400" dirty="0" err="1" smtClean="0"/>
              <a:t>Hepatit</a:t>
            </a:r>
            <a:r>
              <a:rPr lang="en-US" sz="2400" dirty="0" smtClean="0"/>
              <a:t> B, C								- KLL</a:t>
            </a:r>
          </a:p>
          <a:p>
            <a:r>
              <a:rPr lang="en-US" sz="2400" dirty="0" smtClean="0"/>
              <a:t>Hantavirus								- </a:t>
            </a:r>
            <a:r>
              <a:rPr lang="en-US" sz="2400" dirty="0" err="1" smtClean="0"/>
              <a:t>Lenfoma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HIV</a:t>
            </a:r>
          </a:p>
          <a:p>
            <a:r>
              <a:rPr lang="en-US" sz="2400" dirty="0" err="1" smtClean="0"/>
              <a:t>Bakteriyel</a:t>
            </a:r>
            <a:r>
              <a:rPr lang="en-US" sz="2400" dirty="0" smtClean="0"/>
              <a:t> </a:t>
            </a:r>
            <a:r>
              <a:rPr lang="en-US" sz="2400" dirty="0" err="1" smtClean="0"/>
              <a:t>endokardit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Otoimmün</a:t>
            </a:r>
            <a:r>
              <a:rPr lang="en-US" sz="2400" dirty="0" smtClean="0"/>
              <a:t>									</a:t>
            </a:r>
            <a:r>
              <a:rPr lang="en-US" sz="2400" dirty="0" err="1" smtClean="0"/>
              <a:t>Kalıtsal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kazanılmış</a:t>
            </a:r>
            <a:endParaRPr lang="en-US" sz="2400" dirty="0" smtClean="0"/>
          </a:p>
          <a:p>
            <a:r>
              <a:rPr lang="en-US" sz="2400" dirty="0" smtClean="0"/>
              <a:t>Lupus									</a:t>
            </a:r>
            <a:r>
              <a:rPr lang="en-US" sz="2400" dirty="0" err="1" smtClean="0"/>
              <a:t>kompleman</a:t>
            </a:r>
            <a:r>
              <a:rPr lang="en-US" sz="2400" dirty="0" smtClean="0"/>
              <a:t> </a:t>
            </a:r>
            <a:r>
              <a:rPr lang="en-US" sz="2400" dirty="0" err="1" smtClean="0"/>
              <a:t>eksiklikleri</a:t>
            </a:r>
            <a:endParaRPr lang="en-US" sz="2400" dirty="0" smtClean="0"/>
          </a:p>
          <a:p>
            <a:r>
              <a:rPr lang="en-US" sz="2400" dirty="0" err="1" smtClean="0"/>
              <a:t>Sjögren</a:t>
            </a:r>
            <a:r>
              <a:rPr lang="en-US" sz="2400" dirty="0" smtClean="0"/>
              <a:t> </a:t>
            </a:r>
            <a:r>
              <a:rPr lang="en-US" sz="2400" dirty="0" err="1" smtClean="0"/>
              <a:t>sendromu</a:t>
            </a:r>
            <a:endParaRPr lang="en-US" sz="2400" dirty="0" smtClean="0"/>
          </a:p>
          <a:p>
            <a:r>
              <a:rPr lang="en-US" sz="2400" dirty="0" err="1" smtClean="0"/>
              <a:t>Cryoglobülinemi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76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Lupus </a:t>
            </a:r>
            <a:r>
              <a:rPr lang="en-US" dirty="0" err="1" smtClean="0"/>
              <a:t>Nefriti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567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Lupus </a:t>
            </a:r>
            <a:r>
              <a:rPr lang="en-US" dirty="0" err="1" smtClean="0"/>
              <a:t>tanısı</a:t>
            </a:r>
            <a:r>
              <a:rPr lang="en-US" dirty="0" smtClean="0"/>
              <a:t> </a:t>
            </a:r>
            <a:r>
              <a:rPr lang="en-US" dirty="0" err="1" smtClean="0"/>
              <a:t>konulan</a:t>
            </a:r>
            <a:r>
              <a:rPr lang="en-US" dirty="0" smtClean="0"/>
              <a:t> </a:t>
            </a:r>
            <a:r>
              <a:rPr lang="en-US" dirty="0" err="1" smtClean="0"/>
              <a:t>hastaların</a:t>
            </a:r>
            <a:r>
              <a:rPr lang="en-US" dirty="0" smtClean="0"/>
              <a:t> %75’inde </a:t>
            </a:r>
            <a:r>
              <a:rPr lang="en-US" dirty="0" err="1" smtClean="0"/>
              <a:t>gözlenir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endParaRPr lang="en-US" dirty="0" smtClean="0"/>
          </a:p>
          <a:p>
            <a:r>
              <a:rPr lang="en-US" dirty="0" err="1" smtClean="0"/>
              <a:t>Ödem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Hipertansiyon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Laboratuvar</a:t>
            </a:r>
            <a:endParaRPr lang="en-US" dirty="0" smtClean="0"/>
          </a:p>
          <a:p>
            <a:r>
              <a:rPr lang="en-US" dirty="0" err="1" smtClean="0"/>
              <a:t>Proteinüri-Hematüri</a:t>
            </a:r>
            <a:endParaRPr lang="en-US" dirty="0" smtClean="0"/>
          </a:p>
          <a:p>
            <a:r>
              <a:rPr lang="en-US" dirty="0" smtClean="0"/>
              <a:t>GFR </a:t>
            </a:r>
            <a:r>
              <a:rPr lang="en-US" dirty="0" err="1" smtClean="0"/>
              <a:t>azalması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endParaRPr lang="en-US" dirty="0" smtClean="0"/>
          </a:p>
          <a:p>
            <a:r>
              <a:rPr lang="en-US" dirty="0" err="1" smtClean="0"/>
              <a:t>Hipokomplemantemi</a:t>
            </a:r>
            <a:endParaRPr lang="en-US" dirty="0" smtClean="0"/>
          </a:p>
          <a:p>
            <a:r>
              <a:rPr lang="en-US" dirty="0" smtClean="0"/>
              <a:t>ANA, Anti ds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5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52493"/>
          </a:xfrm>
        </p:spPr>
        <p:txBody>
          <a:bodyPr/>
          <a:lstStyle/>
          <a:p>
            <a:r>
              <a:rPr lang="en-US" dirty="0" err="1" smtClean="0"/>
              <a:t>Proteinüri</a:t>
            </a:r>
            <a:r>
              <a:rPr lang="en-US" dirty="0" smtClean="0"/>
              <a:t>, </a:t>
            </a:r>
            <a:r>
              <a:rPr lang="en-US" dirty="0" err="1" smtClean="0"/>
              <a:t>hematüri</a:t>
            </a:r>
            <a:endParaRPr lang="en-US" dirty="0" smtClean="0"/>
          </a:p>
          <a:p>
            <a:r>
              <a:rPr lang="en-US" dirty="0" smtClean="0"/>
              <a:t>GFR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5689" y="3612512"/>
            <a:ext cx="32823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Böbrek</a:t>
            </a:r>
            <a:r>
              <a:rPr lang="en-US" sz="3200" dirty="0" smtClean="0"/>
              <a:t> </a:t>
            </a:r>
            <a:r>
              <a:rPr lang="en-US" sz="3200" dirty="0" err="1" smtClean="0"/>
              <a:t>Biyopsisi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71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697</Words>
  <Application>Microsoft Macintosh PowerPoint</Application>
  <PresentationFormat>On-screen Show (4:3)</PresentationFormat>
  <Paragraphs>207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Sekonder Glomerüler Patolojiler</vt:lpstr>
      <vt:lpstr>Glomerüler Hastalıklar </vt:lpstr>
      <vt:lpstr>PowerPoint Presentation</vt:lpstr>
      <vt:lpstr>Glomerüler Hastalıklar</vt:lpstr>
      <vt:lpstr>PowerPoint Presentation</vt:lpstr>
      <vt:lpstr>Membranöz GN</vt:lpstr>
      <vt:lpstr>Sekonder MPGN</vt:lpstr>
      <vt:lpstr>Lupus Nefriti</vt:lpstr>
      <vt:lpstr>Tanı</vt:lpstr>
      <vt:lpstr>Tanı ve Sınıflama: Histopatoloji</vt:lpstr>
      <vt:lpstr>PowerPoint Presentation</vt:lpstr>
      <vt:lpstr>PowerPoint Presentation</vt:lpstr>
      <vt:lpstr>PowerPoint Presentation</vt:lpstr>
      <vt:lpstr>PowerPoint Presentation</vt:lpstr>
      <vt:lpstr>Tedavi</vt:lpstr>
      <vt:lpstr>Tedavi Cevabı</vt:lpstr>
      <vt:lpstr>Amiloidozis</vt:lpstr>
      <vt:lpstr>Amiloid</vt:lpstr>
      <vt:lpstr>PowerPoint Presentation</vt:lpstr>
      <vt:lpstr>Klinik olarak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 amiloidozis Tanı</vt:lpstr>
      <vt:lpstr>Tedavi</vt:lpstr>
      <vt:lpstr>AA amiloidozis</vt:lpstr>
      <vt:lpstr>Serum amyloid A</vt:lpstr>
      <vt:lpstr>Tanı</vt:lpstr>
      <vt:lpstr>Tedavi</vt:lpstr>
      <vt:lpstr>Postinfeksiyoz GN</vt:lpstr>
      <vt:lpstr>Klinik</vt:lpstr>
      <vt:lpstr>Tanı</vt:lpstr>
      <vt:lpstr>Ayırıcı tanı</vt:lpstr>
      <vt:lpstr>Tedavi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Sekonder Glomerüler Patolojiler</dc:title>
  <dc:creator>Emine Keven</dc:creator>
  <cp:lastModifiedBy>Emine Keven</cp:lastModifiedBy>
  <cp:revision>16</cp:revision>
  <dcterms:created xsi:type="dcterms:W3CDTF">2015-09-06T06:29:06Z</dcterms:created>
  <dcterms:modified xsi:type="dcterms:W3CDTF">2015-09-06T12:51:36Z</dcterms:modified>
</cp:coreProperties>
</file>