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25"/>
  </p:notesMasterIdLst>
  <p:handoutMasterIdLst>
    <p:handoutMasterId r:id="rId26"/>
  </p:handoutMasterIdLst>
  <p:sldIdLst>
    <p:sldId id="668" r:id="rId4"/>
    <p:sldId id="672" r:id="rId5"/>
    <p:sldId id="673" r:id="rId6"/>
    <p:sldId id="674" r:id="rId7"/>
    <p:sldId id="675" r:id="rId8"/>
    <p:sldId id="676" r:id="rId9"/>
    <p:sldId id="677" r:id="rId10"/>
    <p:sldId id="678" r:id="rId11"/>
    <p:sldId id="679" r:id="rId12"/>
    <p:sldId id="680" r:id="rId13"/>
    <p:sldId id="681" r:id="rId14"/>
    <p:sldId id="682" r:id="rId15"/>
    <p:sldId id="683" r:id="rId16"/>
    <p:sldId id="684" r:id="rId17"/>
    <p:sldId id="685" r:id="rId18"/>
    <p:sldId id="686" r:id="rId19"/>
    <p:sldId id="687" r:id="rId20"/>
    <p:sldId id="688" r:id="rId21"/>
    <p:sldId id="689" r:id="rId22"/>
    <p:sldId id="690" r:id="rId23"/>
    <p:sldId id="691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tr-TR" dirty="0" smtClean="0"/>
              <a:t>Ödeme</a:t>
            </a:r>
            <a:r>
              <a:rPr lang="tr-TR" baseline="0" dirty="0" smtClean="0"/>
              <a:t> Grafiği</a:t>
            </a:r>
            <a:endParaRPr lang="tr-T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'Kademeli Taksit'!$G$4</c:f>
              <c:strCache>
                <c:ptCount val="1"/>
                <c:pt idx="0">
                  <c:v>Aylık Faiz Ödemesi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'Kademeli Taksit'!$G$5:$G$19</c:f>
              <c:numCache>
                <c:formatCode>#,##0</c:formatCode>
                <c:ptCount val="15"/>
                <c:pt idx="0">
                  <c:v>1080</c:v>
                </c:pt>
                <c:pt idx="1">
                  <c:v>1081.7997993676092</c:v>
                </c:pt>
                <c:pt idx="2">
                  <c:v>1075.71758435375</c:v>
                </c:pt>
                <c:pt idx="3">
                  <c:v>1060.2671018075619</c:v>
                </c:pt>
                <c:pt idx="4">
                  <c:v>1033.7444074911771</c:v>
                </c:pt>
                <c:pt idx="5">
                  <c:v>994.19850558186897</c:v>
                </c:pt>
                <c:pt idx="6">
                  <c:v>939.39815941902611</c:v>
                </c:pt>
                <c:pt idx="7">
                  <c:v>877.64775770283654</c:v>
                </c:pt>
                <c:pt idx="8">
                  <c:v>808.06585942832828</c:v>
                </c:pt>
                <c:pt idx="9">
                  <c:v>729.6592348085137</c:v>
                </c:pt>
                <c:pt idx="10">
                  <c:v>641.30868765874277</c:v>
                </c:pt>
                <c:pt idx="11">
                  <c:v>541.75307970452332</c:v>
                </c:pt>
                <c:pt idx="12">
                  <c:v>429.57132877170051</c:v>
                </c:pt>
                <c:pt idx="13">
                  <c:v>303.16212389656192</c:v>
                </c:pt>
                <c:pt idx="14">
                  <c:v>160.72106780417167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474-41E7-AF49-B27AD3DC6EC0}"/>
            </c:ext>
          </c:extLst>
        </c:ser>
        <c:ser>
          <c:idx val="1"/>
          <c:order val="1"/>
          <c:tx>
            <c:strRef>
              <c:f>'Kademeli Taksit'!$H$4</c:f>
              <c:strCache>
                <c:ptCount val="1"/>
                <c:pt idx="0">
                  <c:v>Anapara Ödemesi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'Kademeli Taksit'!$H$5:$H$19</c:f>
              <c:numCache>
                <c:formatCode>#,##0</c:formatCode>
                <c:ptCount val="15"/>
                <c:pt idx="0">
                  <c:v>-14.191199999999981</c:v>
                </c:pt>
                <c:pt idx="1">
                  <c:v>47.957528632390904</c:v>
                </c:pt>
                <c:pt idx="2">
                  <c:v>121.82518332625023</c:v>
                </c:pt>
                <c:pt idx="3">
                  <c:v>209.12823193323834</c:v>
                </c:pt>
                <c:pt idx="4">
                  <c:v>311.81464627407126</c:v>
                </c:pt>
                <c:pt idx="5">
                  <c:v>432.09409140929426</c:v>
                </c:pt>
                <c:pt idx="6">
                  <c:v>486.89443757213712</c:v>
                </c:pt>
                <c:pt idx="7">
                  <c:v>548.64483928832669</c:v>
                </c:pt>
                <c:pt idx="8">
                  <c:v>618.22673756283496</c:v>
                </c:pt>
                <c:pt idx="9">
                  <c:v>696.63336218264953</c:v>
                </c:pt>
                <c:pt idx="10">
                  <c:v>784.98390933242047</c:v>
                </c:pt>
                <c:pt idx="11">
                  <c:v>884.53951728663992</c:v>
                </c:pt>
                <c:pt idx="12">
                  <c:v>996.72126821946267</c:v>
                </c:pt>
                <c:pt idx="13">
                  <c:v>1123.1304730946013</c:v>
                </c:pt>
                <c:pt idx="14">
                  <c:v>1265.5715291869915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474-41E7-AF49-B27AD3DC6EC0}"/>
            </c:ext>
          </c:extLst>
        </c:ser>
        <c:ser>
          <c:idx val="2"/>
          <c:order val="2"/>
          <c:tx>
            <c:strRef>
              <c:f>'Kademeli Taksit'!$I$4</c:f>
              <c:strCache>
                <c:ptCount val="1"/>
                <c:pt idx="0">
                  <c:v>Aylık Ödeme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'Kademeli Taksit'!$I$5:$I$19</c:f>
              <c:numCache>
                <c:formatCode>#,##0</c:formatCode>
                <c:ptCount val="15"/>
                <c:pt idx="0">
                  <c:v>1065.8088</c:v>
                </c:pt>
                <c:pt idx="1">
                  <c:v>1129.7573280000001</c:v>
                </c:pt>
                <c:pt idx="2">
                  <c:v>1197.5427676800002</c:v>
                </c:pt>
                <c:pt idx="3">
                  <c:v>1269.3953337408002</c:v>
                </c:pt>
                <c:pt idx="4">
                  <c:v>1345.5590537652483</c:v>
                </c:pt>
                <c:pt idx="5">
                  <c:v>1426.2925969911632</c:v>
                </c:pt>
                <c:pt idx="6">
                  <c:v>1426.2925969911632</c:v>
                </c:pt>
                <c:pt idx="7">
                  <c:v>1426.2925969911632</c:v>
                </c:pt>
                <c:pt idx="8">
                  <c:v>1426.2925969911632</c:v>
                </c:pt>
                <c:pt idx="9">
                  <c:v>1426.2925969911632</c:v>
                </c:pt>
                <c:pt idx="10">
                  <c:v>1426.2925969911632</c:v>
                </c:pt>
                <c:pt idx="11">
                  <c:v>1426.2925969911632</c:v>
                </c:pt>
                <c:pt idx="12">
                  <c:v>1426.2925969911632</c:v>
                </c:pt>
                <c:pt idx="13">
                  <c:v>1426.2925969911632</c:v>
                </c:pt>
                <c:pt idx="14">
                  <c:v>1426.2925969911632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474-41E7-AF49-B27AD3DC6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566976"/>
        <c:axId val="85568512"/>
      </c:lineChart>
      <c:catAx>
        <c:axId val="855669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85568512"/>
        <c:crosses val="autoZero"/>
        <c:auto val="1"/>
        <c:lblAlgn val="ctr"/>
        <c:lblOffset val="100"/>
        <c:noMultiLvlLbl val="0"/>
      </c:catAx>
      <c:valAx>
        <c:axId val="8556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8556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tr-T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2028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7302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1753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7818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9975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7846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3192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0028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9866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3935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573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7836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709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965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453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457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522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633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0540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5">
              <a:defRPr/>
            </a:pPr>
            <a:endParaRPr lang="tr-TR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A4806-C0C3-4E15-8C68-E13CE0F0F188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73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GGY464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KONUT FİNANSMANI VE YÖNETİMİ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Hüseyin YURDAKUL</a:t>
            </a:r>
            <a:endParaRPr lang="tr-TR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10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88701" y="1008603"/>
            <a:ext cx="8075240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krediler (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Adjustable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Mortgage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Fiyat Düzeyine Göre Ayarlanabilir İpotekli Konut Kredisi (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Level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Adjustable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Mortgage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Oranlı İpotekli Konut Kredisi (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Adjustable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Mortgage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Yeniden Müzakere Edilebilir İpotekli Konut Kredileri (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Renegotiable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Mortgage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Oranlı ve Değişken Ödemeli İpotekli Konut Kredileri (ARVPM)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11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22991" y="962883"/>
            <a:ext cx="8075240" cy="4467483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Farklılıklar: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İlk Faiz Oranı: Genelde sabit faizden daha düşük olur.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Endeks: TÜFE + Marj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Ayarlama Dönemi: 1 ay 3 ay, 6 ay, 1 yıl, 2 yıl veya 5 yıl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Ayarlama dönemleri arası faiz sabit kalır. 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 oranı riskinin yüksek olması bu dönemin kısa tutulmasına neden olur.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Sınırlama: Tavan ve Taban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 oranları veya aylık ödemeler bu tavanın üzerine, tabanın altına inmez.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Belirli dönemler için olabileceği gibi tüm vade için de olabilir.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Amaç borçluyu ve kredi vereni korumaktır.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Oranlı ve Değişken Ödemeli İpotekli Konut Kredileri (ARVPM)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12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22991" y="1054323"/>
            <a:ext cx="8075240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Farklılıklar: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Negatif Ödeme (Negatif Amortisman): Ödeme tutarına tavan getirilmesi durumunda, ödenen tutarın faiz tutarından az olması durumunda aşan faiz tutarı anaparaya eklenir. Bu da negatif amortismana yol açar.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Üstlenilebilirlik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Gayrimenkulün satılması durumunda, geriye kalan tüm bakiyenin ödenebilir olmasını şart koşan maddeler içerir. </a:t>
            </a:r>
          </a:p>
          <a:p>
            <a:pPr marL="1581150" lvl="2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Ödenmeme riski durumunda, borç veren gerekli uyarıları yaparak, ilgili gayrimenkulü satar ve bakiyeyi tahsil eder. Satış bedeli bakiyenin tahsiline yetmezse,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üstlenilebilirlik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ilkesi devreye girer ve kalan borçtan borçlu sorumlu olur.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Erken Ödeme İmtiyazı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Oranlı ve Değişken Ödemeli İpotekli Konut Kredileri (ARVPM)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13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34421" y="1034344"/>
            <a:ext cx="8075240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Fiyat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Düzeyine Göre Ayarlanabilir İpotekli Konut Kredisi (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Adjustable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Mortgage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anapara tutarı veya taksit tutarı bir enflasyon endeksine göre ayarlanır.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Örnek: 15 yıl vadeli 100.000 TL konut kredisi kullanılıyor. Yıllık %8 kredi faizi ve dönem sonlarında kredi bakiyesi enflasyona göre düzeltiliyor. Birinci yılsonu enflasyon %5, ikinci yıl enflasyon %4 oluyor.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 = PMT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PVIFA</a:t>
            </a:r>
            <a:r>
              <a:rPr lang="tr-TR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%8/12;180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100.000 = PMT * 104.6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PMT = 956 TL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Oranlı ve Değişken Ödemeli İpotekli Konut Kredileri (ARVPM)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14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1" y="905733"/>
            <a:ext cx="8075240" cy="5115555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ayın sonu itibarıyla bakiye: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 = PMT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PVIFA</a:t>
            </a:r>
            <a:r>
              <a:rPr lang="tr-T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%8/12;168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= 956 * 101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= 96.556 TL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Enflasyona göre düzeltme: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96.556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(1 +  0,05) 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= 101.383 TL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İkinci yıl aylık ödemesi: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 PMT * PVIFA</a:t>
            </a:r>
            <a:r>
              <a:rPr lang="tr-T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%8/12;168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101.383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PMT *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101		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PMT = 1.003 TL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Oranlı ve Değişken Ödemeli İpotekli Konut Kredileri (ARVPM)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15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Oranlı ve Değişken Ödemeli İpotekli Konut Kredileri (ARVPM)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054284"/>
              </p:ext>
            </p:extLst>
          </p:nvPr>
        </p:nvGraphicFramePr>
        <p:xfrm>
          <a:off x="683541" y="1264513"/>
          <a:ext cx="7511768" cy="4324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203">
                  <a:extLst>
                    <a:ext uri="{9D8B030D-6E8A-4147-A177-3AD203B41FA5}">
                      <a16:colId xmlns:a16="http://schemas.microsoft.com/office/drawing/2014/main" xmlns="" val="1291498574"/>
                    </a:ext>
                  </a:extLst>
                </a:gridCol>
                <a:gridCol w="945437">
                  <a:extLst>
                    <a:ext uri="{9D8B030D-6E8A-4147-A177-3AD203B41FA5}">
                      <a16:colId xmlns:a16="http://schemas.microsoft.com/office/drawing/2014/main" xmlns="" val="3068555171"/>
                    </a:ext>
                  </a:extLst>
                </a:gridCol>
                <a:gridCol w="1077269">
                  <a:extLst>
                    <a:ext uri="{9D8B030D-6E8A-4147-A177-3AD203B41FA5}">
                      <a16:colId xmlns:a16="http://schemas.microsoft.com/office/drawing/2014/main" xmlns="" val="3498008474"/>
                    </a:ext>
                  </a:extLst>
                </a:gridCol>
                <a:gridCol w="1245385">
                  <a:extLst>
                    <a:ext uri="{9D8B030D-6E8A-4147-A177-3AD203B41FA5}">
                      <a16:colId xmlns:a16="http://schemas.microsoft.com/office/drawing/2014/main" xmlns="" val="723808082"/>
                    </a:ext>
                  </a:extLst>
                </a:gridCol>
                <a:gridCol w="1035320">
                  <a:extLst>
                    <a:ext uri="{9D8B030D-6E8A-4147-A177-3AD203B41FA5}">
                      <a16:colId xmlns:a16="http://schemas.microsoft.com/office/drawing/2014/main" xmlns="" val="1717711247"/>
                    </a:ext>
                  </a:extLst>
                </a:gridCol>
                <a:gridCol w="1281077">
                  <a:extLst>
                    <a:ext uri="{9D8B030D-6E8A-4147-A177-3AD203B41FA5}">
                      <a16:colId xmlns:a16="http://schemas.microsoft.com/office/drawing/2014/main" xmlns="" val="2780759347"/>
                    </a:ext>
                  </a:extLst>
                </a:gridCol>
                <a:gridCol w="1281077">
                  <a:extLst>
                    <a:ext uri="{9D8B030D-6E8A-4147-A177-3AD203B41FA5}">
                      <a16:colId xmlns:a16="http://schemas.microsoft.com/office/drawing/2014/main" xmlns="" val="162387152"/>
                    </a:ext>
                  </a:extLst>
                </a:gridCol>
              </a:tblGrid>
              <a:tr h="32806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Enflasyon Ayarlamalı İpotekli Konut Kredisi Tablosu (TL)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0291852"/>
                  </a:ext>
                </a:extLst>
              </a:tr>
              <a:tr h="71610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Aylar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Enflasyon Değişim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Başı Bakiye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Aylık Ödeme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Faiz Ödemesi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Anapara Ödemesi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Sonu Bakiye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83615731"/>
                  </a:ext>
                </a:extLst>
              </a:tr>
              <a:tr h="32806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100.000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99.710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36896312"/>
                  </a:ext>
                </a:extLst>
              </a:tr>
              <a:tr h="32806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77915582"/>
                  </a:ext>
                </a:extLst>
              </a:tr>
              <a:tr h="32806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67786856"/>
                  </a:ext>
                </a:extLst>
              </a:tr>
              <a:tr h="32806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96.866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96.556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1664303"/>
                  </a:ext>
                </a:extLst>
              </a:tr>
              <a:tr h="32806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101.384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1.003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101.055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23458173"/>
                  </a:ext>
                </a:extLst>
              </a:tr>
              <a:tr h="32806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98355089"/>
                  </a:ext>
                </a:extLst>
              </a:tr>
              <a:tr h="32806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6477303"/>
                  </a:ext>
                </a:extLst>
              </a:tr>
              <a:tr h="32806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97.465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1.003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97.112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38056866"/>
                  </a:ext>
                </a:extLst>
              </a:tr>
              <a:tr h="32806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100.996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1.044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100.625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19402933"/>
                  </a:ext>
                </a:extLst>
              </a:tr>
              <a:tr h="32806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tr-TR" sz="16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tr-TR" sz="16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tr-TR" sz="16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3657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9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16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65841" y="951453"/>
            <a:ext cx="8075240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Oranlı İpotekli Konut Kredisi (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Adjustable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tr-TR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Mortgage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 oranları belirli zamanlarda bir endekse bağlı olarak değiştirilir. 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Ödemeler endeksteki değişime göre artar veya azalır.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vereni faiz oranı riskine karşı korur.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Enflasyon oranı geçmiş döneme ilişkin olmasına karşın, faiz oranı endeksleri geleceğe ilişkin beklentileri yansıtır.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tür krediler, ilk faiz oranı, ayarlama aralığı, negatif ödeme, tabanlar, tabanlar, önceden ödeme imtiyazı vb. özellikli durumlar nedeniyle çok çeşitlidir.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veren ve kredi kullanan açısından faiz oranının belirli olmaması nedeniyle belirsizlik mevcuttur.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Oranlı ve Değişken Ödemeli İpotekli Konut Kredileri (ARVPM)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17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1" y="905733"/>
            <a:ext cx="8075240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Oranlı İpotekli Konut Kredisi (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Adjustable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Mortgage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Örnek: 10 yıl vadeli 75.000 TL konut kredisi kullanılıyor. Başlangıç faiz oranı %8’dir. Sonraki yıllarda faiz oranı bir endekse göre güncelleniyor. 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 = PMT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PVIFA</a:t>
            </a:r>
            <a:r>
              <a:rPr lang="tr-TR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%8/12;120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75.000 = PMT * 82,42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PMT = 910 TL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Kalan Bakiye: PV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PMT *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PVIFA</a:t>
            </a:r>
            <a:r>
              <a:rPr lang="tr-TR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%8/12;108</a:t>
            </a:r>
            <a:endParaRPr lang="tr-TR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910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76,81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69.897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Oranlı ve Değişken Ödemeli İpotekli Konut Kredileri (ARVPM)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18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1" y="905733"/>
            <a:ext cx="8075240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Oranlı İpotekli Konut Kredisi (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Adjustable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Mortgage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İkinci yıl faiz oranı %10 belirleniyor.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 = PMT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PVIFA</a:t>
            </a:r>
            <a:r>
              <a:rPr lang="tr-TR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%10/12;108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69.897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PMT * 71,03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PMT = 984 TL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Kalan Bakiye: PV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PMT *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PVIFA</a:t>
            </a:r>
            <a:r>
              <a:rPr lang="tr-TR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%8/12;108</a:t>
            </a:r>
            <a:endParaRPr lang="tr-TR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910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76,81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69.897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Oranlı ve Değişken Ödemeli İpotekli Konut Kredileri (ARVPM)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19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42981" y="1180053"/>
            <a:ext cx="8075240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Balon İpotekli Konut Kredisi (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Ballon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Mortgage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 ödemeleri taksitlerle ödenirken, anapara ödemeleri balon ödemelerle ödenen kredi türüdür.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3-5 yıllık taksit ödemesi sonra yüklü miktarda anapara geri ödemesi veya kredinin bakiye tutarının tamamı ödenir.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Alındıktan belirli bir süre sonra satılması planlanan gayrimenkuller için uygun bir finansman yöntemidir.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 İpotek Kredisi Türleri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54411" y="1077183"/>
            <a:ext cx="8075240" cy="492056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Kademeli Artan Geri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demeli Konut Kredisi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Graduated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Martgage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-GPM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 oranlarının hızla yükseldiği 1970’li yıllarda uygulanmaya başlayan sabit faizli bir kredi türüdür.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Geri ödemeler, kredi vadesi boyunca belirli sürelerde artırılır. 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Ödeme dizileri, zamanla artar.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Taksitlerdeki artışın, bireylerin gelirindeki artışla karşılanacağı düşünülür.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Faiz oranı ile vade sabit iken, ödeme tutarları kademeli olarak geri ödeme dizisine göre değişir.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Örnek: 10 yıllık konut kredisinin her yıl taksit ödemeleri bir önceki yıla göre %5 artması.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20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557808" y="980043"/>
            <a:ext cx="8075240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Çift Oranlı İpotekli Konut Kredileri (Dual-Rate </a:t>
            </a:r>
            <a:r>
              <a:rPr lang="tr-TR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Mortgage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Enflasyonun krediler üzerindeki olumsuz etkilerini kaldırmak üzere geliştirilmiş bir kredi çeşididir.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bakiyesi enflasyona göre düzeltilir.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Aylık ödemeler, kredi kullanan kişinin gelirindeki artış oranına göre düzeltilir.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geri ödemelerinde, kredi kullananın geri ödeme gücündeki artışı dikkate alması nedeniyle, geri ödememe riski büyük ölçüde azaltılmakta ve taksitlerin ödenmesinde süreklilik sağlanmaktadır.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 İpotek Kredisi Türleri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21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734143" y="2420888"/>
            <a:ext cx="7801363" cy="1008112"/>
          </a:xfrm>
        </p:spPr>
        <p:txBody>
          <a:bodyPr>
            <a:no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tr-TR" sz="40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3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1" y="905733"/>
            <a:ext cx="8208912" cy="5043547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Örnek: Bir banka aylık %1 faiz oranıyla 15 yıl vadeli, 108.000 TL konut kredisi kullanıyor. Kredi ilk 5 yıl %6 oranında kademeli olarak artıyor.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Kademeli artan geri ödemeli kredilerde taksit tutarlarının belirlenmesinde öncelikli birinci yıl taksiti hesaplanır. Sonra artış oranı ile ikinci yıl, bu uygulama kademeli artışın yapılacağı bütün yıllar için yapılır.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İlk aşamada ipotek kredisi sabit katsayısı hesaplanır.</a:t>
            </a:r>
          </a:p>
          <a:p>
            <a:pPr marL="7810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Sabiti = </a:t>
            </a:r>
            <a:r>
              <a:rPr lang="tr-T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                          1                                                     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PVIFA</a:t>
            </a:r>
            <a:r>
              <a:rPr lang="tr-TR" sz="1800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%k;12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(FVIFA</a:t>
            </a:r>
            <a:r>
              <a:rPr lang="tr-TR" sz="1800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%u;T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)+(</a:t>
            </a:r>
            <a:r>
              <a:rPr lang="tr-T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1+g)</a:t>
            </a:r>
            <a:r>
              <a:rPr lang="tr-TR" sz="1800" u="sng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PVIFA</a:t>
            </a:r>
            <a:r>
              <a:rPr lang="tr-TR" sz="1800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%k;(N-T)*12</a:t>
            </a: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        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PVIF</a:t>
            </a:r>
            <a:r>
              <a:rPr lang="tr-TR" sz="1800" baseline="-5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%k;T</a:t>
            </a:r>
            <a:r>
              <a:rPr lang="tr-TR" sz="1800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*12</a:t>
            </a:r>
            <a:endParaRPr lang="tr-TR" sz="1800" baseline="-5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848100" algn="l"/>
              </a:tabLst>
              <a:defRPr/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VIFA: Bugünkü Değer Annüite Faktörü	FVIFA: Gelecek Değer Annüite Faktörü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848100" algn="l"/>
              </a:tabLst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PVIF: Bugünkü Değer Faktörü   	T: Ödemelerin kademeli artacağı yıl sayısı  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848100" algn="l"/>
              </a:tabLst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k: Aylık kredi faiz oranı    	g: Ödemelerdeki kademeleri artış oranı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848100" algn="l"/>
              </a:tabLst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u: ((1+g) /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FVIFA</a:t>
            </a:r>
            <a:r>
              <a:rPr lang="tr-TR" sz="1400" baseline="-5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%k;T</a:t>
            </a:r>
            <a:r>
              <a:rPr lang="tr-TR" sz="1400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*12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-1	N: Kredi vadesi yıl olarak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4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00131" y="997173"/>
            <a:ext cx="8075240" cy="5450617"/>
          </a:xfrm>
        </p:spPr>
        <p:txBody>
          <a:bodyPr>
            <a:noAutofit/>
          </a:bodyPr>
          <a:lstStyle/>
          <a:p>
            <a:pPr marL="7810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= </a:t>
            </a:r>
            <a:r>
              <a:rPr lang="tr-T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 + g )</a:t>
            </a: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FVIFA</a:t>
            </a:r>
            <a:r>
              <a:rPr lang="tr-TR" sz="1800" baseline="-5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%k;T</a:t>
            </a:r>
            <a:r>
              <a:rPr lang="tr-TR" sz="1800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*12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0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tr-TR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( 1 + </a:t>
            </a:r>
            <a:r>
              <a:rPr lang="tr-T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0,06 </a:t>
            </a:r>
            <a:r>
              <a:rPr lang="tr-TR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(1+0,01)</a:t>
            </a:r>
            <a:r>
              <a:rPr lang="tr-TR" sz="1800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tr-TR" sz="1800" baseline="5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= -0.059303796</a:t>
            </a:r>
          </a:p>
          <a:p>
            <a:pPr marL="723900" indent="-2857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FVIFA</a:t>
            </a:r>
            <a:r>
              <a:rPr lang="tr-TR" sz="1800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%u;T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 </a:t>
            </a:r>
            <a:r>
              <a:rPr lang="tr-T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– 0.059303796)</a:t>
            </a:r>
            <a:r>
              <a:rPr lang="tr-TR" sz="1800" u="sng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-0.059303796</a:t>
            </a:r>
          </a:p>
          <a:p>
            <a:pPr marL="438150" indent="0" algn="just">
              <a:lnSpc>
                <a:spcPct val="150000"/>
              </a:lnSpc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= 4,441101</a:t>
            </a:r>
          </a:p>
          <a:p>
            <a:pPr marL="7810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Kredi Sabiti = </a:t>
            </a:r>
            <a:r>
              <a:rPr lang="tr-T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                          1                                                     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PVIFA</a:t>
            </a:r>
            <a:r>
              <a:rPr lang="tr-TR" sz="1800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%1;12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(4,441101)+(</a:t>
            </a:r>
            <a:r>
              <a:rPr lang="tr-T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1+0,06)</a:t>
            </a:r>
            <a:r>
              <a:rPr lang="tr-TR" sz="1800" u="sng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r-T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PVIFA</a:t>
            </a:r>
            <a:r>
              <a:rPr lang="tr-TR" sz="1800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%1;120</a:t>
            </a: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        PVIF</a:t>
            </a:r>
            <a:r>
              <a:rPr lang="tr-TR" sz="1800" baseline="-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%1;60</a:t>
            </a:r>
          </a:p>
          <a:p>
            <a:pPr marL="7810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Kredi Sabiti = </a:t>
            </a:r>
            <a:r>
              <a:rPr lang="tr-TR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                          1                                                     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(11,255075)(4,441101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)+(</a:t>
            </a:r>
            <a:r>
              <a:rPr lang="tr-TR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1,338225)(69,700522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1800" baseline="-5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0" algn="just">
              <a:spcBef>
                <a:spcPts val="0"/>
              </a:spcBef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(1,816697)</a:t>
            </a:r>
          </a:p>
          <a:p>
            <a:pPr marL="723900" indent="-2857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Kredi Sabiti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0,0098686</a:t>
            </a:r>
          </a:p>
          <a:p>
            <a:pPr marL="723900" indent="-2857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İlk Taksit = 108.000 * 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0,0098686</a:t>
            </a:r>
          </a:p>
          <a:p>
            <a:pPr marL="723900" indent="-2857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= 1.065,8088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0" algn="just">
              <a:spcBef>
                <a:spcPts val="0"/>
              </a:spcBef>
              <a:buNone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5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631558"/>
              </p:ext>
            </p:extLst>
          </p:nvPr>
        </p:nvGraphicFramePr>
        <p:xfrm>
          <a:off x="418396" y="1211581"/>
          <a:ext cx="8291264" cy="4491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427">
                  <a:extLst>
                    <a:ext uri="{9D8B030D-6E8A-4147-A177-3AD203B41FA5}">
                      <a16:colId xmlns:a16="http://schemas.microsoft.com/office/drawing/2014/main" xmlns="" val="3482392455"/>
                    </a:ext>
                  </a:extLst>
                </a:gridCol>
                <a:gridCol w="1376372">
                  <a:extLst>
                    <a:ext uri="{9D8B030D-6E8A-4147-A177-3AD203B41FA5}">
                      <a16:colId xmlns:a16="http://schemas.microsoft.com/office/drawing/2014/main" xmlns="" val="2885242600"/>
                    </a:ext>
                  </a:extLst>
                </a:gridCol>
                <a:gridCol w="990987">
                  <a:extLst>
                    <a:ext uri="{9D8B030D-6E8A-4147-A177-3AD203B41FA5}">
                      <a16:colId xmlns:a16="http://schemas.microsoft.com/office/drawing/2014/main" xmlns="" val="2621581994"/>
                    </a:ext>
                  </a:extLst>
                </a:gridCol>
                <a:gridCol w="1288285">
                  <a:extLst>
                    <a:ext uri="{9D8B030D-6E8A-4147-A177-3AD203B41FA5}">
                      <a16:colId xmlns:a16="http://schemas.microsoft.com/office/drawing/2014/main" xmlns="" val="3625334274"/>
                    </a:ext>
                  </a:extLst>
                </a:gridCol>
                <a:gridCol w="1299295">
                  <a:extLst>
                    <a:ext uri="{9D8B030D-6E8A-4147-A177-3AD203B41FA5}">
                      <a16:colId xmlns:a16="http://schemas.microsoft.com/office/drawing/2014/main" xmlns="" val="2393842276"/>
                    </a:ext>
                  </a:extLst>
                </a:gridCol>
                <a:gridCol w="1453449">
                  <a:extLst>
                    <a:ext uri="{9D8B030D-6E8A-4147-A177-3AD203B41FA5}">
                      <a16:colId xmlns:a16="http://schemas.microsoft.com/office/drawing/2014/main" xmlns="" val="4066036410"/>
                    </a:ext>
                  </a:extLst>
                </a:gridCol>
                <a:gridCol w="1453449">
                  <a:extLst>
                    <a:ext uri="{9D8B030D-6E8A-4147-A177-3AD203B41FA5}">
                      <a16:colId xmlns:a16="http://schemas.microsoft.com/office/drawing/2014/main" xmlns="" val="1925231873"/>
                    </a:ext>
                  </a:extLst>
                </a:gridCol>
              </a:tblGrid>
              <a:tr h="25221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Kademeli Artan Geri Ödemeli İpotekli Konut Kredisi Tablosu (TL)</a:t>
                      </a:r>
                      <a:endParaRPr lang="tr-TR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9959112"/>
                  </a:ext>
                </a:extLst>
              </a:tr>
              <a:tr h="45651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Yıl</a:t>
                      </a:r>
                      <a:endParaRPr lang="tr-TR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Başı Bakiye</a:t>
                      </a:r>
                      <a:endParaRPr lang="tr-TR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Aylık Faiz Ödemesi</a:t>
                      </a:r>
                      <a:endParaRPr lang="tr-TR" sz="14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Anapara Ödemesi</a:t>
                      </a:r>
                      <a:endParaRPr lang="tr-TR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Aylık Ödeme</a:t>
                      </a:r>
                      <a:endParaRPr lang="tr-TR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Bakiyedeki Değişim</a:t>
                      </a:r>
                      <a:endParaRPr lang="tr-TR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Sonu Bakiye</a:t>
                      </a:r>
                      <a:endParaRPr lang="tr-TR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72033862"/>
                  </a:ext>
                </a:extLst>
              </a:tr>
              <a:tr h="252217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108.000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1.080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1.066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-180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108.180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17040328"/>
                  </a:ext>
                </a:extLst>
              </a:tr>
              <a:tr h="252217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108.180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1.082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1.130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107.572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92658364"/>
                  </a:ext>
                </a:extLst>
              </a:tr>
              <a:tr h="252217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107.572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1.076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1.198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1.545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106.027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7818836"/>
                  </a:ext>
                </a:extLst>
              </a:tr>
              <a:tr h="252217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106.027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1.060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1.269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2.652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103.374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21596826"/>
                  </a:ext>
                </a:extLst>
              </a:tr>
              <a:tr h="252217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103.374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1.034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1.346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3.955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99.420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42034142"/>
                  </a:ext>
                </a:extLst>
              </a:tr>
              <a:tr h="252217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99.420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1.426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5.480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93.940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48436394"/>
                  </a:ext>
                </a:extLst>
              </a:tr>
              <a:tr h="252217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93.940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1.426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6.175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87.765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89891771"/>
                  </a:ext>
                </a:extLst>
              </a:tr>
              <a:tr h="252217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87.765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1.426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6.958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80.807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68883192"/>
                  </a:ext>
                </a:extLst>
              </a:tr>
              <a:tr h="252217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80.807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808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1.426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7.841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72.966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63609391"/>
                  </a:ext>
                </a:extLst>
              </a:tr>
              <a:tr h="252217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72.966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1.426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8.835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64.131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95749544"/>
                  </a:ext>
                </a:extLst>
              </a:tr>
              <a:tr h="252217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64.131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1.426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9.956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54.175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30102487"/>
                  </a:ext>
                </a:extLst>
              </a:tr>
              <a:tr h="252217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54.175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1.426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11.218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42.957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76557772"/>
                  </a:ext>
                </a:extLst>
              </a:tr>
              <a:tr h="252217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42.957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1.426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12.641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30.316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01378097"/>
                  </a:ext>
                </a:extLst>
              </a:tr>
              <a:tr h="252217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30.316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1.123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1.426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14.244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16.072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3755076"/>
                  </a:ext>
                </a:extLst>
              </a:tr>
              <a:tr h="252217"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16.072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1.266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1.426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16.051</a:t>
                      </a:r>
                      <a:endParaRPr lang="tr-TR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tr-TR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0737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1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6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347675"/>
              </p:ext>
            </p:extLst>
          </p:nvPr>
        </p:nvGraphicFramePr>
        <p:xfrm>
          <a:off x="539552" y="1102456"/>
          <a:ext cx="8147248" cy="466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74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7</a:t>
            </a:fld>
            <a:endParaRPr lang="tr-TR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60998"/>
              </p:ext>
            </p:extLst>
          </p:nvPr>
        </p:nvGraphicFramePr>
        <p:xfrm>
          <a:off x="827585" y="1159961"/>
          <a:ext cx="7482024" cy="4611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4244">
                  <a:extLst>
                    <a:ext uri="{9D8B030D-6E8A-4147-A177-3AD203B41FA5}">
                      <a16:colId xmlns:a16="http://schemas.microsoft.com/office/drawing/2014/main" xmlns="" val="2732871633"/>
                    </a:ext>
                  </a:extLst>
                </a:gridCol>
                <a:gridCol w="1982417">
                  <a:extLst>
                    <a:ext uri="{9D8B030D-6E8A-4147-A177-3AD203B41FA5}">
                      <a16:colId xmlns:a16="http://schemas.microsoft.com/office/drawing/2014/main" xmlns="" val="448077124"/>
                    </a:ext>
                  </a:extLst>
                </a:gridCol>
                <a:gridCol w="1662672">
                  <a:extLst>
                    <a:ext uri="{9D8B030D-6E8A-4147-A177-3AD203B41FA5}">
                      <a16:colId xmlns:a16="http://schemas.microsoft.com/office/drawing/2014/main" xmlns="" val="3401614318"/>
                    </a:ext>
                  </a:extLst>
                </a:gridCol>
                <a:gridCol w="2472691">
                  <a:extLst>
                    <a:ext uri="{9D8B030D-6E8A-4147-A177-3AD203B41FA5}">
                      <a16:colId xmlns:a16="http://schemas.microsoft.com/office/drawing/2014/main" xmlns="" val="1754423699"/>
                    </a:ext>
                  </a:extLst>
                </a:gridCol>
              </a:tblGrid>
              <a:tr h="76865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Yöntemlere Göre Ödemeler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7632803"/>
                  </a:ext>
                </a:extLst>
              </a:tr>
              <a:tr h="768653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Aylar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Sabit Anapara</a:t>
                      </a:r>
                      <a:endParaRPr lang="tr-TR" sz="20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Eşit Ödeme</a:t>
                      </a:r>
                      <a:endParaRPr lang="tr-TR" sz="20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Kademeli Ödeme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96563212"/>
                  </a:ext>
                </a:extLst>
              </a:tr>
              <a:tr h="768653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Ay</a:t>
                      </a:r>
                      <a:endParaRPr lang="tr-TR" sz="20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1.680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1.066</a:t>
                      </a:r>
                      <a:endParaRPr lang="tr-TR" sz="20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45482313"/>
                  </a:ext>
                </a:extLst>
              </a:tr>
              <a:tr h="768653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 Ay</a:t>
                      </a:r>
                      <a:endParaRPr lang="tr-TR" sz="20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1.392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1.346</a:t>
                      </a:r>
                      <a:endParaRPr lang="tr-TR" sz="20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12516441"/>
                  </a:ext>
                </a:extLst>
              </a:tr>
              <a:tr h="768653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 Ay</a:t>
                      </a:r>
                      <a:endParaRPr lang="tr-TR" sz="20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20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1.426</a:t>
                      </a:r>
                      <a:endParaRPr lang="tr-TR" sz="20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32729038"/>
                  </a:ext>
                </a:extLst>
              </a:tr>
              <a:tr h="768653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 Ay</a:t>
                      </a:r>
                      <a:endParaRPr lang="tr-TR" sz="20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1.290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</a:t>
                      </a:r>
                      <a:endParaRPr lang="tr-TR" sz="20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1.426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0506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0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 Oranlı İpotekli Konut Kredileri (FRM)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626917"/>
              </p:ext>
            </p:extLst>
          </p:nvPr>
        </p:nvGraphicFramePr>
        <p:xfrm>
          <a:off x="797868" y="1223009"/>
          <a:ext cx="7560839" cy="4571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5537">
                  <a:extLst>
                    <a:ext uri="{9D8B030D-6E8A-4147-A177-3AD203B41FA5}">
                      <a16:colId xmlns:a16="http://schemas.microsoft.com/office/drawing/2014/main" xmlns="" val="2047875976"/>
                    </a:ext>
                  </a:extLst>
                </a:gridCol>
                <a:gridCol w="1623921">
                  <a:extLst>
                    <a:ext uri="{9D8B030D-6E8A-4147-A177-3AD203B41FA5}">
                      <a16:colId xmlns:a16="http://schemas.microsoft.com/office/drawing/2014/main" xmlns="" val="3953515650"/>
                    </a:ext>
                  </a:extLst>
                </a:gridCol>
                <a:gridCol w="1885844">
                  <a:extLst>
                    <a:ext uri="{9D8B030D-6E8A-4147-A177-3AD203B41FA5}">
                      <a16:colId xmlns:a16="http://schemas.microsoft.com/office/drawing/2014/main" xmlns="" val="1719442924"/>
                    </a:ext>
                  </a:extLst>
                </a:gridCol>
                <a:gridCol w="2025537">
                  <a:extLst>
                    <a:ext uri="{9D8B030D-6E8A-4147-A177-3AD203B41FA5}">
                      <a16:colId xmlns:a16="http://schemas.microsoft.com/office/drawing/2014/main" xmlns="" val="4087202277"/>
                    </a:ext>
                  </a:extLst>
                </a:gridCol>
              </a:tblGrid>
              <a:tr h="91434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Yöntemlere Göre Ödemeler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1863581"/>
                  </a:ext>
                </a:extLst>
              </a:tr>
              <a:tr h="914346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Yöntem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 Faiz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 Anapara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Toplam Ödeme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73801184"/>
                  </a:ext>
                </a:extLst>
              </a:tr>
              <a:tr h="914346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Sabit Anapara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97.740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108.000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205.740</a:t>
                      </a:r>
                      <a:endParaRPr lang="tr-TR" sz="20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8712252"/>
                  </a:ext>
                </a:extLst>
              </a:tr>
              <a:tr h="914346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Eşit Ödeme</a:t>
                      </a:r>
                      <a:endParaRPr lang="tr-TR" sz="20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125.313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108.000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233.313</a:t>
                      </a:r>
                      <a:endParaRPr lang="tr-TR" sz="20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96820630"/>
                  </a:ext>
                </a:extLst>
              </a:tr>
              <a:tr h="914346"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Kademeli Ödeme</a:t>
                      </a:r>
                      <a:endParaRPr lang="tr-TR" sz="20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141.084</a:t>
                      </a:r>
                      <a:endParaRPr lang="tr-TR" sz="2000" b="1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108.000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243.252</a:t>
                      </a:r>
                      <a:endParaRPr lang="tr-TR" sz="2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97268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2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7793-B5E5-450F-89B7-40199BE38DBA}" type="slidenum">
              <a:rPr lang="tr-TR" smtClean="0"/>
              <a:t>9</a:t>
            </a:fld>
            <a:endParaRPr lang="tr-TR" dirty="0"/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611561" y="905733"/>
            <a:ext cx="8075240" cy="5477308"/>
          </a:xfrm>
        </p:spPr>
        <p:txBody>
          <a:bodyPr>
            <a:noAutofit/>
          </a:bodyPr>
          <a:lstStyle/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Enflasyon ve faiz oranları ile beklentiler kapsamında kredi veren aleyhine oluşan durumu ortadan kaldırmak ve vade uyumsuzluğuna çözüm için bu model ortaya çıkmıştır.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modelde, faiz oranlarındaki değişiklikten kaynaklanan riskler borç veren ile borç alan arasında paylaşılmaktadır.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Borç alanlara potansiyel olarak daha düşük finansman maliyeti sunmakla birlikte, borcun toplam maliyeti belirsizdir.</a:t>
            </a:r>
          </a:p>
          <a:p>
            <a:pPr marL="7810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kredilerin riski sabit oranlıya göre yüksektir;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Borçlunun gelirinin enflasyonun hızını yakalayamaması nedeniyle geri ödeme gücünün düşmesi</a:t>
            </a:r>
          </a:p>
          <a:p>
            <a:pPr marL="1181100" lvl="1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Negatif amortisman, kredinin izin vermesi nedeniyle anapara bakiyesinin artması, LTV azalması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395536" y="111932"/>
            <a:ext cx="7643192" cy="93610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Ayarlanabilir Oranlı ve Değişken Ödemeli İpotekli Konut Kredileri (ARVPM)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25638</TotalTime>
  <Words>1463</Words>
  <Application>Microsoft Office PowerPoint</Application>
  <PresentationFormat>Ekran Gösterisi (4:3)</PresentationFormat>
  <Paragraphs>401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21</vt:i4>
      </vt:variant>
    </vt:vector>
  </HeadingPairs>
  <TitlesOfParts>
    <vt:vector size="24" baseType="lpstr">
      <vt:lpstr>ekonomi</vt:lpstr>
      <vt:lpstr>1_Rics</vt:lpstr>
      <vt:lpstr>h.t.</vt:lpstr>
      <vt:lpstr>PowerPoint Sunusu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Sabit Oranlı İpotekli Konut Kredileri (FRM)</vt:lpstr>
      <vt:lpstr>Ayarlanabilir Oranlı ve Değişken Ödemeli İpotekli Konut Kredileri (ARVPM)</vt:lpstr>
      <vt:lpstr>Ayarlanabilir Oranlı ve Değişken Ödemeli İpotekli Konut Kredileri (ARVPM)</vt:lpstr>
      <vt:lpstr>Ayarlanabilir Oranlı ve Değişken Ödemeli İpotekli Konut Kredileri (ARVPM)</vt:lpstr>
      <vt:lpstr>Ayarlanabilir Oranlı ve Değişken Ödemeli İpotekli Konut Kredileri (ARVPM)</vt:lpstr>
      <vt:lpstr>Ayarlanabilir Oranlı ve Değişken Ödemeli İpotekli Konut Kredileri (ARVPM)</vt:lpstr>
      <vt:lpstr>Ayarlanabilir Oranlı ve Değişken Ödemeli İpotekli Konut Kredileri (ARVPM)</vt:lpstr>
      <vt:lpstr>Ayarlanabilir Oranlı ve Değişken Ödemeli İpotekli Konut Kredileri (ARVPM)</vt:lpstr>
      <vt:lpstr>Ayarlanabilir Oranlı ve Değişken Ödemeli İpotekli Konut Kredileri (ARVPM)</vt:lpstr>
      <vt:lpstr>Ayarlanabilir Oranlı ve Değişken Ödemeli İpotekli Konut Kredileri (ARVPM)</vt:lpstr>
      <vt:lpstr>Ayarlanabilir Oranlı ve Değişken Ödemeli İpotekli Konut Kredileri (ARVPM)</vt:lpstr>
      <vt:lpstr>Diğer İpotek Kredisi Türleri</vt:lpstr>
      <vt:lpstr>Diğer İpotek Kredisi Türleri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927</cp:revision>
  <cp:lastPrinted>2016-10-24T07:53:35Z</cp:lastPrinted>
  <dcterms:created xsi:type="dcterms:W3CDTF">2016-09-18T09:35:24Z</dcterms:created>
  <dcterms:modified xsi:type="dcterms:W3CDTF">2020-02-26T13:05:58Z</dcterms:modified>
</cp:coreProperties>
</file>